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257" r:id="rId2"/>
    <p:sldId id="258" r:id="rId3"/>
    <p:sldId id="259" r:id="rId4"/>
    <p:sldId id="262" r:id="rId5"/>
    <p:sldId id="263" r:id="rId6"/>
    <p:sldId id="385" r:id="rId7"/>
    <p:sldId id="265" r:id="rId8"/>
    <p:sldId id="266" r:id="rId9"/>
    <p:sldId id="381" r:id="rId10"/>
    <p:sldId id="273" r:id="rId11"/>
    <p:sldId id="289" r:id="rId12"/>
    <p:sldId id="375" r:id="rId13"/>
    <p:sldId id="280" r:id="rId14"/>
    <p:sldId id="276" r:id="rId15"/>
    <p:sldId id="283" r:id="rId16"/>
    <p:sldId id="282" r:id="rId17"/>
    <p:sldId id="268" r:id="rId18"/>
    <p:sldId id="376" r:id="rId19"/>
    <p:sldId id="382" r:id="rId20"/>
    <p:sldId id="397" r:id="rId21"/>
    <p:sldId id="369" r:id="rId22"/>
    <p:sldId id="338" r:id="rId23"/>
    <p:sldId id="401" r:id="rId24"/>
    <p:sldId id="337" r:id="rId25"/>
    <p:sldId id="340" r:id="rId26"/>
    <p:sldId id="393" r:id="rId27"/>
    <p:sldId id="374" r:id="rId28"/>
    <p:sldId id="355" r:id="rId29"/>
    <p:sldId id="347" r:id="rId30"/>
    <p:sldId id="286" r:id="rId31"/>
    <p:sldId id="287" r:id="rId32"/>
    <p:sldId id="270" r:id="rId33"/>
    <p:sldId id="379" r:id="rId34"/>
    <p:sldId id="373" r:id="rId35"/>
    <p:sldId id="383" r:id="rId36"/>
    <p:sldId id="271" r:id="rId37"/>
    <p:sldId id="395" r:id="rId38"/>
    <p:sldId id="396" r:id="rId39"/>
    <p:sldId id="339" r:id="rId40"/>
    <p:sldId id="384" r:id="rId41"/>
    <p:sldId id="371" r:id="rId42"/>
    <p:sldId id="398" r:id="rId43"/>
    <p:sldId id="272" r:id="rId4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A0A0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FECB4D8-DB02-4DC6-A0A2-4F2EBAE1DC90}" styleName="中間スタイル 1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12C8C85-51F0-491E-9774-3900AFEF0FD7}" styleName="淡色スタイル 2 - アクセント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スタイル (淡色)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8D230F3-CF80-4859-8CE7-A43EE81993B5}" styleName="淡色スタイル 1 - アクセント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スタイル (淡色)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EC20E35-A176-4012-BC5E-935CFFF8708E}" styleName="スタイル (中間)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4" autoAdjust="0"/>
    <p:restoredTop sz="64341" autoAdjust="0"/>
  </p:normalViewPr>
  <p:slideViewPr>
    <p:cSldViewPr snapToGrid="0">
      <p:cViewPr varScale="1">
        <p:scale>
          <a:sx n="53" d="100"/>
          <a:sy n="53" d="100"/>
        </p:scale>
        <p:origin x="260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hdphoto3.wdp>
</file>

<file path=ppt/media/image1.tiff>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tiff>
</file>

<file path=ppt/media/image40.png>
</file>

<file path=ppt/media/image41.png>
</file>

<file path=ppt/media/image42.png>
</file>

<file path=ppt/media/image43.png>
</file>

<file path=ppt/media/image44.png>
</file>

<file path=ppt/media/image45.png>
</file>

<file path=ppt/media/image46.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53D105-C04D-48AB-AA43-A4FC4C6A73CB}" type="datetimeFigureOut">
              <a:rPr kumimoji="1" lang="ja-JP" altLang="en-US" smtClean="0"/>
              <a:t>2022/2/10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D0FEBB-A76E-4A9B-A9CE-191FDA418F18}" type="slidenum">
              <a:rPr kumimoji="1" lang="ja-JP" altLang="en-US" smtClean="0"/>
              <a:t>‹#›</a:t>
            </a:fld>
            <a:endParaRPr kumimoji="1" lang="ja-JP" altLang="en-US"/>
          </a:p>
        </p:txBody>
      </p:sp>
    </p:spTree>
    <p:extLst>
      <p:ext uri="{BB962C8B-B14F-4D97-AF65-F5344CB8AC3E}">
        <p14:creationId xmlns:p14="http://schemas.microsoft.com/office/powerpoint/2010/main" val="319930699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US" altLang="ja-JP"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ここから具体的なアクションの説明を行います。</a:t>
            </a:r>
            <a:endParaRPr kumimoji="1" lang="en-US" altLang="ja-JP" dirty="0"/>
          </a:p>
          <a:p>
            <a:endParaRPr kumimoji="1" lang="en-US" altLang="ja-JP" dirty="0"/>
          </a:p>
          <a:p>
            <a:r>
              <a:rPr kumimoji="1" lang="ja-JP" altLang="en-US" dirty="0"/>
              <a:t>議論の説明です。</a:t>
            </a:r>
            <a:endParaRPr kumimoji="1" lang="en-US" altLang="ja-JP" dirty="0"/>
          </a:p>
          <a:p>
            <a:r>
              <a:rPr kumimoji="1" lang="ja-JP" altLang="en-US" dirty="0"/>
              <a:t>レベル</a:t>
            </a:r>
            <a:r>
              <a:rPr kumimoji="1" lang="en-US" altLang="ja-JP" dirty="0"/>
              <a:t>1</a:t>
            </a:r>
            <a:r>
              <a:rPr kumimoji="1" lang="ja-JP" altLang="en-US" dirty="0"/>
              <a:t>は議論を充実させる発言をしたくなるメカニズムです。</a:t>
            </a:r>
            <a:endParaRPr kumimoji="1" lang="en-US" altLang="ja-JP" dirty="0"/>
          </a:p>
          <a:p>
            <a:r>
              <a:rPr kumimoji="1" lang="ja-JP" altLang="en-US" dirty="0"/>
              <a:t>議論の中で、「議論を充実させる発言」を行った人に対して、匿名の評価とともに自らのポイントを贈ります。</a:t>
            </a:r>
            <a:endParaRPr kumimoji="1" lang="en-US" altLang="ja-JP" dirty="0"/>
          </a:p>
          <a:p>
            <a:r>
              <a:rPr kumimoji="1" lang="ja-JP" altLang="en-US" dirty="0"/>
              <a:t>評価で贈ることができるポイントは、所持ポイントの</a:t>
            </a:r>
            <a:r>
              <a:rPr kumimoji="1" lang="en-US" altLang="ja-JP" dirty="0"/>
              <a:t>10%</a:t>
            </a:r>
            <a:r>
              <a:rPr kumimoji="1" lang="ja-JP" altLang="en-US" dirty="0"/>
              <a:t>となっており、複数回評価した場合は、贈るポイントを評価回数で割り、山分けするようになっています。</a:t>
            </a:r>
            <a:endParaRPr kumimoji="1" lang="en-US" altLang="ja-JP" dirty="0"/>
          </a:p>
          <a:p>
            <a:endParaRPr kumimoji="1" lang="en-US" altLang="ja-JP" dirty="0"/>
          </a:p>
          <a:p>
            <a:r>
              <a:rPr kumimoji="1" lang="ja-JP" altLang="en-US" dirty="0"/>
              <a:t>レベル</a:t>
            </a:r>
            <a:r>
              <a:rPr kumimoji="1" lang="en-US" altLang="ja-JP" dirty="0"/>
              <a:t>2</a:t>
            </a:r>
            <a:r>
              <a:rPr kumimoji="1" lang="ja-JP" altLang="en-US" dirty="0"/>
              <a:t>は、</a:t>
            </a:r>
            <a:r>
              <a:rPr kumimoji="1" lang="ja-JP" altLang="en-US" b="1" dirty="0"/>
              <a:t>議論を充実させる発言をさせたくなるメカニズムです。</a:t>
            </a:r>
            <a:r>
              <a:rPr kumimoji="1" lang="ja-JP" altLang="en-US" dirty="0"/>
              <a:t>議論前に賭けを行い、議論終了後に、自らの賭け対象のレベル</a:t>
            </a:r>
            <a:r>
              <a:rPr kumimoji="1" lang="en-US" altLang="ja-JP" dirty="0"/>
              <a:t>1</a:t>
            </a:r>
            <a:r>
              <a:rPr kumimoji="1" lang="ja-JP" altLang="en-US" dirty="0"/>
              <a:t>の獲得ポイントが自分以外の議論参加者の中で最も大きかった場合、賭け成功として賭けたポイントと賭けオッズの積のポイントを獲得することができます。</a:t>
            </a:r>
            <a:endParaRPr kumimoji="1" lang="en-US" altLang="ja-JP" dirty="0"/>
          </a:p>
          <a:p>
            <a:endParaRPr kumimoji="1" lang="en-US" altLang="ja-JP" dirty="0"/>
          </a:p>
          <a:p>
            <a:r>
              <a:rPr kumimoji="1" lang="en-US" altLang="ja-JP" dirty="0"/>
              <a:t>47</a:t>
            </a:r>
            <a:r>
              <a:rPr kumimoji="1" lang="ja-JP" altLang="en-US" dirty="0"/>
              <a:t>秒</a:t>
            </a:r>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10</a:t>
            </a:fld>
            <a:endParaRPr kumimoji="1" lang="ja-JP" altLang="en-US"/>
          </a:p>
        </p:txBody>
      </p:sp>
    </p:spTree>
    <p:extLst>
      <p:ext uri="{BB962C8B-B14F-4D97-AF65-F5344CB8AC3E}">
        <p14:creationId xmlns:p14="http://schemas.microsoft.com/office/powerpoint/2010/main" val="18880116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r>
              <a:rPr kumimoji="1" lang="ja-JP" altLang="en-US" dirty="0"/>
              <a:t>実際のビデオ議論について説明します。</a:t>
            </a:r>
            <a:endParaRPr kumimoji="1" lang="en-US" altLang="ja-JP" dirty="0"/>
          </a:p>
          <a:p>
            <a:endParaRPr kumimoji="1" lang="en-US" altLang="ja-JP" dirty="0"/>
          </a:p>
          <a:p>
            <a:r>
              <a:rPr kumimoji="1" lang="ja-JP" altLang="en-US" dirty="0"/>
              <a:t>議論の第一ステップは賭けを行うことです。賭けが終了したら、議論を開始します。</a:t>
            </a:r>
            <a:endParaRPr kumimoji="1" lang="en-US" altLang="ja-JP" dirty="0"/>
          </a:p>
          <a:p>
            <a:endParaRPr lang="en-US" altLang="ja-JP" sz="1200" dirty="0"/>
          </a:p>
          <a:p>
            <a:r>
              <a:rPr lang="ja-JP" altLang="en-US" sz="1200" dirty="0"/>
              <a:t>ビデオ議論は</a:t>
            </a:r>
            <a:r>
              <a:rPr lang="en-US" altLang="ja-JP" sz="1200" dirty="0" err="1"/>
              <a:t>Ovice</a:t>
            </a:r>
            <a:r>
              <a:rPr lang="ja-JP" altLang="en-US" sz="1200" dirty="0"/>
              <a:t>や</a:t>
            </a:r>
            <a:r>
              <a:rPr lang="en-US" altLang="ja-JP" sz="1200" dirty="0"/>
              <a:t>Zoom</a:t>
            </a:r>
            <a:r>
              <a:rPr lang="ja-JP" altLang="en-US" sz="1200" dirty="0"/>
              <a:t>などのビデオ議論ツールで議論を行いながら、</a:t>
            </a:r>
            <a:r>
              <a:rPr lang="en-US" altLang="ja-JP" sz="1200" dirty="0"/>
              <a:t>WEB</a:t>
            </a:r>
            <a:r>
              <a:rPr lang="ja-JP" altLang="en-US" sz="1200" dirty="0"/>
              <a:t>アプリケーションで評価を行いました。</a:t>
            </a:r>
            <a:endParaRPr lang="en-US" altLang="ja-JP" sz="1200" dirty="0"/>
          </a:p>
          <a:p>
            <a:endParaRPr lang="en-US" altLang="ja-JP" sz="1200" dirty="0"/>
          </a:p>
          <a:p>
            <a:r>
              <a:rPr lang="ja-JP" altLang="en-US" sz="1200" dirty="0"/>
              <a:t>評価ページは通常、こちらの色で表示されており、評価はそれぞれの議論参加者の名前の下にある青色の「評価」ボタンから行います。</a:t>
            </a:r>
            <a:endParaRPr lang="en-US" altLang="ja-JP" sz="1200" dirty="0"/>
          </a:p>
          <a:p>
            <a:r>
              <a:rPr lang="ja-JP" altLang="en-US" sz="1200" dirty="0"/>
              <a:t>自分が評価されると、右側の図のようにページの色が一定期間赤色に変わることで、匿名での被評価を確認することができます。</a:t>
            </a:r>
            <a:endParaRPr lang="en-US" altLang="ja-JP" sz="1200" dirty="0"/>
          </a:p>
          <a:p>
            <a:endParaRPr lang="en-US" altLang="ja-JP" sz="1200" dirty="0"/>
          </a:p>
          <a:p>
            <a:r>
              <a:rPr lang="en-US" altLang="ja-JP" sz="1200" dirty="0"/>
              <a:t>36</a:t>
            </a:r>
            <a:r>
              <a:rPr lang="ja-JP" altLang="en-US" sz="1200" dirty="0"/>
              <a:t>秒</a:t>
            </a:r>
            <a:endParaRPr lang="en-US" altLang="ja-JP" sz="1200" dirty="0"/>
          </a:p>
        </p:txBody>
      </p:sp>
      <p:sp>
        <p:nvSpPr>
          <p:cNvPr id="4" name="スライド番号プレースホルダー 3"/>
          <p:cNvSpPr>
            <a:spLocks noGrp="1"/>
          </p:cNvSpPr>
          <p:nvPr>
            <p:ph type="sldNum" sz="quarter" idx="5"/>
          </p:nvPr>
        </p:nvSpPr>
        <p:spPr/>
        <p:txBody>
          <a:bodyPr/>
          <a:lstStyle/>
          <a:p>
            <a:fld id="{ED7639B3-0BD3-4E02-BB7F-A48D300857E0}" type="slidenum">
              <a:rPr kumimoji="1" lang="ja-JP" altLang="en-US" smtClean="0"/>
              <a:t>11</a:t>
            </a:fld>
            <a:endParaRPr kumimoji="1" lang="ja-JP" altLang="en-US"/>
          </a:p>
        </p:txBody>
      </p:sp>
    </p:spTree>
    <p:extLst>
      <p:ext uri="{BB962C8B-B14F-4D97-AF65-F5344CB8AC3E}">
        <p14:creationId xmlns:p14="http://schemas.microsoft.com/office/powerpoint/2010/main" val="38567502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r>
              <a:rPr lang="ja-JP" altLang="en-US" sz="1200" dirty="0"/>
              <a:t>テキスト議論では、賭けを行ったあとテキスト議論ツールである</a:t>
            </a:r>
            <a:r>
              <a:rPr lang="en-US" altLang="ja-JP" sz="1200" dirty="0"/>
              <a:t>Slack</a:t>
            </a:r>
            <a:r>
              <a:rPr lang="ja-JP" altLang="en-US" sz="1200" dirty="0"/>
              <a:t>で議論を行って、</a:t>
            </a:r>
            <a:r>
              <a:rPr lang="en-US" altLang="ja-JP" sz="1200" dirty="0"/>
              <a:t>WEB</a:t>
            </a:r>
            <a:r>
              <a:rPr lang="ja-JP" altLang="en-US" sz="1200" dirty="0"/>
              <a:t>アプリで評価を行います。</a:t>
            </a:r>
            <a:endParaRPr lang="en-US" altLang="ja-JP" sz="1200" dirty="0"/>
          </a:p>
          <a:p>
            <a:endParaRPr lang="en-US" altLang="ja-JP" sz="1200" dirty="0"/>
          </a:p>
          <a:p>
            <a:r>
              <a:rPr lang="en-US" altLang="ja-JP" sz="1200" dirty="0"/>
              <a:t>Slack</a:t>
            </a:r>
            <a:r>
              <a:rPr lang="ja-JP" altLang="en-US" sz="1200" dirty="0"/>
              <a:t>で議論している内容が、</a:t>
            </a:r>
            <a:r>
              <a:rPr lang="en-US" altLang="ja-JP" sz="1200" dirty="0"/>
              <a:t>WEB</a:t>
            </a:r>
            <a:r>
              <a:rPr lang="ja-JP" altLang="en-US" sz="1200" dirty="0"/>
              <a:t>アプリのデータにリアルタイムで蓄積されます。</a:t>
            </a:r>
            <a:endParaRPr lang="en-US" altLang="ja-JP" sz="1200" dirty="0"/>
          </a:p>
          <a:p>
            <a:r>
              <a:rPr lang="en-US" altLang="ja-JP" sz="1200" dirty="0"/>
              <a:t>WEB</a:t>
            </a:r>
            <a:r>
              <a:rPr lang="ja-JP" altLang="en-US" sz="1200" dirty="0"/>
              <a:t>アプリでは、ログの下の「評価」ボタンがをクリックすることで相手に、</a:t>
            </a:r>
            <a:r>
              <a:rPr lang="en-US" altLang="ja-JP" sz="1200" dirty="0"/>
              <a:t>Slack</a:t>
            </a:r>
            <a:r>
              <a:rPr lang="ja-JP" altLang="en-US" sz="1200" dirty="0"/>
              <a:t>の通知が届くようになっています。</a:t>
            </a:r>
            <a:endParaRPr lang="en-US" altLang="ja-JP" sz="1200" dirty="0"/>
          </a:p>
          <a:p>
            <a:endParaRPr lang="en-US" altLang="ja-JP" sz="1200" dirty="0"/>
          </a:p>
          <a:p>
            <a:r>
              <a:rPr lang="en-US" altLang="ja-JP" sz="1200" dirty="0"/>
              <a:t>25</a:t>
            </a:r>
            <a:r>
              <a:rPr lang="ja-JP" altLang="en-US" sz="1200" dirty="0"/>
              <a:t>秒</a:t>
            </a:r>
            <a:endParaRPr lang="en-US" altLang="ja-JP" sz="1200" dirty="0"/>
          </a:p>
        </p:txBody>
      </p:sp>
      <p:sp>
        <p:nvSpPr>
          <p:cNvPr id="4" name="スライド番号プレースホルダー 3"/>
          <p:cNvSpPr>
            <a:spLocks noGrp="1"/>
          </p:cNvSpPr>
          <p:nvPr>
            <p:ph type="sldNum" sz="quarter" idx="5"/>
          </p:nvPr>
        </p:nvSpPr>
        <p:spPr/>
        <p:txBody>
          <a:bodyPr/>
          <a:lstStyle/>
          <a:p>
            <a:fld id="{ED7639B3-0BD3-4E02-BB7F-A48D300857E0}" type="slidenum">
              <a:rPr kumimoji="1" lang="ja-JP" altLang="en-US" smtClean="0"/>
              <a:t>12</a:t>
            </a:fld>
            <a:endParaRPr kumimoji="1" lang="ja-JP" altLang="en-US"/>
          </a:p>
        </p:txBody>
      </p:sp>
    </p:spTree>
    <p:extLst>
      <p:ext uri="{BB962C8B-B14F-4D97-AF65-F5344CB8AC3E}">
        <p14:creationId xmlns:p14="http://schemas.microsoft.com/office/powerpoint/2010/main" val="39103075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次に、日常生活の説明です。</a:t>
            </a:r>
            <a:endParaRPr kumimoji="1" lang="en-US" altLang="ja-JP" dirty="0"/>
          </a:p>
          <a:p>
            <a:r>
              <a:rPr kumimoji="1" lang="ja-JP" altLang="en-US" dirty="0"/>
              <a:t>レベル</a:t>
            </a:r>
            <a:r>
              <a:rPr kumimoji="1" lang="en-US" altLang="ja-JP" dirty="0"/>
              <a:t>1</a:t>
            </a:r>
            <a:r>
              <a:rPr kumimoji="1" lang="ja-JP" altLang="en-US" dirty="0"/>
              <a:t>は、</a:t>
            </a:r>
            <a:endParaRPr kumimoji="1" lang="en-US" altLang="ja-JP" dirty="0"/>
          </a:p>
          <a:p>
            <a:r>
              <a:rPr kumimoji="1" lang="ja-JP" altLang="en-US" dirty="0"/>
              <a:t>一日の中でユーザーが利他行為を行い、それに対して評価を行います。評価によって贈るポイント数は議論と同じ山分けの仕組みになっています。</a:t>
            </a:r>
            <a:endParaRPr kumimoji="1" lang="en-US" altLang="ja-JP" dirty="0"/>
          </a:p>
          <a:p>
            <a:endParaRPr kumimoji="1" lang="en-US" altLang="ja-JP" dirty="0"/>
          </a:p>
          <a:p>
            <a:endParaRPr kumimoji="1" lang="en-US" altLang="ja-JP" dirty="0"/>
          </a:p>
          <a:p>
            <a:r>
              <a:rPr kumimoji="1" lang="ja-JP" altLang="en-US" dirty="0"/>
              <a:t>レベル</a:t>
            </a:r>
            <a:r>
              <a:rPr kumimoji="1" lang="en-US" altLang="ja-JP" dirty="0"/>
              <a:t>2</a:t>
            </a:r>
            <a:r>
              <a:rPr kumimoji="1" lang="ja-JP" altLang="en-US" dirty="0"/>
              <a:t>は、</a:t>
            </a:r>
            <a:endParaRPr kumimoji="1" lang="en-US" altLang="ja-JP" dirty="0"/>
          </a:p>
          <a:p>
            <a:r>
              <a:rPr kumimoji="1" lang="ja-JP" altLang="en-US" dirty="0"/>
              <a:t>前日中に賭けを行い、一日の終わりの時点で自らの賭け対象が、自分以外のユーザーに利他行為を起こし、評価を一度でも受けていれば賭け成功としてポイントを獲得することができます。</a:t>
            </a:r>
            <a:endParaRPr kumimoji="1" lang="en-US" altLang="ja-JP" dirty="0"/>
          </a:p>
          <a:p>
            <a:endParaRPr kumimoji="1" lang="en-US" altLang="ja-JP" dirty="0"/>
          </a:p>
          <a:p>
            <a:r>
              <a:rPr kumimoji="1" lang="en-US" altLang="ja-JP" dirty="0"/>
              <a:t>33</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13</a:t>
            </a:fld>
            <a:endParaRPr kumimoji="1" lang="ja-JP" altLang="en-US"/>
          </a:p>
        </p:txBody>
      </p:sp>
    </p:spTree>
    <p:extLst>
      <p:ext uri="{BB962C8B-B14F-4D97-AF65-F5344CB8AC3E}">
        <p14:creationId xmlns:p14="http://schemas.microsoft.com/office/powerpoint/2010/main" val="21507230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こちらは実際の</a:t>
            </a:r>
            <a:r>
              <a:rPr kumimoji="1" lang="en-US" altLang="ja-JP" dirty="0"/>
              <a:t>WEB</a:t>
            </a:r>
            <a:r>
              <a:rPr kumimoji="1" lang="ja-JP" altLang="en-US" dirty="0"/>
              <a:t>アプリの画面です。ポイント精算は毎日行われるので、毎日賭けを行う必要があります。</a:t>
            </a:r>
            <a:endParaRPr kumimoji="1" lang="en-US" altLang="ja-JP" dirty="0"/>
          </a:p>
          <a:p>
            <a:endParaRPr kumimoji="1" lang="en-US" altLang="ja-JP" dirty="0"/>
          </a:p>
          <a:p>
            <a:r>
              <a:rPr kumimoji="1" lang="ja-JP" altLang="en-US" dirty="0"/>
              <a:t>また、</a:t>
            </a:r>
            <a:r>
              <a:rPr kumimoji="1" lang="en-US" altLang="ja-JP" dirty="0"/>
              <a:t>WEB</a:t>
            </a:r>
            <a:r>
              <a:rPr kumimoji="1" lang="ja-JP" altLang="en-US" dirty="0"/>
              <a:t>アプリから、被利他行為の報告を行います。</a:t>
            </a:r>
            <a:endParaRPr kumimoji="1" lang="en-US" altLang="ja-JP" dirty="0"/>
          </a:p>
          <a:p>
            <a:endParaRPr kumimoji="1" lang="en-US" altLang="ja-JP" dirty="0"/>
          </a:p>
          <a:p>
            <a:r>
              <a:rPr kumimoji="1" lang="ja-JP" altLang="en-US" dirty="0"/>
              <a:t>夜に、その日何回評価され、レベル</a:t>
            </a:r>
            <a:r>
              <a:rPr kumimoji="1" lang="en-US" altLang="ja-JP" dirty="0"/>
              <a:t>1</a:t>
            </a:r>
            <a:r>
              <a:rPr kumimoji="1" lang="ja-JP" altLang="en-US" dirty="0"/>
              <a:t>で得たポイントはいくつだったか。賭けは成功か失敗か、などの結果が届きます。</a:t>
            </a:r>
            <a:endParaRPr kumimoji="1" lang="en-US" altLang="ja-JP" dirty="0"/>
          </a:p>
          <a:p>
            <a:endParaRPr kumimoji="1" lang="en-US" altLang="ja-JP" dirty="0"/>
          </a:p>
          <a:p>
            <a:r>
              <a:rPr kumimoji="1" lang="en-US" altLang="ja-JP" dirty="0"/>
              <a:t>25sec</a:t>
            </a:r>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14</a:t>
            </a:fld>
            <a:endParaRPr kumimoji="1" lang="ja-JP" altLang="en-US"/>
          </a:p>
        </p:txBody>
      </p:sp>
    </p:spTree>
    <p:extLst>
      <p:ext uri="{BB962C8B-B14F-4D97-AF65-F5344CB8AC3E}">
        <p14:creationId xmlns:p14="http://schemas.microsoft.com/office/powerpoint/2010/main" val="14261919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次に、ヘルスケアについての説明です。</a:t>
            </a:r>
            <a:endParaRPr kumimoji="1" lang="en-US" altLang="ja-JP" dirty="0"/>
          </a:p>
          <a:p>
            <a:endParaRPr kumimoji="1" lang="en-US" altLang="ja-JP" dirty="0"/>
          </a:p>
          <a:p>
            <a:r>
              <a:rPr kumimoji="1" lang="ja-JP" altLang="en-US" dirty="0"/>
              <a:t>レベル</a:t>
            </a:r>
            <a:r>
              <a:rPr kumimoji="1" lang="en-US" altLang="ja-JP" dirty="0"/>
              <a:t>1</a:t>
            </a:r>
            <a:r>
              <a:rPr kumimoji="1" lang="ja-JP" altLang="en-US" dirty="0"/>
              <a:t>は歩きたくなるメカニズムです。一日の歩数の一定の割合をポイントとして得ることができます。</a:t>
            </a:r>
            <a:endParaRPr kumimoji="1" lang="en-US" altLang="ja-JP" dirty="0"/>
          </a:p>
          <a:p>
            <a:r>
              <a:rPr kumimoji="1" lang="ja-JP" altLang="en-US" dirty="0"/>
              <a:t>レベル</a:t>
            </a:r>
            <a:r>
              <a:rPr kumimoji="1" lang="en-US" altLang="ja-JP" dirty="0"/>
              <a:t>2</a:t>
            </a:r>
            <a:r>
              <a:rPr kumimoji="1" lang="ja-JP" altLang="en-US" dirty="0"/>
              <a:t>は歩かせたくなるメカニズムです。前日中に賭け対象を選択し、翌日、賭け対象が歩いた合計歩数が、賭け対象自身の平均歩数を上回れば賭け成功となります。</a:t>
            </a:r>
            <a:endParaRPr kumimoji="1" lang="en-US" altLang="ja-JP" dirty="0"/>
          </a:p>
          <a:p>
            <a:r>
              <a:rPr kumimoji="1" lang="ja-JP" altLang="en-US" dirty="0"/>
              <a:t>被験者の歩数は、被験者所有のスマートウォッチやスマートフォンで歩数を記録し、サーバーが各被験者の歩数を取得して、</a:t>
            </a:r>
            <a:r>
              <a:rPr kumimoji="1" lang="en-US" altLang="ja-JP" dirty="0"/>
              <a:t>Slack</a:t>
            </a:r>
            <a:r>
              <a:rPr kumimoji="1" lang="ja-JP" altLang="en-US" dirty="0"/>
              <a:t>で一括で発表をします。</a:t>
            </a:r>
            <a:endParaRPr kumimoji="1" lang="en-US" altLang="ja-JP" dirty="0"/>
          </a:p>
          <a:p>
            <a:endParaRPr kumimoji="1" lang="en-US" altLang="ja-JP" dirty="0"/>
          </a:p>
          <a:p>
            <a:r>
              <a:rPr kumimoji="1" lang="ja-JP" altLang="en-US" dirty="0"/>
              <a:t>歩数の発表と同時に、レベル</a:t>
            </a:r>
            <a:r>
              <a:rPr kumimoji="1" lang="en-US" altLang="ja-JP" dirty="0"/>
              <a:t>1</a:t>
            </a:r>
            <a:r>
              <a:rPr kumimoji="1" lang="ja-JP" altLang="en-US" dirty="0"/>
              <a:t>で何ポイント得たか、賭けは成功か、などの結果が通知されます。</a:t>
            </a:r>
            <a:endParaRPr kumimoji="1" lang="en-US" altLang="ja-JP" dirty="0"/>
          </a:p>
          <a:p>
            <a:endParaRPr kumimoji="1" lang="en-US" altLang="ja-JP" dirty="0"/>
          </a:p>
          <a:p>
            <a:r>
              <a:rPr kumimoji="1" lang="en-US" altLang="ja-JP" dirty="0"/>
              <a:t>40sec</a:t>
            </a:r>
            <a:endParaRPr kumimoji="1" lang="ja-JP" altLang="en-US" dirty="0"/>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15</a:t>
            </a:fld>
            <a:endParaRPr kumimoji="1" lang="ja-JP" altLang="en-US"/>
          </a:p>
        </p:txBody>
      </p:sp>
    </p:spTree>
    <p:extLst>
      <p:ext uri="{BB962C8B-B14F-4D97-AF65-F5344CB8AC3E}">
        <p14:creationId xmlns:p14="http://schemas.microsoft.com/office/powerpoint/2010/main" val="4575202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これより実験の評価についての発表を行います。</a:t>
            </a:r>
            <a:endParaRPr kumimoji="1" lang="en-US" altLang="ja-JP" dirty="0"/>
          </a:p>
          <a:p>
            <a:endParaRPr kumimoji="1" lang="en-US" altLang="ja-JP" dirty="0"/>
          </a:p>
          <a:p>
            <a:r>
              <a:rPr kumimoji="1" lang="ja-JP" altLang="en-US" dirty="0"/>
              <a:t>実験は</a:t>
            </a:r>
            <a:r>
              <a:rPr kumimoji="1" lang="en-US" altLang="ja-JP" dirty="0"/>
              <a:t>2</a:t>
            </a:r>
            <a:r>
              <a:rPr kumimoji="1" lang="ja-JP" altLang="en-US" dirty="0"/>
              <a:t>度行い、今回の発表では</a:t>
            </a:r>
            <a:r>
              <a:rPr kumimoji="1" lang="en-US" altLang="ja-JP" dirty="0"/>
              <a:t>2</a:t>
            </a:r>
            <a:r>
              <a:rPr kumimoji="1" lang="ja-JP" altLang="en-US" dirty="0"/>
              <a:t>回目の実験結果の報告を行いたいと思います。</a:t>
            </a:r>
            <a:endParaRPr kumimoji="1" lang="en-US" altLang="ja-JP" dirty="0"/>
          </a:p>
          <a:p>
            <a:r>
              <a:rPr kumimoji="1" lang="ja-JP" altLang="en-US" dirty="0"/>
              <a:t>参加者は、有田・鈴木研究室所属の</a:t>
            </a:r>
            <a:r>
              <a:rPr kumimoji="1" lang="en-US" altLang="ja-JP" dirty="0"/>
              <a:t>10</a:t>
            </a:r>
            <a:r>
              <a:rPr kumimoji="1" lang="ja-JP" altLang="en-US" dirty="0"/>
              <a:t>名で、初期ポイントして</a:t>
            </a:r>
            <a:r>
              <a:rPr kumimoji="1" lang="en-US" altLang="ja-JP" dirty="0"/>
              <a:t>10000</a:t>
            </a:r>
            <a:r>
              <a:rPr kumimoji="1" lang="ja-JP" altLang="en-US" dirty="0"/>
              <a:t>ポイント与えて、実験を開始しました。</a:t>
            </a:r>
            <a:endParaRPr kumimoji="1" lang="en-US" altLang="ja-JP" dirty="0"/>
          </a:p>
          <a:p>
            <a:endParaRPr kumimoji="1" lang="en-US" altLang="ja-JP" dirty="0"/>
          </a:p>
          <a:p>
            <a:r>
              <a:rPr kumimoji="1" lang="ja-JP" altLang="en-US" dirty="0"/>
              <a:t>こちらは被験者の実験期間中のポイント推移です。</a:t>
            </a:r>
            <a:r>
              <a:rPr kumimoji="1" lang="en-US" altLang="ja-JP" dirty="0"/>
              <a:t>10</a:t>
            </a:r>
            <a:r>
              <a:rPr kumimoji="1" lang="ja-JP" altLang="en-US" dirty="0"/>
              <a:t>万の高ポイント保持者から、</a:t>
            </a:r>
            <a:r>
              <a:rPr kumimoji="1" lang="en-US" altLang="ja-JP" dirty="0"/>
              <a:t>9000</a:t>
            </a:r>
            <a:r>
              <a:rPr kumimoji="1" lang="ja-JP" altLang="en-US" dirty="0"/>
              <a:t>程度の低ポイント保持者まで幅が出てしまっています。</a:t>
            </a:r>
            <a:endParaRPr kumimoji="1" lang="en-US" altLang="ja-JP" dirty="0"/>
          </a:p>
          <a:p>
            <a:endParaRPr kumimoji="1" lang="en-US" altLang="ja-JP" dirty="0"/>
          </a:p>
          <a:p>
            <a:r>
              <a:rPr kumimoji="1" lang="ja-JP" altLang="en-US" dirty="0"/>
              <a:t>また、こちらの表はそれぞれのアクション別の平均獲得ポイント、こちらの図は被験者ごとのアクション別獲得ポイントです。</a:t>
            </a:r>
            <a:endParaRPr kumimoji="1" lang="en-US" altLang="ja-JP" dirty="0"/>
          </a:p>
          <a:p>
            <a:endParaRPr kumimoji="1" lang="en-US" altLang="ja-JP" dirty="0"/>
          </a:p>
          <a:p>
            <a:r>
              <a:rPr kumimoji="1" lang="ja-JP" altLang="en-US" dirty="0"/>
              <a:t>この結果から議論と日常生活の水準は同程度ですが、ヘルスケアはかなり高くなってしまっており、</a:t>
            </a:r>
            <a:endParaRPr kumimoji="1" lang="en-US" altLang="ja-JP" dirty="0"/>
          </a:p>
          <a:p>
            <a:r>
              <a:rPr kumimoji="1" lang="ja-JP" altLang="en-US" dirty="0"/>
              <a:t>ヘルスケアでポイントを集めるのが得意な被験者が高ポイント保持者になってしまっていることが分かります。</a:t>
            </a:r>
            <a:endParaRPr kumimoji="1" lang="en-US" altLang="ja-JP" dirty="0"/>
          </a:p>
          <a:p>
            <a:endParaRPr kumimoji="1" lang="en-US" altLang="ja-JP" dirty="0"/>
          </a:p>
          <a:p>
            <a:r>
              <a:rPr kumimoji="1" lang="ja-JP" altLang="en-US" dirty="0"/>
              <a:t>今後の、研究を進めるにあたりポイントバランスの調整が課題となってくると考えます。</a:t>
            </a:r>
            <a:endParaRPr kumimoji="1" lang="en-US" altLang="ja-JP" dirty="0"/>
          </a:p>
          <a:p>
            <a:endParaRPr kumimoji="1" lang="en-US" altLang="ja-JP" dirty="0"/>
          </a:p>
          <a:p>
            <a:r>
              <a:rPr kumimoji="1" lang="en-US" altLang="ja-JP" dirty="0"/>
              <a:t>50sec</a:t>
            </a:r>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16</a:t>
            </a:fld>
            <a:endParaRPr kumimoji="1" lang="ja-JP" altLang="en-US"/>
          </a:p>
        </p:txBody>
      </p:sp>
    </p:spTree>
    <p:extLst>
      <p:ext uri="{BB962C8B-B14F-4D97-AF65-F5344CB8AC3E}">
        <p14:creationId xmlns:p14="http://schemas.microsoft.com/office/powerpoint/2010/main" val="2982024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議論の結果を発表します。</a:t>
            </a:r>
            <a:endParaRPr kumimoji="1" lang="en-US" altLang="ja-JP" dirty="0"/>
          </a:p>
          <a:p>
            <a:endParaRPr kumimoji="1" lang="en-US" altLang="ja-JP" dirty="0"/>
          </a:p>
          <a:p>
            <a:r>
              <a:rPr kumimoji="1" lang="ja-JP" altLang="en-US" dirty="0"/>
              <a:t>実験で行われた議論の議題は以下の</a:t>
            </a:r>
            <a:r>
              <a:rPr kumimoji="1" lang="en-US" altLang="ja-JP" dirty="0"/>
              <a:t>9</a:t>
            </a:r>
            <a:r>
              <a:rPr kumimoji="1" lang="ja-JP" altLang="en-US" dirty="0"/>
              <a:t>つです。</a:t>
            </a:r>
            <a:endParaRPr kumimoji="1" lang="en-US" altLang="ja-JP" dirty="0"/>
          </a:p>
          <a:p>
            <a:endParaRPr kumimoji="1" lang="en-US" altLang="ja-JP" dirty="0"/>
          </a:p>
          <a:p>
            <a:r>
              <a:rPr kumimoji="1" lang="ja-JP" altLang="en-US" dirty="0"/>
              <a:t>この議題をビデオ議論、テキスト議論でそれぞれ行いました。すべて議論時間は</a:t>
            </a:r>
            <a:r>
              <a:rPr kumimoji="1" lang="en-US" altLang="ja-JP" dirty="0"/>
              <a:t>30</a:t>
            </a:r>
            <a:r>
              <a:rPr kumimoji="1" lang="ja-JP" altLang="en-US" dirty="0"/>
              <a:t>分で行いました。</a:t>
            </a:r>
            <a:endParaRPr kumimoji="1" lang="en-US" altLang="ja-JP" dirty="0"/>
          </a:p>
          <a:p>
            <a:endParaRPr kumimoji="1" lang="en-US" altLang="ja-JP" dirty="0"/>
          </a:p>
          <a:p>
            <a:r>
              <a:rPr kumimoji="1" lang="en-US" altLang="ja-JP" dirty="0"/>
              <a:t>15sec</a:t>
            </a:r>
            <a:endParaRPr kumimoji="1" lang="ja-JP" altLang="en-US" dirty="0"/>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17</a:t>
            </a:fld>
            <a:endParaRPr kumimoji="1" lang="ja-JP" altLang="en-US"/>
          </a:p>
        </p:txBody>
      </p:sp>
    </p:spTree>
    <p:extLst>
      <p:ext uri="{BB962C8B-B14F-4D97-AF65-F5344CB8AC3E}">
        <p14:creationId xmlns:p14="http://schemas.microsoft.com/office/powerpoint/2010/main" val="4238809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b="0" dirty="0"/>
              <a:t>アンケート結果です。</a:t>
            </a: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b="0" dirty="0"/>
              <a:t>議論全体の発言量の増加と質の増加を問うアンケートで、発言量の向上に対して肯定的な意見が</a:t>
            </a:r>
            <a:r>
              <a:rPr lang="en-US" altLang="ja-JP" b="0" dirty="0"/>
              <a:t>79%</a:t>
            </a:r>
            <a:r>
              <a:rPr lang="ja-JP" altLang="en-US" b="0" dirty="0"/>
              <a:t>、質の向上に関して肯定的な意見が</a:t>
            </a:r>
            <a:r>
              <a:rPr lang="en-US" altLang="ja-JP" b="0" dirty="0"/>
              <a:t>76%</a:t>
            </a:r>
            <a:r>
              <a:rPr lang="ja-JP" altLang="en-US" b="0" dirty="0"/>
              <a:t>得らました。</a:t>
            </a:r>
            <a:endParaRPr kumimoji="1"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kumimoji="1"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b="0" dirty="0"/>
              <a:t>これより</a:t>
            </a:r>
            <a:r>
              <a:rPr lang="en-US" altLang="ja-JP" b="0" dirty="0"/>
              <a:t>DERC</a:t>
            </a:r>
            <a:r>
              <a:rPr lang="ja-JP" altLang="en-US" b="0" dirty="0"/>
              <a:t>導入により、議論全体の発言量と質の向上が達成されたことが分かりました。</a:t>
            </a: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b="0" dirty="0"/>
              <a:t>35sec</a:t>
            </a:r>
            <a:endParaRPr lang="ja-JP" altLang="en-US" b="0"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18</a:t>
            </a:fld>
            <a:endParaRPr/>
          </a:p>
        </p:txBody>
      </p:sp>
    </p:spTree>
    <p:extLst>
      <p:ext uri="{BB962C8B-B14F-4D97-AF65-F5344CB8AC3E}">
        <p14:creationId xmlns:p14="http://schemas.microsoft.com/office/powerpoint/2010/main" val="28505218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indent="128016" algn="just" rtl="0" eaLnBrk="1" fontAlgn="t" latinLnBrk="0" hangingPunct="1">
              <a:spcBef>
                <a:spcPts val="0"/>
              </a:spcBef>
              <a:spcAft>
                <a:spcPts val="0"/>
              </a:spcAft>
            </a:pPr>
            <a:r>
              <a:rPr lang="ja-JP" altLang="en-US" b="0" dirty="0"/>
              <a:t>また、議論でのポイント獲得戦略を問うアンケートを行ったところ、</a:t>
            </a:r>
            <a:endParaRPr lang="en-US" altLang="ja-JP" b="0" dirty="0"/>
          </a:p>
          <a:p>
            <a:pPr marL="0" indent="128016" algn="just" rtl="0" eaLnBrk="1" fontAlgn="t" latinLnBrk="0" hangingPunct="1">
              <a:spcBef>
                <a:spcPts val="0"/>
              </a:spcBef>
              <a:spcAft>
                <a:spcPts val="0"/>
              </a:spcAft>
            </a:pPr>
            <a:endParaRPr lang="en-US" altLang="ja-JP" b="0"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ja-JP" altLang="en-US" b="0" dirty="0"/>
              <a:t>簡単な言葉で発言する、積極的に発言をする、などの</a:t>
            </a:r>
            <a:r>
              <a:rPr kumimoji="1" lang="ja-JP" altLang="en-US" sz="1200" b="0" dirty="0"/>
              <a:t>レベル</a:t>
            </a:r>
            <a:r>
              <a:rPr kumimoji="1" lang="en-US" altLang="ja-JP" sz="1200" b="0" dirty="0"/>
              <a:t>1</a:t>
            </a:r>
            <a:r>
              <a:rPr kumimoji="1" lang="ja-JP" altLang="en-US" sz="1200" b="0" dirty="0"/>
              <a:t>獲得のために、自らの発言をより良いものにする意識と、</a:t>
            </a:r>
            <a:endParaRPr kumimoji="1" lang="en-US" altLang="ja-JP" sz="1200" b="0"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ja-JP" altLang="en-US" dirty="0"/>
              <a:t>賭けた人に話を振る、賭け対象の話を広げる、などのレベル</a:t>
            </a:r>
            <a:r>
              <a:rPr lang="en-US" altLang="ja-JP" dirty="0"/>
              <a:t>2</a:t>
            </a:r>
            <a:r>
              <a:rPr lang="ja-JP" altLang="en-US" dirty="0"/>
              <a:t>獲得のために、賭けた人にふるまいを起こす意識により、</a:t>
            </a:r>
            <a:endParaRPr lang="en-US" altLang="ja-JP"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ja-JP" altLang="en-US" b="0" dirty="0"/>
              <a:t>議論自体の質と発言量の向上が達成されたと考えられます。</a:t>
            </a:r>
            <a:endParaRPr lang="en-US" altLang="ja-JP" b="0" dirty="0"/>
          </a:p>
          <a:p>
            <a:pPr marL="0" marR="0" lvl="0" indent="128016" algn="just" defTabSz="914400" rtl="0" eaLnBrk="1" fontAlgn="t" latinLnBrk="0" hangingPunct="1">
              <a:lnSpc>
                <a:spcPct val="100000"/>
              </a:lnSpc>
              <a:spcBef>
                <a:spcPts val="0"/>
              </a:spcBef>
              <a:spcAft>
                <a:spcPts val="0"/>
              </a:spcAft>
              <a:buClrTx/>
              <a:buSzTx/>
              <a:buFontTx/>
              <a:buNone/>
              <a:tabLst/>
              <a:defRPr/>
            </a:pPr>
            <a:endParaRPr lang="en-US" altLang="ja-JP" b="0"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en-US" altLang="ja-JP" b="0" dirty="0"/>
              <a:t>27sec</a:t>
            </a:r>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19</a:t>
            </a:fld>
            <a:endParaRPr/>
          </a:p>
        </p:txBody>
      </p:sp>
    </p:spTree>
    <p:extLst>
      <p:ext uri="{BB962C8B-B14F-4D97-AF65-F5344CB8AC3E}">
        <p14:creationId xmlns:p14="http://schemas.microsoft.com/office/powerpoint/2010/main" val="2173433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Google Shape;94;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ja-JP" altLang="en-US" dirty="0"/>
              <a:t>研究背景です。</a:t>
            </a:r>
            <a:endParaRPr dirty="0"/>
          </a:p>
          <a:p>
            <a:pPr marL="0" lvl="0" indent="0" algn="l" rtl="0">
              <a:spcBef>
                <a:spcPts val="0"/>
              </a:spcBef>
              <a:spcAft>
                <a:spcPts val="0"/>
              </a:spcAft>
              <a:buNone/>
            </a:pPr>
            <a:r>
              <a:rPr lang="ja-JP" dirty="0"/>
              <a:t>ゲーミフィケーションとは</a:t>
            </a:r>
            <a:r>
              <a:rPr lang="ja-JP" sz="1200" dirty="0"/>
              <a:t>「ゲームに使われている構造を。ゲームとは別の分野で応用し、行動に対する動機付けや問題解決をもたらすこと」</a:t>
            </a:r>
            <a:r>
              <a:rPr lang="ja-JP" altLang="en-US" sz="1200" dirty="0"/>
              <a:t>と定義されています。</a:t>
            </a:r>
            <a:endParaRPr lang="en-US" altLang="ja-JP" sz="1200" dirty="0"/>
          </a:p>
          <a:p>
            <a:pPr marL="0" lvl="0" indent="0" algn="l" rtl="0">
              <a:spcBef>
                <a:spcPts val="0"/>
              </a:spcBef>
              <a:spcAft>
                <a:spcPts val="0"/>
              </a:spcAft>
              <a:buNone/>
            </a:pPr>
            <a:endParaRPr lang="en-US" altLang="ja-JP" sz="1200" dirty="0"/>
          </a:p>
          <a:p>
            <a:pPr marL="0" lvl="0" indent="0" algn="l" rtl="0">
              <a:spcBef>
                <a:spcPts val="0"/>
              </a:spcBef>
              <a:spcAft>
                <a:spcPts val="0"/>
              </a:spcAft>
              <a:buNone/>
            </a:pPr>
            <a:r>
              <a:rPr lang="ja-JP" altLang="en-US" sz="1200" dirty="0"/>
              <a:t>走ることの報酬としてトロフィーがもらえるナイキランクラブや、勉強することでコインが貯まり、アプリ内のペットの着る服などを購入できるスタディサプリがあります。</a:t>
            </a:r>
            <a:endParaRPr lang="en-US" altLang="ja-JP" sz="1200" dirty="0"/>
          </a:p>
          <a:p>
            <a:pPr marL="0" lvl="0" indent="0" algn="l" rtl="0">
              <a:spcBef>
                <a:spcPts val="0"/>
              </a:spcBef>
              <a:spcAft>
                <a:spcPts val="0"/>
              </a:spcAft>
              <a:buNone/>
            </a:pPr>
            <a:endParaRPr dirty="0"/>
          </a:p>
          <a:p>
            <a:pPr marL="0" lvl="0" indent="0" algn="l" rtl="0">
              <a:spcBef>
                <a:spcPts val="0"/>
              </a:spcBef>
              <a:spcAft>
                <a:spcPts val="0"/>
              </a:spcAft>
              <a:buNone/>
            </a:pPr>
            <a:r>
              <a:rPr lang="ja-JP" altLang="en-US" dirty="0"/>
              <a:t>この、</a:t>
            </a:r>
            <a:r>
              <a:rPr lang="ja-JP" dirty="0"/>
              <a:t>ゲーミフィケーションの問題点として</a:t>
            </a:r>
            <a:r>
              <a:rPr lang="ja-JP" altLang="en-US" dirty="0"/>
              <a:t>報酬を得ることが目的となってしまい、</a:t>
            </a:r>
            <a:r>
              <a:rPr lang="ja-JP" sz="1200" dirty="0"/>
              <a:t>内発的な動機付けがされないことが挙げられます。</a:t>
            </a:r>
            <a:endParaRPr lang="en-US" altLang="ja-JP" sz="1200" dirty="0"/>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30sec</a:t>
            </a:r>
            <a:endParaRPr sz="1200" dirty="0"/>
          </a:p>
        </p:txBody>
      </p:sp>
      <p:sp>
        <p:nvSpPr>
          <p:cNvPr id="95" name="Google Shape;95;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indent="128016" algn="just" rtl="0" eaLnBrk="1" fontAlgn="t" latinLnBrk="0" hangingPunct="1">
              <a:spcBef>
                <a:spcPts val="0"/>
              </a:spcBef>
              <a:spcAft>
                <a:spcPts val="0"/>
              </a:spcAft>
            </a:pPr>
            <a:r>
              <a:rPr lang="ja-JP" altLang="en-US" b="0" dirty="0"/>
              <a:t>また、議論でのポイント獲得戦略を問うアンケートを行ったところ、</a:t>
            </a:r>
            <a:endParaRPr lang="en-US" altLang="ja-JP" b="0" dirty="0"/>
          </a:p>
          <a:p>
            <a:pPr marL="0" indent="128016" algn="just" rtl="0" eaLnBrk="1" fontAlgn="t" latinLnBrk="0" hangingPunct="1">
              <a:spcBef>
                <a:spcPts val="0"/>
              </a:spcBef>
              <a:spcAft>
                <a:spcPts val="0"/>
              </a:spcAft>
            </a:pPr>
            <a:endParaRPr lang="en-US" altLang="ja-JP" b="0"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ja-JP" altLang="en-US" b="0" dirty="0"/>
              <a:t>簡単な言葉で発言する、積極的に発言をする、などの</a:t>
            </a:r>
            <a:r>
              <a:rPr kumimoji="1" lang="ja-JP" altLang="en-US" sz="1200" b="0" dirty="0"/>
              <a:t>レベル</a:t>
            </a:r>
            <a:r>
              <a:rPr kumimoji="1" lang="en-US" altLang="ja-JP" sz="1200" b="0" dirty="0"/>
              <a:t>1</a:t>
            </a:r>
            <a:r>
              <a:rPr kumimoji="1" lang="ja-JP" altLang="en-US" sz="1200" b="0" dirty="0"/>
              <a:t>獲得のために、自らの発言をより良いものにする意識と、</a:t>
            </a:r>
            <a:endParaRPr kumimoji="1" lang="en-US" altLang="ja-JP" sz="1200" b="0"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ja-JP" altLang="en-US" dirty="0"/>
              <a:t>賭けた人に話を振る、賭け対象の話を広げる、などのレベル</a:t>
            </a:r>
            <a:r>
              <a:rPr lang="en-US" altLang="ja-JP" dirty="0"/>
              <a:t>2</a:t>
            </a:r>
            <a:r>
              <a:rPr lang="ja-JP" altLang="en-US" dirty="0"/>
              <a:t>獲得のために、賭けた人にふるまいを起こす意識により、</a:t>
            </a:r>
            <a:endParaRPr lang="en-US" altLang="ja-JP"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ja-JP" altLang="en-US" b="0" dirty="0"/>
              <a:t>議論自体の質と発言量の向上が達成されたと考えられます。</a:t>
            </a:r>
            <a:endParaRPr lang="en-US" altLang="ja-JP" b="0" dirty="0"/>
          </a:p>
          <a:p>
            <a:pPr marL="0" marR="0" lvl="0" indent="128016" algn="just" defTabSz="914400" rtl="0" eaLnBrk="1" fontAlgn="t" latinLnBrk="0" hangingPunct="1">
              <a:lnSpc>
                <a:spcPct val="100000"/>
              </a:lnSpc>
              <a:spcBef>
                <a:spcPts val="0"/>
              </a:spcBef>
              <a:spcAft>
                <a:spcPts val="0"/>
              </a:spcAft>
              <a:buClrTx/>
              <a:buSzTx/>
              <a:buFontTx/>
              <a:buNone/>
              <a:tabLst/>
              <a:defRPr/>
            </a:pPr>
            <a:endParaRPr lang="en-US" altLang="ja-JP" b="0"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en-US" altLang="ja-JP" b="0" dirty="0"/>
              <a:t>27sec</a:t>
            </a:r>
          </a:p>
          <a:p>
            <a:pPr marL="0" indent="128016" algn="just" rtl="0" eaLnBrk="1" fontAlgn="t" latinLnBrk="0" hangingPunct="1">
              <a:spcBef>
                <a:spcPts val="0"/>
              </a:spcBef>
              <a:spcAft>
                <a:spcPts val="0"/>
              </a:spcAft>
            </a:pPr>
            <a:endParaRPr lang="en-US" altLang="ja-JP" b="0"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20</a:t>
            </a:fld>
            <a:endParaRPr/>
          </a:p>
        </p:txBody>
      </p:sp>
    </p:spTree>
    <p:extLst>
      <p:ext uri="{BB962C8B-B14F-4D97-AF65-F5344CB8AC3E}">
        <p14:creationId xmlns:p14="http://schemas.microsoft.com/office/powerpoint/2010/main" val="42822306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indent="128016" algn="just" rtl="0" eaLnBrk="1" fontAlgn="t" latinLnBrk="0" hangingPunct="1">
              <a:spcBef>
                <a:spcPts val="0"/>
              </a:spcBef>
              <a:spcAft>
                <a:spcPts val="0"/>
              </a:spcAft>
            </a:pPr>
            <a:r>
              <a:rPr lang="ja-JP" altLang="en-US" b="0" dirty="0"/>
              <a:t>また、議論でのポイント獲得戦略を問うアンケートを行ったところ、</a:t>
            </a:r>
            <a:endParaRPr lang="en-US" altLang="ja-JP" b="0" dirty="0"/>
          </a:p>
          <a:p>
            <a:pPr marL="0" indent="128016" algn="just" rtl="0" eaLnBrk="1" fontAlgn="t" latinLnBrk="0" hangingPunct="1">
              <a:spcBef>
                <a:spcPts val="0"/>
              </a:spcBef>
              <a:spcAft>
                <a:spcPts val="0"/>
              </a:spcAft>
            </a:pPr>
            <a:endParaRPr lang="en-US" altLang="ja-JP" b="0"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ja-JP" altLang="en-US" b="0" dirty="0"/>
              <a:t>簡単な言葉で発言する、積極的に発言をする、などの</a:t>
            </a:r>
            <a:r>
              <a:rPr kumimoji="1" lang="ja-JP" altLang="en-US" sz="1200" b="0" dirty="0"/>
              <a:t>レベル</a:t>
            </a:r>
            <a:r>
              <a:rPr kumimoji="1" lang="en-US" altLang="ja-JP" sz="1200" b="0" dirty="0"/>
              <a:t>1</a:t>
            </a:r>
            <a:r>
              <a:rPr kumimoji="1" lang="ja-JP" altLang="en-US" sz="1200" b="0" dirty="0"/>
              <a:t>獲得のために、自らの発言をより良いものにする意識と、</a:t>
            </a:r>
            <a:endParaRPr kumimoji="1" lang="en-US" altLang="ja-JP" sz="1200" b="0"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ja-JP" altLang="en-US" dirty="0"/>
              <a:t>賭けた人に話を振る、賭け対象の話を広げる、などのレベル</a:t>
            </a:r>
            <a:r>
              <a:rPr lang="en-US" altLang="ja-JP" dirty="0"/>
              <a:t>2</a:t>
            </a:r>
            <a:r>
              <a:rPr lang="ja-JP" altLang="en-US" dirty="0"/>
              <a:t>獲得のために、賭けた人にふるまいを起こす意識により、</a:t>
            </a:r>
            <a:endParaRPr lang="en-US" altLang="ja-JP"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ja-JP" altLang="en-US" b="0" dirty="0"/>
              <a:t>議論自体の質と発言量の向上が達成されたと考えられます。</a:t>
            </a:r>
            <a:endParaRPr lang="en-US" altLang="ja-JP" b="0" dirty="0"/>
          </a:p>
          <a:p>
            <a:pPr marL="0" marR="0" lvl="0" indent="128016" algn="just" defTabSz="914400" rtl="0" eaLnBrk="1" fontAlgn="t" latinLnBrk="0" hangingPunct="1">
              <a:lnSpc>
                <a:spcPct val="100000"/>
              </a:lnSpc>
              <a:spcBef>
                <a:spcPts val="0"/>
              </a:spcBef>
              <a:spcAft>
                <a:spcPts val="0"/>
              </a:spcAft>
              <a:buClrTx/>
              <a:buSzTx/>
              <a:buFontTx/>
              <a:buNone/>
              <a:tabLst/>
              <a:defRPr/>
            </a:pPr>
            <a:endParaRPr lang="en-US" altLang="ja-JP" b="0" dirty="0"/>
          </a:p>
          <a:p>
            <a:pPr marL="0" marR="0" lvl="0" indent="128016" algn="just" defTabSz="914400" rtl="0" eaLnBrk="1" fontAlgn="t" latinLnBrk="0" hangingPunct="1">
              <a:lnSpc>
                <a:spcPct val="100000"/>
              </a:lnSpc>
              <a:spcBef>
                <a:spcPts val="0"/>
              </a:spcBef>
              <a:spcAft>
                <a:spcPts val="0"/>
              </a:spcAft>
              <a:buClrTx/>
              <a:buSzTx/>
              <a:buFontTx/>
              <a:buNone/>
              <a:tabLst/>
              <a:defRPr/>
            </a:pPr>
            <a:r>
              <a:rPr lang="en-US" altLang="ja-JP" b="0" dirty="0"/>
              <a:t>27sec</a:t>
            </a:r>
          </a:p>
          <a:p>
            <a:pPr marL="0" indent="128016" algn="just" rtl="0" eaLnBrk="1" fontAlgn="t" latinLnBrk="0" hangingPunct="1">
              <a:spcBef>
                <a:spcPts val="0"/>
              </a:spcBef>
              <a:spcAft>
                <a:spcPts val="0"/>
              </a:spcAft>
            </a:pPr>
            <a:endParaRPr lang="en-US" altLang="ja-JP" b="0"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21</a:t>
            </a:fld>
            <a:endParaRPr/>
          </a:p>
        </p:txBody>
      </p:sp>
    </p:spTree>
    <p:extLst>
      <p:ext uri="{BB962C8B-B14F-4D97-AF65-F5344CB8AC3E}">
        <p14:creationId xmlns:p14="http://schemas.microsoft.com/office/powerpoint/2010/main" val="29845431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次に日常生活の利他行為の分析です。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sz="1200" b="0" i="0" dirty="0">
                <a:solidFill>
                  <a:srgbClr val="000000"/>
                </a:solidFill>
                <a:effectLst/>
                <a:latin typeface="Roboto" panose="02000000000000000000" pitchFamily="2" charset="0"/>
              </a:rPr>
              <a:t>レベル</a:t>
            </a:r>
            <a:r>
              <a:rPr lang="en-US" altLang="ja-JP" sz="1200" b="0" i="0" dirty="0">
                <a:solidFill>
                  <a:srgbClr val="000000"/>
                </a:solidFill>
                <a:effectLst/>
                <a:latin typeface="Roboto" panose="02000000000000000000" pitchFamily="2" charset="0"/>
              </a:rPr>
              <a:t>1</a:t>
            </a:r>
            <a:r>
              <a:rPr lang="ja-JP" altLang="en-US" sz="1200" b="0" i="0" dirty="0">
                <a:solidFill>
                  <a:srgbClr val="000000"/>
                </a:solidFill>
                <a:effectLst/>
                <a:latin typeface="Roboto" panose="02000000000000000000" pitchFamily="2" charset="0"/>
              </a:rPr>
              <a:t>による意識の変化、レベル</a:t>
            </a:r>
            <a:r>
              <a:rPr lang="en-US" altLang="ja-JP" sz="1200" b="0" i="0" dirty="0">
                <a:solidFill>
                  <a:srgbClr val="000000"/>
                </a:solidFill>
                <a:effectLst/>
                <a:latin typeface="Roboto" panose="02000000000000000000" pitchFamily="2" charset="0"/>
              </a:rPr>
              <a:t>2</a:t>
            </a:r>
            <a:r>
              <a:rPr lang="ja-JP" altLang="en-US" sz="1200" b="0" i="0" dirty="0">
                <a:solidFill>
                  <a:srgbClr val="000000"/>
                </a:solidFill>
                <a:effectLst/>
                <a:latin typeface="Roboto" panose="02000000000000000000" pitchFamily="2" charset="0"/>
              </a:rPr>
              <a:t>による意識の変化を問うアンケートにより、</a:t>
            </a:r>
            <a:r>
              <a:rPr lang="en-US" altLang="ja-JP" sz="1200" b="0" i="0" dirty="0">
                <a:solidFill>
                  <a:srgbClr val="000000"/>
                </a:solidFill>
                <a:effectLst/>
                <a:latin typeface="Roboto" panose="02000000000000000000" pitchFamily="2" charset="0"/>
              </a:rPr>
              <a:t>10</a:t>
            </a:r>
            <a:r>
              <a:rPr lang="ja-JP" altLang="en-US" sz="1200" b="0" i="0" dirty="0">
                <a:solidFill>
                  <a:srgbClr val="000000"/>
                </a:solidFill>
                <a:effectLst/>
                <a:latin typeface="Roboto" panose="02000000000000000000" pitchFamily="2" charset="0"/>
              </a:rPr>
              <a:t>人中</a:t>
            </a:r>
            <a:r>
              <a:rPr lang="en-US" altLang="ja-JP" sz="1200" b="0" i="0" dirty="0">
                <a:solidFill>
                  <a:srgbClr val="000000"/>
                </a:solidFill>
                <a:effectLst/>
                <a:latin typeface="Roboto" panose="02000000000000000000" pitchFamily="2" charset="0"/>
              </a:rPr>
              <a:t>7</a:t>
            </a:r>
            <a:r>
              <a:rPr lang="ja-JP" altLang="en-US" sz="1200" b="0" i="0" dirty="0">
                <a:solidFill>
                  <a:srgbClr val="000000"/>
                </a:solidFill>
                <a:effectLst/>
                <a:latin typeface="Roboto" panose="02000000000000000000" pitchFamily="2" charset="0"/>
              </a:rPr>
              <a:t>人がレベル</a:t>
            </a:r>
            <a:r>
              <a:rPr lang="en-US" altLang="ja-JP" sz="1200" b="0" i="0" dirty="0">
                <a:solidFill>
                  <a:srgbClr val="000000"/>
                </a:solidFill>
                <a:effectLst/>
                <a:latin typeface="Roboto" panose="02000000000000000000" pitchFamily="2" charset="0"/>
              </a:rPr>
              <a:t>1</a:t>
            </a:r>
            <a:r>
              <a:rPr lang="ja-JP" altLang="en-US" sz="1200" b="0" i="0" dirty="0">
                <a:solidFill>
                  <a:srgbClr val="000000"/>
                </a:solidFill>
                <a:effectLst/>
                <a:latin typeface="Roboto" panose="02000000000000000000" pitchFamily="2" charset="0"/>
              </a:rPr>
              <a:t>により日常の中で利他行為をする意識を持つようになり、さらにそのうちの</a:t>
            </a:r>
            <a:r>
              <a:rPr lang="en-US" altLang="ja-JP" sz="1200" b="0" i="0" dirty="0">
                <a:solidFill>
                  <a:srgbClr val="000000"/>
                </a:solidFill>
                <a:effectLst/>
                <a:latin typeface="Roboto" panose="02000000000000000000" pitchFamily="2" charset="0"/>
              </a:rPr>
              <a:t>1</a:t>
            </a:r>
            <a:r>
              <a:rPr lang="ja-JP" altLang="en-US" sz="1200" b="0" i="0" dirty="0">
                <a:solidFill>
                  <a:srgbClr val="000000"/>
                </a:solidFill>
                <a:effectLst/>
                <a:latin typeface="Roboto" panose="02000000000000000000" pitchFamily="2" charset="0"/>
              </a:rPr>
              <a:t>人は、レベル</a:t>
            </a:r>
            <a:r>
              <a:rPr lang="en-US" altLang="ja-JP" sz="1200" b="0" i="0" dirty="0">
                <a:solidFill>
                  <a:srgbClr val="000000"/>
                </a:solidFill>
                <a:effectLst/>
                <a:latin typeface="Roboto" panose="02000000000000000000" pitchFamily="2" charset="0"/>
              </a:rPr>
              <a:t>2</a:t>
            </a:r>
            <a:r>
              <a:rPr lang="ja-JP" altLang="en-US" sz="1200" b="0" i="0" dirty="0">
                <a:solidFill>
                  <a:srgbClr val="000000"/>
                </a:solidFill>
                <a:effectLst/>
                <a:latin typeface="Roboto" panose="02000000000000000000" pitchFamily="2" charset="0"/>
              </a:rPr>
              <a:t>によって利他行為させようという意識を持つようになった。ということが分かりました。</a:t>
            </a:r>
            <a:endParaRPr lang="en-US" altLang="ja-JP" sz="1200" b="0" dirty="0">
              <a:solidFill>
                <a:srgbClr val="000000"/>
              </a:solidFill>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b="0" dirty="0"/>
              <a:t>22sec</a:t>
            </a: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r>
              <a:rPr kumimoji="1" lang="en-US" altLang="ja-JP" sz="1200" b="1" dirty="0"/>
              <a:t>Lv2</a:t>
            </a:r>
            <a:r>
              <a:rPr kumimoji="1" lang="ja-JP" altLang="en-US" sz="1200" b="1" dirty="0"/>
              <a:t>による具体的な行動（アンケート）</a:t>
            </a:r>
            <a:endParaRPr kumimoji="1" lang="en-US" altLang="ja-JP" sz="1200" b="1" dirty="0"/>
          </a:p>
          <a:p>
            <a:pPr marL="285750" indent="-285750">
              <a:buFont typeface="Arial" panose="020B0604020202020204" pitchFamily="34" charset="0"/>
              <a:buChar char="•"/>
            </a:pPr>
            <a:r>
              <a:rPr lang="ja-JP" altLang="en-US" sz="1200" b="0" i="0" dirty="0">
                <a:solidFill>
                  <a:srgbClr val="000000"/>
                </a:solidFill>
                <a:effectLst/>
                <a:latin typeface="Roboto" panose="02000000000000000000" pitchFamily="2" charset="0"/>
              </a:rPr>
              <a:t>研究の相談を受けているときに，自分が帰る際に他の人に代わってもらうように促した</a:t>
            </a:r>
            <a:endParaRPr lang="en-US" altLang="ja-JP" sz="1200" b="0" i="0" dirty="0">
              <a:solidFill>
                <a:srgbClr val="00000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b="0" dirty="0"/>
              <a:t>相談が必要な人と、相談に乗れる人のマッチング</a:t>
            </a:r>
            <a:endParaRPr lang="en-US" altLang="ja-JP" b="0"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22</a:t>
            </a:fld>
            <a:endParaRPr/>
          </a:p>
        </p:txBody>
      </p:sp>
    </p:spTree>
    <p:extLst>
      <p:ext uri="{BB962C8B-B14F-4D97-AF65-F5344CB8AC3E}">
        <p14:creationId xmlns:p14="http://schemas.microsoft.com/office/powerpoint/2010/main" val="41383396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また、賭け相手の選択基準のアンケートから、</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285750" indent="-285750">
              <a:buFont typeface="Arial" panose="020B0604020202020204" pitchFamily="34" charset="0"/>
              <a:buChar char="•"/>
            </a:pPr>
            <a:r>
              <a:rPr lang="ja-JP" altLang="en-US" sz="1200" b="0" i="0" dirty="0">
                <a:effectLst/>
                <a:latin typeface="Roboto" panose="02000000000000000000" pitchFamily="2" charset="0"/>
              </a:rPr>
              <a:t>普段から様々な人と交流をしている人に賭けた</a:t>
            </a:r>
            <a:endParaRPr lang="en-US" altLang="ja-JP" sz="1200" b="0" i="0" dirty="0">
              <a:effectLst/>
              <a:latin typeface="Roboto" panose="02000000000000000000" pitchFamily="2" charset="0"/>
            </a:endParaRPr>
          </a:p>
          <a:p>
            <a:pPr marL="285750" indent="-285750">
              <a:buFont typeface="Arial" panose="020B0604020202020204" pitchFamily="34" charset="0"/>
              <a:buChar char="•"/>
            </a:pPr>
            <a:r>
              <a:rPr lang="ja-JP" altLang="en-US" sz="1200" b="0" i="0" dirty="0">
                <a:solidFill>
                  <a:srgbClr val="000000"/>
                </a:solidFill>
                <a:effectLst/>
                <a:latin typeface="Roboto" panose="02000000000000000000" pitchFamily="2" charset="0"/>
              </a:rPr>
              <a:t>他者とのコミュニケーションをコンスタントにとっているひとに賭けた</a:t>
            </a:r>
            <a:endParaRPr lang="en-US" altLang="ja-JP" sz="1200" dirty="0">
              <a:solidFill>
                <a:srgbClr val="000000"/>
              </a:solidFill>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b="0" dirty="0"/>
              <a:t>といった回答が得られました。</a:t>
            </a: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b="0" dirty="0"/>
              <a:t>また、実験実施者から見て、他の被験者とよく</a:t>
            </a:r>
            <a:r>
              <a:rPr kumimoji="1" lang="ja-JP" altLang="en-US" b="0" dirty="0"/>
              <a:t>交流をする</a:t>
            </a:r>
            <a:r>
              <a:rPr kumimoji="1" lang="en-US" altLang="ja-JP" b="0" dirty="0"/>
              <a:t>3</a:t>
            </a:r>
            <a:r>
              <a:rPr kumimoji="1" lang="ja-JP" altLang="en-US" b="0" dirty="0"/>
              <a:t>人がいるのですが、その</a:t>
            </a:r>
            <a:r>
              <a:rPr kumimoji="1" lang="en-US" altLang="ja-JP" b="0" dirty="0"/>
              <a:t>3</a:t>
            </a:r>
            <a:r>
              <a:rPr kumimoji="1" lang="ja-JP" altLang="en-US" b="0" dirty="0"/>
              <a:t>人で全体の賭けの</a:t>
            </a:r>
            <a:r>
              <a:rPr kumimoji="1" lang="en-US" altLang="ja-JP" b="0" dirty="0"/>
              <a:t>77%</a:t>
            </a:r>
            <a:r>
              <a:rPr kumimoji="1" lang="ja-JP" altLang="en-US" b="0" dirty="0"/>
              <a:t>を占めていることが判明しました。</a:t>
            </a:r>
            <a:endParaRPr kumimoji="1"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kumimoji="1"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kumimoji="1" lang="en-US" altLang="ja-JP" b="0" dirty="0"/>
          </a:p>
          <a:p>
            <a:r>
              <a:rPr lang="ja-JP" altLang="en-US" sz="1200" b="1" i="0" dirty="0">
                <a:solidFill>
                  <a:srgbClr val="000000"/>
                </a:solidFill>
                <a:effectLst/>
                <a:latin typeface="Roboto" panose="02000000000000000000" pitchFamily="2" charset="0"/>
              </a:rPr>
              <a:t>賭けた人に利他行為をさせるよりも、他者とよく交流をする人に賭ける方が賭け成功確率が高くなっており、さらに賭けの選択対象も集中してしまったことが分かりました。</a:t>
            </a:r>
            <a:endParaRPr lang="en-US" altLang="ja-JP" sz="1200" b="1" i="0" dirty="0">
              <a:solidFill>
                <a:srgbClr val="000000"/>
              </a:solidFill>
              <a:effectLst/>
              <a:latin typeface="Roboto" panose="02000000000000000000" pitchFamily="2" charset="0"/>
            </a:endParaRPr>
          </a:p>
          <a:p>
            <a:r>
              <a:rPr lang="ja-JP" altLang="en-US" sz="1200" b="1" dirty="0">
                <a:solidFill>
                  <a:srgbClr val="000000"/>
                </a:solidFill>
                <a:latin typeface="Roboto" panose="02000000000000000000" pitchFamily="2" charset="0"/>
              </a:rPr>
              <a:t>→他者との交流が乏しい人にも、利他行為をさせたいと思わせるようなシステムの設計が必要になってくる、と考えます。</a:t>
            </a:r>
            <a:endParaRPr lang="en-US" altLang="ja-JP" sz="1200" b="1" dirty="0">
              <a:solidFill>
                <a:srgbClr val="000000"/>
              </a:solidFill>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kumimoji="1" lang="ja-JP" altLang="en-US"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b="0"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23</a:t>
            </a:fld>
            <a:endParaRPr/>
          </a:p>
        </p:txBody>
      </p:sp>
    </p:spTree>
    <p:extLst>
      <p:ext uri="{BB962C8B-B14F-4D97-AF65-F5344CB8AC3E}">
        <p14:creationId xmlns:p14="http://schemas.microsoft.com/office/powerpoint/2010/main" val="25658706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ja-JP" altLang="en-US" sz="1200" b="0" i="0" dirty="0">
                <a:solidFill>
                  <a:srgbClr val="000000"/>
                </a:solidFill>
                <a:effectLst/>
                <a:latin typeface="Roboto" panose="02000000000000000000" pitchFamily="2" charset="0"/>
              </a:rPr>
              <a:t>実験期間中</a:t>
            </a:r>
            <a:r>
              <a:rPr lang="en-US" altLang="ja-JP" sz="1200" b="0" i="0" dirty="0">
                <a:solidFill>
                  <a:srgbClr val="000000"/>
                </a:solidFill>
                <a:effectLst/>
                <a:latin typeface="Roboto" panose="02000000000000000000" pitchFamily="2" charset="0"/>
              </a:rPr>
              <a:t>14</a:t>
            </a:r>
            <a:r>
              <a:rPr lang="ja-JP" altLang="en-US" sz="1200" b="0" i="0" dirty="0">
                <a:solidFill>
                  <a:srgbClr val="000000"/>
                </a:solidFill>
                <a:effectLst/>
                <a:latin typeface="Roboto" panose="02000000000000000000" pitchFamily="2" charset="0"/>
              </a:rPr>
              <a:t>日間で、</a:t>
            </a:r>
            <a:r>
              <a:rPr lang="en-US" altLang="ja-JP" sz="1200" b="1" i="0" dirty="0">
                <a:solidFill>
                  <a:srgbClr val="000000"/>
                </a:solidFill>
                <a:effectLst/>
                <a:latin typeface="Roboto" panose="02000000000000000000" pitchFamily="2" charset="0"/>
              </a:rPr>
              <a:t>71</a:t>
            </a:r>
            <a:r>
              <a:rPr lang="ja-JP" altLang="en-US" sz="1200" b="1" i="0" dirty="0">
                <a:solidFill>
                  <a:srgbClr val="000000"/>
                </a:solidFill>
                <a:effectLst/>
                <a:latin typeface="Roboto" panose="02000000000000000000" pitchFamily="2" charset="0"/>
              </a:rPr>
              <a:t>件の利他行為の報告がありました。一例を表で紹介します。</a:t>
            </a:r>
            <a:endParaRPr lang="en-US" altLang="ja-JP" sz="1200" b="1" i="0" dirty="0">
              <a:solidFill>
                <a:srgbClr val="000000"/>
              </a:solidFill>
              <a:effectLst/>
              <a:latin typeface="Roboto" panose="02000000000000000000" pitchFamily="2" charset="0"/>
            </a:endParaRPr>
          </a:p>
          <a:p>
            <a:r>
              <a:rPr lang="ja-JP" altLang="en-US" sz="1200" b="1" i="0" dirty="0">
                <a:solidFill>
                  <a:srgbClr val="000000"/>
                </a:solidFill>
                <a:effectLst/>
                <a:latin typeface="Roboto" panose="02000000000000000000" pitchFamily="2" charset="0"/>
              </a:rPr>
              <a:t>日常の中の些細なことが多いですが、分類分けすると</a:t>
            </a:r>
            <a:endParaRPr lang="en-US" altLang="ja-JP" sz="1200" b="1" i="0" dirty="0">
              <a:solidFill>
                <a:srgbClr val="000000"/>
              </a:solidFill>
              <a:effectLst/>
              <a:latin typeface="Roboto" panose="02000000000000000000" pitchFamily="2" charset="0"/>
            </a:endParaRPr>
          </a:p>
          <a:p>
            <a:pPr marL="285750" indent="-285750">
              <a:buFont typeface="Wingdings" panose="05000000000000000000" pitchFamily="2" charset="2"/>
              <a:buChar char="p"/>
            </a:pPr>
            <a:r>
              <a:rPr lang="ja-JP" altLang="en-US" b="1" i="0" dirty="0">
                <a:effectLst/>
                <a:latin typeface="Roboto" panose="02000000000000000000" pitchFamily="2" charset="0"/>
              </a:rPr>
              <a:t>食料や物を渡す</a:t>
            </a:r>
            <a:endParaRPr lang="en-US" altLang="ja-JP" b="1" i="0" dirty="0">
              <a:effectLst/>
              <a:latin typeface="Roboto" panose="02000000000000000000" pitchFamily="2" charset="0"/>
            </a:endParaRPr>
          </a:p>
          <a:p>
            <a:pPr marL="285750" indent="-285750">
              <a:buFont typeface="Wingdings" panose="05000000000000000000" pitchFamily="2" charset="2"/>
              <a:buChar char="p"/>
            </a:pPr>
            <a:r>
              <a:rPr lang="ja-JP" altLang="en-US" b="1" i="0" dirty="0">
                <a:effectLst/>
                <a:latin typeface="Roboto" panose="02000000000000000000" pitchFamily="2" charset="0"/>
              </a:rPr>
              <a:t>相談に乗る・アドバイスを送る</a:t>
            </a:r>
            <a:endParaRPr lang="en-US" altLang="ja-JP" b="1" i="0" dirty="0">
              <a:effectLst/>
              <a:latin typeface="Roboto" panose="02000000000000000000" pitchFamily="2" charset="0"/>
            </a:endParaRPr>
          </a:p>
          <a:p>
            <a:pPr marL="285750" indent="-285750">
              <a:buFont typeface="Wingdings" panose="05000000000000000000" pitchFamily="2" charset="2"/>
              <a:buChar char="p"/>
            </a:pPr>
            <a:r>
              <a:rPr lang="ja-JP" altLang="en-US" b="1" dirty="0">
                <a:latin typeface="Roboto" panose="02000000000000000000" pitchFamily="2" charset="0"/>
              </a:rPr>
              <a:t>他人がやるべき仕事。共用の仕事を行う。</a:t>
            </a:r>
            <a:endParaRPr lang="en-US" altLang="ja-JP" b="1" dirty="0">
              <a:latin typeface="Roboto" panose="02000000000000000000" pitchFamily="2" charset="0"/>
            </a:endParaRPr>
          </a:p>
          <a:p>
            <a:pPr marL="0" indent="0">
              <a:buFont typeface="Wingdings" panose="05000000000000000000" pitchFamily="2" charset="2"/>
              <a:buNone/>
            </a:pPr>
            <a:r>
              <a:rPr lang="ja-JP" altLang="en-US" sz="1200" b="1" i="0" dirty="0">
                <a:solidFill>
                  <a:srgbClr val="000000"/>
                </a:solidFill>
                <a:effectLst/>
                <a:latin typeface="Roboto" panose="02000000000000000000" pitchFamily="2" charset="0"/>
              </a:rPr>
              <a:t>といった</a:t>
            </a:r>
            <a:r>
              <a:rPr lang="en-US" altLang="ja-JP" sz="1200" b="1" i="0" dirty="0">
                <a:solidFill>
                  <a:srgbClr val="000000"/>
                </a:solidFill>
                <a:effectLst/>
                <a:latin typeface="Roboto" panose="02000000000000000000" pitchFamily="2" charset="0"/>
              </a:rPr>
              <a:t>3</a:t>
            </a:r>
            <a:r>
              <a:rPr lang="ja-JP" altLang="en-US" sz="1200" b="1" i="0" dirty="0">
                <a:solidFill>
                  <a:srgbClr val="000000"/>
                </a:solidFill>
                <a:effectLst/>
                <a:latin typeface="Roboto" panose="02000000000000000000" pitchFamily="2" charset="0"/>
              </a:rPr>
              <a:t>パターンになりました。</a:t>
            </a:r>
            <a:endParaRPr lang="en-US" altLang="ja-JP" sz="1200" b="1" i="0" dirty="0">
              <a:solidFill>
                <a:srgbClr val="000000"/>
              </a:solidFill>
              <a:effectLst/>
              <a:latin typeface="Roboto" panose="02000000000000000000" pitchFamily="2" charset="0"/>
            </a:endParaRPr>
          </a:p>
          <a:p>
            <a:endParaRPr lang="en-US" altLang="ja-JP" sz="1200" b="1" i="0" dirty="0">
              <a:solidFill>
                <a:srgbClr val="000000"/>
              </a:solidFill>
              <a:effectLst/>
              <a:latin typeface="Roboto" panose="02000000000000000000" pitchFamily="2" charset="0"/>
            </a:endParaRPr>
          </a:p>
          <a:p>
            <a:endParaRPr lang="en-US" altLang="ja-JP" sz="1200" b="0" i="0" dirty="0">
              <a:solidFill>
                <a:srgbClr val="00000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dirty="0"/>
              <a:t>30sec</a:t>
            </a:r>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24</a:t>
            </a:fld>
            <a:endParaRPr/>
          </a:p>
        </p:txBody>
      </p:sp>
    </p:spTree>
    <p:extLst>
      <p:ext uri="{BB962C8B-B14F-4D97-AF65-F5344CB8AC3E}">
        <p14:creationId xmlns:p14="http://schemas.microsoft.com/office/powerpoint/2010/main" val="6456311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利他行為そのものに対する意識の変化についてのアンケートで、以下の回答が得られました。</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r>
              <a:rPr lang="ja-JP" altLang="en-US" sz="1200" b="1" i="0" dirty="0">
                <a:effectLst/>
                <a:latin typeface="Roboto" panose="02000000000000000000" pitchFamily="2" charset="0"/>
              </a:rPr>
              <a:t>被利他行為の報告を行うというシステムの特性上、他人の利他行為を意識し、気づきやすくなった。</a:t>
            </a:r>
            <a:endParaRPr lang="en-US" altLang="ja-JP" sz="1200" b="1" i="0" dirty="0">
              <a:effectLst/>
              <a:latin typeface="Roboto" panose="02000000000000000000" pitchFamily="2" charset="0"/>
            </a:endParaRPr>
          </a:p>
          <a:p>
            <a:r>
              <a:rPr lang="ja-JP" altLang="en-US" sz="1200" b="1" i="0" dirty="0">
                <a:effectLst/>
                <a:latin typeface="Roboto" panose="02000000000000000000" pitchFamily="2" charset="0"/>
              </a:rPr>
              <a:t>そして、利他行為に対して感謝の気持ちが湧いてきたという意見が挙がった。</a:t>
            </a:r>
            <a:endParaRPr lang="en-US" altLang="ja-JP" sz="1200" b="1" i="0" dirty="0">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dirty="0">
                <a:solidFill>
                  <a:schemeClr val="dk1"/>
                </a:solidFill>
                <a:cs typeface="Calibri"/>
                <a:sym typeface="Calibri"/>
              </a:rPr>
              <a:t>18sec</a:t>
            </a:r>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25</a:t>
            </a:fld>
            <a:endParaRPr/>
          </a:p>
        </p:txBody>
      </p:sp>
    </p:spTree>
    <p:extLst>
      <p:ext uri="{BB962C8B-B14F-4D97-AF65-F5344CB8AC3E}">
        <p14:creationId xmlns:p14="http://schemas.microsoft.com/office/powerpoint/2010/main" val="26584851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次に歩数について説明します。</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dirty="0">
                <a:solidFill>
                  <a:schemeClr val="dk1"/>
                </a:solidFill>
                <a:cs typeface="Calibri"/>
                <a:sym typeface="Calibri"/>
              </a:rPr>
              <a:t>DERC</a:t>
            </a:r>
            <a:r>
              <a:rPr lang="ja-JP" altLang="en-US" dirty="0">
                <a:solidFill>
                  <a:schemeClr val="dk1"/>
                </a:solidFill>
                <a:cs typeface="Calibri"/>
                <a:sym typeface="Calibri"/>
              </a:rPr>
              <a:t>導入ヘルスケアにより、楽しかったという回答が</a:t>
            </a:r>
            <a:r>
              <a:rPr lang="en-US" altLang="ja-JP" dirty="0">
                <a:solidFill>
                  <a:schemeClr val="dk1"/>
                </a:solidFill>
                <a:cs typeface="Calibri"/>
                <a:sym typeface="Calibri"/>
              </a:rPr>
              <a:t>10</a:t>
            </a:r>
            <a:r>
              <a:rPr lang="ja-JP" altLang="en-US" dirty="0">
                <a:solidFill>
                  <a:schemeClr val="dk1"/>
                </a:solidFill>
                <a:cs typeface="Calibri"/>
                <a:sym typeface="Calibri"/>
              </a:rPr>
              <a:t>人中</a:t>
            </a:r>
            <a:r>
              <a:rPr lang="en-US" altLang="ja-JP" dirty="0">
                <a:solidFill>
                  <a:schemeClr val="dk1"/>
                </a:solidFill>
                <a:cs typeface="Calibri"/>
                <a:sym typeface="Calibri"/>
              </a:rPr>
              <a:t>9</a:t>
            </a:r>
            <a:r>
              <a:rPr lang="ja-JP" altLang="en-US" dirty="0">
                <a:solidFill>
                  <a:schemeClr val="dk1"/>
                </a:solidFill>
                <a:cs typeface="Calibri"/>
                <a:sym typeface="Calibri"/>
              </a:rPr>
              <a:t>人から得られ、さらに実験期間中の歩数平均は実験期間前後に比べて、向上していることが分かりました。</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dirty="0">
                <a:solidFill>
                  <a:schemeClr val="dk1"/>
                </a:solidFill>
                <a:cs typeface="Calibri"/>
                <a:sym typeface="Calibri"/>
              </a:rPr>
              <a:t>15sec</a:t>
            </a:r>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26</a:t>
            </a:fld>
            <a:endParaRPr/>
          </a:p>
        </p:txBody>
      </p:sp>
    </p:spTree>
    <p:extLst>
      <p:ext uri="{BB962C8B-B14F-4D97-AF65-F5344CB8AC3E}">
        <p14:creationId xmlns:p14="http://schemas.microsoft.com/office/powerpoint/2010/main" val="6436659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b="1" i="0" dirty="0">
                <a:solidFill>
                  <a:srgbClr val="000000"/>
                </a:solidFill>
                <a:effectLst/>
                <a:latin typeface="Roboto" panose="02000000000000000000" pitchFamily="2" charset="0"/>
              </a:rPr>
              <a:t>これより全体の話に戻ります。</a:t>
            </a:r>
            <a:endParaRPr lang="en-US" altLang="ja-JP" sz="1200" b="1" i="0" dirty="0">
              <a:solidFill>
                <a:srgbClr val="000000"/>
              </a:solidFill>
              <a:effectLst/>
              <a:latin typeface="Roboto" panose="02000000000000000000" pitchFamily="2" charset="0"/>
            </a:endParaRPr>
          </a:p>
          <a:p>
            <a:r>
              <a:rPr lang="ja-JP" altLang="en-US" sz="1200" b="1" i="0" dirty="0">
                <a:solidFill>
                  <a:srgbClr val="000000"/>
                </a:solidFill>
                <a:effectLst/>
                <a:latin typeface="Roboto" panose="02000000000000000000" pitchFamily="2" charset="0"/>
              </a:rPr>
              <a:t>システム全体の評価についてのアンケートで、このゲームは楽しかったか、ポイント獲得の意識はあったかというアンケートから、</a:t>
            </a:r>
            <a:r>
              <a:rPr lang="en-US" altLang="ja-JP" sz="1200" b="1" i="0" dirty="0">
                <a:solidFill>
                  <a:srgbClr val="000000"/>
                </a:solidFill>
                <a:effectLst/>
                <a:latin typeface="Roboto" panose="02000000000000000000" pitchFamily="2" charset="0"/>
              </a:rPr>
              <a:t>10</a:t>
            </a:r>
            <a:r>
              <a:rPr lang="ja-JP" altLang="en-US" sz="1200" b="1" i="0" dirty="0">
                <a:solidFill>
                  <a:srgbClr val="000000"/>
                </a:solidFill>
                <a:effectLst/>
                <a:latin typeface="Roboto" panose="02000000000000000000" pitchFamily="2" charset="0"/>
              </a:rPr>
              <a:t>人中</a:t>
            </a:r>
            <a:r>
              <a:rPr lang="en-US" altLang="ja-JP" sz="1200" b="1" i="0" dirty="0">
                <a:solidFill>
                  <a:srgbClr val="000000"/>
                </a:solidFill>
                <a:effectLst/>
                <a:latin typeface="Roboto" panose="02000000000000000000" pitchFamily="2" charset="0"/>
              </a:rPr>
              <a:t>9</a:t>
            </a:r>
            <a:r>
              <a:rPr lang="ja-JP" altLang="en-US" sz="1200" b="1" i="0" dirty="0">
                <a:solidFill>
                  <a:srgbClr val="000000"/>
                </a:solidFill>
                <a:effectLst/>
                <a:latin typeface="Roboto" panose="02000000000000000000" pitchFamily="2" charset="0"/>
              </a:rPr>
              <a:t>人が楽しかったと答え、</a:t>
            </a:r>
            <a:r>
              <a:rPr lang="en-US" altLang="ja-JP" sz="1200" b="1" i="0" dirty="0">
                <a:solidFill>
                  <a:srgbClr val="000000"/>
                </a:solidFill>
                <a:effectLst/>
                <a:latin typeface="Roboto" panose="02000000000000000000" pitchFamily="2" charset="0"/>
              </a:rPr>
              <a:t>10</a:t>
            </a:r>
            <a:r>
              <a:rPr lang="ja-JP" altLang="en-US" sz="1200" b="1" i="0" dirty="0">
                <a:solidFill>
                  <a:srgbClr val="000000"/>
                </a:solidFill>
                <a:effectLst/>
                <a:latin typeface="Roboto" panose="02000000000000000000" pitchFamily="2" charset="0"/>
              </a:rPr>
              <a:t>人中</a:t>
            </a:r>
            <a:r>
              <a:rPr lang="en-US" altLang="ja-JP" sz="1200" b="1" i="0" dirty="0">
                <a:solidFill>
                  <a:srgbClr val="000000"/>
                </a:solidFill>
                <a:effectLst/>
                <a:latin typeface="Roboto" panose="02000000000000000000" pitchFamily="2" charset="0"/>
              </a:rPr>
              <a:t>9</a:t>
            </a:r>
            <a:r>
              <a:rPr lang="ja-JP" altLang="en-US" sz="1200" b="1" i="0" dirty="0">
                <a:solidFill>
                  <a:srgbClr val="000000"/>
                </a:solidFill>
                <a:effectLst/>
                <a:latin typeface="Roboto" panose="02000000000000000000" pitchFamily="2" charset="0"/>
              </a:rPr>
              <a:t>人がポイント獲得の意識があったと答えました。</a:t>
            </a:r>
            <a:endParaRPr lang="en-US" altLang="ja-JP" sz="1200" b="1" i="0" dirty="0">
              <a:solidFill>
                <a:srgbClr val="000000"/>
              </a:solidFill>
              <a:effectLst/>
              <a:latin typeface="Roboto" panose="02000000000000000000" pitchFamily="2" charset="0"/>
            </a:endParaRPr>
          </a:p>
          <a:p>
            <a:endParaRPr lang="en-US" altLang="ja-JP" sz="1200" b="1" i="0" dirty="0">
              <a:solidFill>
                <a:srgbClr val="000000"/>
              </a:solidFill>
              <a:effectLst/>
              <a:latin typeface="Roboto" panose="02000000000000000000" pitchFamily="2" charset="0"/>
            </a:endParaRPr>
          </a:p>
          <a:p>
            <a:r>
              <a:rPr lang="ja-JP" altLang="en-US" sz="1200" b="1" i="0" dirty="0">
                <a:solidFill>
                  <a:srgbClr val="000000"/>
                </a:solidFill>
                <a:effectLst/>
                <a:latin typeface="Roboto" panose="02000000000000000000" pitchFamily="2" charset="0"/>
              </a:rPr>
              <a:t>また、プラットフォーム化した事により、それぞれのアクションのみで実験を行うよりも楽しかったか、ゲーム性が向上したかというアンケートから、全員が楽しくなったと答え、</a:t>
            </a:r>
            <a:r>
              <a:rPr lang="en-US" altLang="ja-JP" sz="1200" b="1" i="0" dirty="0">
                <a:solidFill>
                  <a:srgbClr val="000000"/>
                </a:solidFill>
                <a:effectLst/>
                <a:latin typeface="Roboto" panose="02000000000000000000" pitchFamily="2" charset="0"/>
              </a:rPr>
              <a:t>10</a:t>
            </a:r>
            <a:r>
              <a:rPr lang="ja-JP" altLang="en-US" sz="1200" b="1" i="0" dirty="0">
                <a:solidFill>
                  <a:srgbClr val="000000"/>
                </a:solidFill>
                <a:effectLst/>
                <a:latin typeface="Roboto" panose="02000000000000000000" pitchFamily="2" charset="0"/>
              </a:rPr>
              <a:t>人中</a:t>
            </a:r>
            <a:r>
              <a:rPr lang="en-US" altLang="ja-JP" sz="1200" b="1" i="0" dirty="0">
                <a:solidFill>
                  <a:srgbClr val="000000"/>
                </a:solidFill>
                <a:effectLst/>
                <a:latin typeface="Roboto" panose="02000000000000000000" pitchFamily="2" charset="0"/>
              </a:rPr>
              <a:t>6</a:t>
            </a:r>
            <a:r>
              <a:rPr lang="ja-JP" altLang="en-US" sz="1200" b="1" i="0" dirty="0">
                <a:solidFill>
                  <a:srgbClr val="000000"/>
                </a:solidFill>
                <a:effectLst/>
                <a:latin typeface="Roboto" panose="02000000000000000000" pitchFamily="2" charset="0"/>
              </a:rPr>
              <a:t>人がゲーム性が高くなったと答えました。</a:t>
            </a:r>
            <a:endParaRPr lang="en-US" altLang="ja-JP" sz="1200" b="1" i="0" dirty="0">
              <a:solidFill>
                <a:srgbClr val="000000"/>
              </a:solidFill>
              <a:effectLst/>
              <a:latin typeface="Roboto" panose="02000000000000000000" pitchFamily="2" charset="0"/>
            </a:endParaRPr>
          </a:p>
          <a:p>
            <a:r>
              <a:rPr lang="ja-JP" altLang="en-US" sz="1200" b="1" i="0" dirty="0">
                <a:solidFill>
                  <a:srgbClr val="000000"/>
                </a:solidFill>
                <a:effectLst/>
                <a:latin typeface="Roboto" panose="02000000000000000000" pitchFamily="2" charset="0"/>
              </a:rPr>
              <a:t>この理由として</a:t>
            </a:r>
            <a:endParaRPr lang="en-US" altLang="ja-JP" sz="1200" b="1" i="0" dirty="0">
              <a:solidFill>
                <a:srgbClr val="000000"/>
              </a:solidFill>
              <a:effectLst/>
              <a:latin typeface="Roboto" panose="02000000000000000000" pitchFamily="2" charset="0"/>
            </a:endParaRPr>
          </a:p>
          <a:p>
            <a:pPr marL="285750" indent="-285750">
              <a:buFont typeface="Arial" panose="020B0604020202020204" pitchFamily="34" charset="0"/>
              <a:buChar char="•"/>
            </a:pPr>
            <a:r>
              <a:rPr lang="ja-JP" altLang="en-US" sz="1200" b="1" i="0" dirty="0">
                <a:effectLst/>
                <a:latin typeface="Arial" panose="020B0604020202020204" pitchFamily="34" charset="0"/>
              </a:rPr>
              <a:t>自分の苦手な領域を、ほかの領域で巻き返せる。</a:t>
            </a:r>
            <a:endParaRPr lang="en-US" altLang="ja-JP" sz="1200" b="1" i="0" dirty="0">
              <a:effectLst/>
              <a:latin typeface="Arial" panose="020B0604020202020204" pitchFamily="34" charset="0"/>
            </a:endParaRPr>
          </a:p>
          <a:p>
            <a:pPr marL="285750" indent="-285750">
              <a:buFont typeface="Arial" panose="020B0604020202020204" pitchFamily="34" charset="0"/>
              <a:buChar char="•"/>
            </a:pPr>
            <a:r>
              <a:rPr lang="ja-JP" altLang="en-US" sz="1200" b="1" i="0" dirty="0">
                <a:solidFill>
                  <a:srgbClr val="000000"/>
                </a:solidFill>
                <a:effectLst/>
                <a:latin typeface="Roboto" panose="02000000000000000000" pitchFamily="2" charset="0"/>
              </a:rPr>
              <a:t>獲得の手段が複数用意されているため、いろいろな戦略を考えられる。</a:t>
            </a:r>
            <a:endParaRPr lang="en-US" altLang="ja-JP" sz="1200" b="1" dirty="0">
              <a:solidFill>
                <a:srgbClr val="000000"/>
              </a:solidFill>
              <a:latin typeface="Arial" panose="020B0604020202020204" pitchFamily="34" charset="0"/>
            </a:endParaRPr>
          </a:p>
          <a:p>
            <a:endParaRPr lang="en-US" altLang="ja-JP" sz="1200" b="1" i="0" dirty="0">
              <a:solidFill>
                <a:srgbClr val="000000"/>
              </a:solidFill>
              <a:effectLst/>
              <a:latin typeface="Roboto" panose="02000000000000000000" pitchFamily="2" charset="0"/>
            </a:endParaRPr>
          </a:p>
          <a:p>
            <a:r>
              <a:rPr kumimoji="1" lang="ja-JP" altLang="en-US" dirty="0"/>
              <a:t>といった回答が得られました。</a:t>
            </a:r>
            <a:endParaRPr kumimoji="1" lang="en-US" altLang="ja-JP" dirty="0"/>
          </a:p>
          <a:p>
            <a:r>
              <a:rPr kumimoji="1" lang="ja-JP" altLang="en-US" dirty="0"/>
              <a:t>一方、いいえ、どちらともいえないと答えた人の回答として、ポイントバランスの悪さが指摘されました。</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t>各アクションをプラットフォーム化したことで楽しくなった、ゲーム性が高くなったとの回答が得られた。</a:t>
            </a:r>
          </a:p>
          <a:p>
            <a:endParaRPr kumimoji="1" lang="en-US" altLang="ja-JP" dirty="0"/>
          </a:p>
          <a:p>
            <a:endParaRPr kumimoji="1" lang="en-US" altLang="ja-JP" dirty="0"/>
          </a:p>
          <a:p>
            <a:r>
              <a:rPr kumimoji="1" lang="en-US" altLang="ja-JP" dirty="0"/>
              <a:t>53sec</a:t>
            </a:r>
            <a:endParaRPr kumimoji="1" lang="ja-JP" altLang="en-US" dirty="0"/>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27</a:t>
            </a:fld>
            <a:endParaRPr kumimoji="1" lang="ja-JP" altLang="en-US"/>
          </a:p>
        </p:txBody>
      </p:sp>
    </p:spTree>
    <p:extLst>
      <p:ext uri="{BB962C8B-B14F-4D97-AF65-F5344CB8AC3E}">
        <p14:creationId xmlns:p14="http://schemas.microsoft.com/office/powerpoint/2010/main" val="31377813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a:p>
            <a:r>
              <a:rPr kumimoji="1" lang="ja-JP" altLang="en-US" dirty="0"/>
              <a:t>また、ポイント獲得を意識したアクションについてのアンケートから、主なポイント獲得アクションが議論だった人が</a:t>
            </a:r>
            <a:r>
              <a:rPr kumimoji="1" lang="en-US" altLang="ja-JP" dirty="0"/>
              <a:t>5</a:t>
            </a:r>
            <a:r>
              <a:rPr kumimoji="1" lang="ja-JP" altLang="en-US" dirty="0"/>
              <a:t>人、日常生活だった人が</a:t>
            </a:r>
            <a:r>
              <a:rPr kumimoji="1" lang="en-US" altLang="ja-JP" dirty="0"/>
              <a:t>3</a:t>
            </a:r>
            <a:r>
              <a:rPr kumimoji="1" lang="ja-JP" altLang="en-US" dirty="0"/>
              <a:t>人、歩数だった人が</a:t>
            </a:r>
            <a:r>
              <a:rPr kumimoji="1" lang="en-US" altLang="ja-JP" dirty="0"/>
              <a:t>2</a:t>
            </a:r>
            <a:r>
              <a:rPr kumimoji="1" lang="ja-JP" altLang="en-US" dirty="0"/>
              <a:t>人と分散していることが分かります。</a:t>
            </a:r>
            <a:endParaRPr kumimoji="1" lang="en-US" altLang="ja-JP" dirty="0"/>
          </a:p>
          <a:p>
            <a:endParaRPr kumimoji="1" lang="en-US" altLang="ja-JP" dirty="0"/>
          </a:p>
          <a:p>
            <a:r>
              <a:rPr kumimoji="1" lang="ja-JP" altLang="en-US" dirty="0"/>
              <a:t>また、アクションごとのレベル別ポイント獲得意識でもレベル</a:t>
            </a:r>
            <a:r>
              <a:rPr kumimoji="1" lang="en-US" altLang="ja-JP" dirty="0"/>
              <a:t>1</a:t>
            </a:r>
            <a:r>
              <a:rPr kumimoji="1" lang="ja-JP" altLang="en-US" dirty="0"/>
              <a:t>と答えた人、レベル</a:t>
            </a:r>
            <a:r>
              <a:rPr kumimoji="1" lang="en-US" altLang="ja-JP" dirty="0"/>
              <a:t>2</a:t>
            </a:r>
            <a:r>
              <a:rPr kumimoji="1" lang="ja-JP" altLang="en-US" dirty="0"/>
              <a:t>と答えた人が分散していました。</a:t>
            </a:r>
            <a:endParaRPr kumimoji="1" lang="en-US" altLang="ja-JP" dirty="0"/>
          </a:p>
          <a:p>
            <a:r>
              <a:rPr kumimoji="1" lang="ja-JP" altLang="en-US" dirty="0"/>
              <a:t>このことから、獲得できる</a:t>
            </a:r>
            <a:r>
              <a:rPr kumimoji="1" lang="ja-JP" altLang="en-US" b="1" dirty="0"/>
              <a:t>ポイント数に偏りはあったが、被験者の獲得しようとするアクション、そしてレベルは分散していることが分かり、被験者ごとに異なるポイント獲得の戦略が生まれたことが分かりました。</a:t>
            </a:r>
            <a:endParaRPr kumimoji="1" lang="en-US" altLang="ja-JP" b="1" dirty="0"/>
          </a:p>
          <a:p>
            <a:endParaRPr kumimoji="1" lang="en-US" altLang="ja-JP" b="1" dirty="0"/>
          </a:p>
          <a:p>
            <a:r>
              <a:rPr kumimoji="1" lang="en-US" altLang="ja-JP" b="1" dirty="0"/>
              <a:t>28sec</a:t>
            </a:r>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28</a:t>
            </a:fld>
            <a:endParaRPr kumimoji="1" lang="ja-JP" altLang="en-US"/>
          </a:p>
        </p:txBody>
      </p:sp>
    </p:spTree>
    <p:extLst>
      <p:ext uri="{BB962C8B-B14F-4D97-AF65-F5344CB8AC3E}">
        <p14:creationId xmlns:p14="http://schemas.microsoft.com/office/powerpoint/2010/main" val="26427226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以上がまとめとなっています。ありがとうございました。</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dirty="0"/>
              <a:t>5sec</a:t>
            </a:r>
            <a:endParaRPr lang="ja-JP" altLang="en-US"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29</a:t>
            </a:fld>
            <a:endParaRPr/>
          </a:p>
        </p:txBody>
      </p:sp>
    </p:spTree>
    <p:extLst>
      <p:ext uri="{BB962C8B-B14F-4D97-AF65-F5344CB8AC3E}">
        <p14:creationId xmlns:p14="http://schemas.microsoft.com/office/powerpoint/2010/main" val="3623147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 name="Google Shape;105;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ja-JP" dirty="0"/>
              <a:t>次に互恵主義</a:t>
            </a:r>
            <a:r>
              <a:rPr lang="ja-JP" altLang="en-US" dirty="0"/>
              <a:t>の説明です。</a:t>
            </a:r>
            <a:endParaRPr lang="en-US" altLang="ja-JP" dirty="0"/>
          </a:p>
          <a:p>
            <a:pPr marL="0" lvl="0" indent="0" algn="l" rtl="0">
              <a:spcBef>
                <a:spcPts val="0"/>
              </a:spcBef>
              <a:spcAft>
                <a:spcPts val="0"/>
              </a:spcAft>
              <a:buNone/>
            </a:pPr>
            <a:endParaRPr lang="en-US" dirty="0"/>
          </a:p>
          <a:p>
            <a:pPr marL="0" lvl="0" indent="0" algn="l" rtl="0">
              <a:spcBef>
                <a:spcPts val="0"/>
              </a:spcBef>
              <a:spcAft>
                <a:spcPts val="0"/>
              </a:spcAft>
              <a:buNone/>
            </a:pPr>
            <a:r>
              <a:rPr lang="ja-JP" altLang="en-US" dirty="0"/>
              <a:t>生物の協力的な行動がなぜ進化してきたのかという疑問に対して、様々な議論が展開されていますが、この疑問に対する一つの考え方として、「後で見返りがあるから」といった考え方があり、これが互恵性です。</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ja-JP" dirty="0"/>
              <a:t>直接互恵と間接互恵が挙げられ、</a:t>
            </a:r>
            <a:endParaRPr lang="en-US" altLang="ja-JP" dirty="0"/>
          </a:p>
          <a:p>
            <a:pPr marL="0" lvl="0" indent="0" algn="l" rtl="0">
              <a:spcBef>
                <a:spcPts val="0"/>
              </a:spcBef>
              <a:spcAft>
                <a:spcPts val="0"/>
              </a:spcAft>
              <a:buNone/>
            </a:pPr>
            <a:r>
              <a:rPr lang="ja-JP" dirty="0"/>
              <a:t>直接互恵とは利他行動者Aが受益者Bに利他行為を行うと、BがAに利他行為で返すといったものです。</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ja-JP" dirty="0"/>
              <a:t>間接互恵とは</a:t>
            </a:r>
            <a:r>
              <a:rPr lang="en-US" altLang="ja-JP" dirty="0"/>
              <a:t>A</a:t>
            </a:r>
            <a:r>
              <a:rPr lang="ja-JP" altLang="en-US" dirty="0"/>
              <a:t>が</a:t>
            </a:r>
            <a:r>
              <a:rPr lang="en-US" altLang="ja-JP" dirty="0"/>
              <a:t>B</a:t>
            </a:r>
            <a:r>
              <a:rPr lang="ja-JP" altLang="en-US" dirty="0"/>
              <a:t>を利他行為をした後、</a:t>
            </a:r>
            <a:r>
              <a:rPr lang="en-US" altLang="ja-JP" dirty="0"/>
              <a:t>B</a:t>
            </a:r>
            <a:r>
              <a:rPr lang="ja-JP" altLang="en-US" dirty="0"/>
              <a:t>が第三者</a:t>
            </a:r>
            <a:r>
              <a:rPr lang="en-US" altLang="ja-JP" dirty="0"/>
              <a:t>C</a:t>
            </a:r>
            <a:r>
              <a:rPr lang="ja-JP" altLang="en-US" dirty="0"/>
              <a:t>に利他行為を行う一般化互恵、</a:t>
            </a:r>
            <a:endParaRPr lang="en-US" altLang="ja-JP" dirty="0"/>
          </a:p>
          <a:p>
            <a:pPr marL="0" lvl="0" indent="0" algn="l" rtl="0">
              <a:spcBef>
                <a:spcPts val="0"/>
              </a:spcBef>
              <a:spcAft>
                <a:spcPts val="0"/>
              </a:spcAft>
              <a:buNone/>
            </a:pPr>
            <a:r>
              <a:rPr lang="en-US" altLang="ja-JP" dirty="0"/>
              <a:t>A</a:t>
            </a:r>
            <a:r>
              <a:rPr lang="ja-JP" altLang="en-US" dirty="0"/>
              <a:t>が</a:t>
            </a:r>
            <a:r>
              <a:rPr lang="en-US" altLang="ja-JP" dirty="0"/>
              <a:t>B</a:t>
            </a:r>
            <a:r>
              <a:rPr lang="ja-JP" altLang="en-US" dirty="0"/>
              <a:t>を利他行為をした後、それを目撃していた</a:t>
            </a:r>
            <a:r>
              <a:rPr lang="en-US" altLang="ja-JP" dirty="0"/>
              <a:t>C</a:t>
            </a:r>
            <a:r>
              <a:rPr lang="ja-JP" altLang="en-US" dirty="0"/>
              <a:t>が</a:t>
            </a:r>
            <a:r>
              <a:rPr lang="en-US" altLang="ja-JP" dirty="0"/>
              <a:t>D</a:t>
            </a:r>
            <a:r>
              <a:rPr lang="ja-JP" altLang="en-US" dirty="0"/>
              <a:t>に利他行為をする第三者効果、</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a:t>
            </a:r>
            <a:r>
              <a:rPr lang="ja-JP" altLang="en-US" dirty="0"/>
              <a:t>が</a:t>
            </a:r>
            <a:r>
              <a:rPr lang="en-US" altLang="ja-JP" dirty="0"/>
              <a:t>B</a:t>
            </a:r>
            <a:r>
              <a:rPr lang="ja-JP" altLang="en-US" dirty="0"/>
              <a:t>を利他行為をした後、</a:t>
            </a:r>
            <a:r>
              <a:rPr lang="en-US" altLang="ja-JP" dirty="0"/>
              <a:t>A</a:t>
            </a:r>
            <a:r>
              <a:rPr lang="ja-JP" altLang="en-US" dirty="0"/>
              <a:t>の印象が挙がり、</a:t>
            </a:r>
            <a:r>
              <a:rPr lang="en-US" altLang="ja-JP" dirty="0"/>
              <a:t>C</a:t>
            </a:r>
            <a:r>
              <a:rPr lang="ja-JP" altLang="en-US" dirty="0"/>
              <a:t>が</a:t>
            </a:r>
            <a:r>
              <a:rPr lang="en-US" altLang="ja-JP" dirty="0"/>
              <a:t>A</a:t>
            </a:r>
            <a:r>
              <a:rPr lang="ja-JP" altLang="en-US" dirty="0"/>
              <a:t>に利他行為をするイメージスコアがあります。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45sec</a:t>
            </a:r>
          </a:p>
          <a:p>
            <a:pPr marL="0" lvl="0" indent="0" algn="l" rtl="0">
              <a:spcBef>
                <a:spcPts val="0"/>
              </a:spcBef>
              <a:spcAft>
                <a:spcPts val="0"/>
              </a:spcAft>
              <a:buNone/>
            </a:pPr>
            <a:endParaRPr lang="en-US" altLang="ja-JP" dirty="0"/>
          </a:p>
        </p:txBody>
      </p:sp>
      <p:sp>
        <p:nvSpPr>
          <p:cNvPr id="106" name="Google Shape;106;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これは実験期間中の利他行為の方向です。矢印は始点から終点に向けて、利他行為したが始点になっており、利他行為を受けた人が終点になっています。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青丸の大きさが利他行為された回数、赤丸の大きさが利他行為した回数を表しています。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また、被験者の学生部屋は</a:t>
            </a:r>
            <a:r>
              <a:rPr lang="en-US" altLang="ja-JP" dirty="0"/>
              <a:t>4</a:t>
            </a:r>
            <a:r>
              <a:rPr lang="ja-JP" altLang="en-US" dirty="0"/>
              <a:t>部屋に分けられ、</a:t>
            </a:r>
            <a:r>
              <a:rPr lang="en-US" altLang="ja-JP" dirty="0"/>
              <a:t>A,B</a:t>
            </a:r>
            <a:r>
              <a:rPr lang="ja-JP" altLang="en-US" dirty="0"/>
              <a:t>のいる部屋を</a:t>
            </a:r>
            <a:r>
              <a:rPr lang="en-US" altLang="ja-JP" dirty="0"/>
              <a:t>α</a:t>
            </a:r>
            <a:r>
              <a:rPr lang="ja-JP" altLang="en-US" dirty="0"/>
              <a:t>、</a:t>
            </a:r>
            <a:r>
              <a:rPr lang="en-US" altLang="ja-JP" dirty="0"/>
              <a:t>C,D,E</a:t>
            </a:r>
            <a:r>
              <a:rPr lang="ja-JP" altLang="en-US" dirty="0"/>
              <a:t>のいる部屋を</a:t>
            </a:r>
            <a:r>
              <a:rPr lang="en-US" altLang="ja-JP" dirty="0"/>
              <a:t>β</a:t>
            </a:r>
            <a:r>
              <a:rPr lang="ja-JP" altLang="en-US" dirty="0"/>
              <a:t>、</a:t>
            </a:r>
            <a:r>
              <a:rPr lang="en-US" altLang="ja-JP" dirty="0"/>
              <a:t>F,G,H</a:t>
            </a:r>
            <a:r>
              <a:rPr lang="ja-JP" altLang="en-US" dirty="0"/>
              <a:t>のいる部屋を</a:t>
            </a:r>
            <a:r>
              <a:rPr lang="en-US" altLang="ja-JP" dirty="0"/>
              <a:t>γ</a:t>
            </a:r>
            <a:r>
              <a:rPr lang="ja-JP" altLang="en-US" dirty="0"/>
              <a:t>、</a:t>
            </a:r>
            <a:r>
              <a:rPr lang="en-US" altLang="ja-JP" dirty="0"/>
              <a:t>I,J</a:t>
            </a:r>
            <a:r>
              <a:rPr lang="ja-JP" altLang="en-US" dirty="0"/>
              <a:t>がいる部屋を</a:t>
            </a:r>
            <a:r>
              <a:rPr lang="en-US" altLang="ja-JP" dirty="0"/>
              <a:t>Δ</a:t>
            </a:r>
            <a:r>
              <a:rPr lang="ja-JP" altLang="en-US" dirty="0"/>
              <a:t>と呼びます。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また、利他行為した回数、された回数、賭けられた回数の平均値を部屋ごとにまとめました。</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図と表から</a:t>
            </a:r>
            <a:r>
              <a:rPr lang="en-US" altLang="ja-JP" dirty="0"/>
              <a:t>3</a:t>
            </a:r>
            <a:r>
              <a:rPr lang="ja-JP" altLang="en-US" dirty="0"/>
              <a:t>人部屋の人は</a:t>
            </a:r>
            <a:r>
              <a:rPr lang="en-US" altLang="ja-JP" dirty="0"/>
              <a:t>2</a:t>
            </a:r>
            <a:r>
              <a:rPr lang="ja-JP" altLang="en-US" dirty="0"/>
              <a:t>人部屋の人よりも利他行為が起こることが多いことが分かりました。</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また、仲が良い人たちで利他行為しあうケースも見られました。</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ja-JP" altLang="en-US"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33</a:t>
            </a:fld>
            <a:endParaRPr/>
          </a:p>
        </p:txBody>
      </p:sp>
    </p:spTree>
    <p:extLst>
      <p:ext uri="{BB962C8B-B14F-4D97-AF65-F5344CB8AC3E}">
        <p14:creationId xmlns:p14="http://schemas.microsoft.com/office/powerpoint/2010/main" val="36452857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dirty="0">
                <a:solidFill>
                  <a:schemeClr val="dk1"/>
                </a:solidFill>
                <a:cs typeface="Calibri"/>
                <a:sym typeface="Calibri"/>
              </a:rPr>
              <a:t>DERC</a:t>
            </a:r>
            <a:r>
              <a:rPr lang="ja-JP" altLang="en-US" dirty="0">
                <a:solidFill>
                  <a:schemeClr val="dk1"/>
                </a:solidFill>
                <a:cs typeface="Calibri"/>
                <a:sym typeface="Calibri"/>
              </a:rPr>
              <a:t>って言った</a:t>
            </a:r>
            <a:r>
              <a:rPr lang="ja-JP" altLang="en-US">
                <a:solidFill>
                  <a:schemeClr val="dk1"/>
                </a:solidFill>
                <a:cs typeface="Calibri"/>
                <a:sym typeface="Calibri"/>
              </a:rPr>
              <a:t>。</a:t>
            </a:r>
            <a:endParaRPr lang="ja-JP" altLang="en-US"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34</a:t>
            </a:fld>
            <a:endParaRPr/>
          </a:p>
        </p:txBody>
      </p:sp>
    </p:spTree>
    <p:extLst>
      <p:ext uri="{BB962C8B-B14F-4D97-AF65-F5344CB8AC3E}">
        <p14:creationId xmlns:p14="http://schemas.microsoft.com/office/powerpoint/2010/main" val="23760134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endParaRPr lang="ja-JP" altLang="en-US"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35</a:t>
            </a:fld>
            <a:endParaRPr/>
          </a:p>
        </p:txBody>
      </p:sp>
    </p:spTree>
    <p:extLst>
      <p:ext uri="{BB962C8B-B14F-4D97-AF65-F5344CB8AC3E}">
        <p14:creationId xmlns:p14="http://schemas.microsoft.com/office/powerpoint/2010/main" val="730506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レベル</a:t>
            </a:r>
            <a:r>
              <a:rPr lang="en-US" altLang="ja-JP" dirty="0">
                <a:solidFill>
                  <a:schemeClr val="dk1"/>
                </a:solidFill>
                <a:cs typeface="Calibri"/>
                <a:sym typeface="Calibri"/>
              </a:rPr>
              <a:t>2</a:t>
            </a:r>
            <a:r>
              <a:rPr lang="ja-JP" altLang="en-US" dirty="0">
                <a:solidFill>
                  <a:schemeClr val="dk1"/>
                </a:solidFill>
                <a:cs typeface="Calibri"/>
                <a:sym typeface="Calibri"/>
              </a:rPr>
              <a:t>による意識の変化が</a:t>
            </a:r>
            <a:r>
              <a:rPr lang="en-US" altLang="ja-JP" dirty="0">
                <a:solidFill>
                  <a:schemeClr val="dk1"/>
                </a:solidFill>
                <a:cs typeface="Calibri"/>
                <a:sym typeface="Calibri"/>
              </a:rPr>
              <a:t>1</a:t>
            </a:r>
            <a:r>
              <a:rPr lang="ja-JP" altLang="en-US" dirty="0">
                <a:solidFill>
                  <a:schemeClr val="dk1"/>
                </a:solidFill>
                <a:cs typeface="Calibri"/>
                <a:sym typeface="Calibri"/>
              </a:rPr>
              <a:t>人しか起こらなかった原因について調査をしました。</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こちらの図は賭けの方向を表しています。</a:t>
            </a:r>
            <a:r>
              <a:rPr lang="ja-JP" altLang="en-US" dirty="0"/>
              <a:t>ノード一つ一つがユーザーを表しており、矢印の始点のユーザーから終点のユーザーに賭けが行われたことを表しています。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そして赤丸の大きさが利他行為した回数を、紫丸の大きさが賭けられた回数を表しています。</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dirty="0">
                <a:solidFill>
                  <a:schemeClr val="dk1"/>
                </a:solidFill>
                <a:cs typeface="Calibri"/>
                <a:sym typeface="Calibri"/>
              </a:rPr>
              <a:t>D,F,H</a:t>
            </a:r>
            <a:r>
              <a:rPr lang="ja-JP" altLang="en-US" dirty="0">
                <a:solidFill>
                  <a:schemeClr val="dk1"/>
                </a:solidFill>
                <a:cs typeface="Calibri"/>
                <a:sym typeface="Calibri"/>
              </a:rPr>
              <a:t>の</a:t>
            </a:r>
            <a:r>
              <a:rPr lang="en-US" altLang="ja-JP" dirty="0">
                <a:solidFill>
                  <a:schemeClr val="dk1"/>
                </a:solidFill>
                <a:cs typeface="Calibri"/>
                <a:sym typeface="Calibri"/>
              </a:rPr>
              <a:t>3</a:t>
            </a:r>
            <a:r>
              <a:rPr lang="ja-JP" altLang="en-US" dirty="0">
                <a:solidFill>
                  <a:schemeClr val="dk1"/>
                </a:solidFill>
                <a:cs typeface="Calibri"/>
                <a:sym typeface="Calibri"/>
              </a:rPr>
              <a:t>人は実験実施者から見て、他者と</a:t>
            </a:r>
            <a:r>
              <a:rPr lang="ja-JP" altLang="en-US" sz="1200" b="0" i="0" dirty="0">
                <a:solidFill>
                  <a:srgbClr val="000000"/>
                </a:solidFill>
                <a:effectLst/>
                <a:latin typeface="Roboto" panose="02000000000000000000" pitchFamily="2" charset="0"/>
              </a:rPr>
              <a:t>よく交流している人たちです。この</a:t>
            </a:r>
            <a:r>
              <a:rPr lang="en-US" altLang="ja-JP" sz="1200" b="0" i="0" dirty="0">
                <a:solidFill>
                  <a:srgbClr val="000000"/>
                </a:solidFill>
                <a:effectLst/>
                <a:latin typeface="Roboto" panose="02000000000000000000" pitchFamily="2" charset="0"/>
              </a:rPr>
              <a:t>3</a:t>
            </a:r>
            <a:r>
              <a:rPr lang="ja-JP" altLang="en-US" sz="1200" b="0" i="0" dirty="0">
                <a:solidFill>
                  <a:srgbClr val="000000"/>
                </a:solidFill>
                <a:effectLst/>
                <a:latin typeface="Roboto" panose="02000000000000000000" pitchFamily="2" charset="0"/>
              </a:rPr>
              <a:t>人は他者とよく交流をするため、利他行為の回数も多いですが、さらに、賭けられた回数も多くなっていることが分かります。この</a:t>
            </a:r>
            <a:r>
              <a:rPr lang="en-US" altLang="ja-JP" sz="1200" b="0" i="0" dirty="0">
                <a:solidFill>
                  <a:srgbClr val="000000"/>
                </a:solidFill>
                <a:effectLst/>
                <a:latin typeface="Roboto" panose="02000000000000000000" pitchFamily="2" charset="0"/>
              </a:rPr>
              <a:t>3</a:t>
            </a:r>
            <a:r>
              <a:rPr lang="ja-JP" altLang="en-US" sz="1200" b="0" i="0" dirty="0">
                <a:solidFill>
                  <a:srgbClr val="000000"/>
                </a:solidFill>
                <a:effectLst/>
                <a:latin typeface="Roboto" panose="02000000000000000000" pitchFamily="2" charset="0"/>
              </a:rPr>
              <a:t>人で賭けられた回数は全体の</a:t>
            </a:r>
            <a:r>
              <a:rPr lang="en-US" altLang="ja-JP" sz="1200" b="0" i="0" dirty="0">
                <a:solidFill>
                  <a:srgbClr val="000000"/>
                </a:solidFill>
                <a:effectLst/>
                <a:latin typeface="Roboto" panose="02000000000000000000" pitchFamily="2" charset="0"/>
              </a:rPr>
              <a:t>75%</a:t>
            </a:r>
            <a:r>
              <a:rPr lang="ja-JP" altLang="en-US" sz="1200" b="0" i="0" dirty="0">
                <a:solidFill>
                  <a:srgbClr val="000000"/>
                </a:solidFill>
                <a:effectLst/>
                <a:latin typeface="Roboto" panose="02000000000000000000" pitchFamily="2" charset="0"/>
              </a:rPr>
              <a:t>を占めていることが分かりました。</a:t>
            </a:r>
            <a:endParaRPr lang="en-US" altLang="ja-JP" sz="1200" b="0" i="0" dirty="0">
              <a:solidFill>
                <a:srgbClr val="00000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sz="1200" b="0" i="0" dirty="0">
              <a:solidFill>
                <a:srgbClr val="00000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また、賭け相手の選択基準を問うたアンケートから</a:t>
            </a:r>
            <a:endParaRPr lang="en-US" altLang="ja-JP" dirty="0">
              <a:solidFill>
                <a:schemeClr val="dk1"/>
              </a:solidFill>
              <a:cs typeface="Calibri"/>
              <a:sym typeface="Calibri"/>
            </a:endParaRPr>
          </a:p>
          <a:p>
            <a:pPr marL="285750" indent="-285750">
              <a:buFont typeface="Arial" panose="020B0604020202020204" pitchFamily="34" charset="0"/>
              <a:buChar char="•"/>
            </a:pPr>
            <a:r>
              <a:rPr lang="ja-JP" altLang="en-US" sz="1200" b="0" i="0" dirty="0">
                <a:effectLst/>
                <a:latin typeface="Roboto" panose="02000000000000000000" pitchFamily="2" charset="0"/>
              </a:rPr>
              <a:t>普段から様々な人と交流をしている人</a:t>
            </a:r>
            <a:endParaRPr lang="en-US" altLang="ja-JP" sz="1200" b="0" i="0" dirty="0">
              <a:effectLst/>
              <a:latin typeface="Roboto" panose="02000000000000000000" pitchFamily="2" charset="0"/>
            </a:endParaRPr>
          </a:p>
          <a:p>
            <a:pPr marL="285750" indent="-285750">
              <a:buFont typeface="Arial" panose="020B0604020202020204" pitchFamily="34" charset="0"/>
              <a:buChar char="•"/>
            </a:pPr>
            <a:r>
              <a:rPr lang="ja-JP" altLang="en-US" sz="1200" b="0" i="0" dirty="0">
                <a:solidFill>
                  <a:srgbClr val="000000"/>
                </a:solidFill>
                <a:effectLst/>
                <a:latin typeface="Roboto" panose="02000000000000000000" pitchFamily="2" charset="0"/>
              </a:rPr>
              <a:t>他者とのコミュニケーションをコンスタントにとっているひと</a:t>
            </a:r>
            <a:endParaRPr lang="en-US" altLang="ja-JP" sz="1200" dirty="0">
              <a:solidFill>
                <a:srgbClr val="000000"/>
              </a:solidFill>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といった回答が得られました。</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sz="1200" b="0" i="0" dirty="0">
              <a:solidFill>
                <a:srgbClr val="00000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sz="1200" b="0" i="0" dirty="0">
                <a:solidFill>
                  <a:srgbClr val="000000"/>
                </a:solidFill>
                <a:effectLst/>
                <a:latin typeface="Roboto" panose="02000000000000000000" pitchFamily="2" charset="0"/>
              </a:rPr>
              <a:t>賭けた人に利他行為させるよりも他者と交流する機会が多い人に賭けたほうが成功確率が高くなり</a:t>
            </a:r>
            <a:r>
              <a:rPr lang="ja-JP" altLang="en-US" dirty="0"/>
              <a:t>、結果、賭けられる人が集中し、レベル</a:t>
            </a:r>
            <a:r>
              <a:rPr lang="en-US" altLang="ja-JP" dirty="0"/>
              <a:t>2</a:t>
            </a:r>
            <a:r>
              <a:rPr lang="ja-JP" altLang="en-US" dirty="0"/>
              <a:t>によって利他行為を起こさせる意識が起きなかったと考えられます。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altLang="ja-JP" dirty="0"/>
              <a:t>100sec</a:t>
            </a: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sz="1200" b="0" i="0" dirty="0">
              <a:solidFill>
                <a:srgbClr val="00000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sz="1200" b="0" i="0" dirty="0">
              <a:solidFill>
                <a:srgbClr val="000000"/>
              </a:solidFill>
              <a:effectLst/>
              <a:latin typeface="Roboto" panose="02000000000000000000" pitchFamily="2" charset="0"/>
            </a:endParaRPr>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39</a:t>
            </a:fld>
            <a:endParaRPr/>
          </a:p>
        </p:txBody>
      </p:sp>
    </p:spTree>
    <p:extLst>
      <p:ext uri="{BB962C8B-B14F-4D97-AF65-F5344CB8AC3E}">
        <p14:creationId xmlns:p14="http://schemas.microsoft.com/office/powerpoint/2010/main" val="33059381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indent="128016" algn="just" rtl="0" eaLnBrk="1" fontAlgn="t" latinLnBrk="0" hangingPunct="1">
              <a:spcBef>
                <a:spcPts val="0"/>
              </a:spcBef>
              <a:spcAft>
                <a:spcPts val="0"/>
              </a:spcAft>
            </a:pPr>
            <a:r>
              <a:rPr lang="ja-JP" altLang="en-US" dirty="0"/>
              <a:t>また、議論でのポイント獲得戦略を問うアンケートを行ったところ、</a:t>
            </a:r>
            <a:endParaRPr lang="en-US" altLang="ja-JP" dirty="0"/>
          </a:p>
          <a:p>
            <a:pPr marL="0" indent="128016" algn="just" rtl="0" eaLnBrk="1" fontAlgn="t" latinLnBrk="0" hangingPunct="1">
              <a:spcBef>
                <a:spcPts val="0"/>
              </a:spcBef>
              <a:spcAft>
                <a:spcPts val="0"/>
              </a:spcAft>
            </a:pPr>
            <a:r>
              <a:rPr lang="ja-JP" altLang="en-US" dirty="0"/>
              <a:t>上部の回答が得られました。</a:t>
            </a:r>
            <a:endParaRPr lang="en-US" altLang="ja-JP" dirty="0"/>
          </a:p>
          <a:p>
            <a:pPr marL="0" indent="128016" algn="just" rtl="0" eaLnBrk="1" fontAlgn="t" latinLnBrk="0" hangingPunct="1">
              <a:spcBef>
                <a:spcPts val="0"/>
              </a:spcBef>
              <a:spcAft>
                <a:spcPts val="0"/>
              </a:spcAft>
            </a:pPr>
            <a:endParaRPr lang="en-US" altLang="ja-JP" dirty="0"/>
          </a:p>
          <a:p>
            <a:pPr marL="0" indent="128016" algn="just" rtl="0" eaLnBrk="1" fontAlgn="t" latinLnBrk="0" hangingPunct="1">
              <a:spcBef>
                <a:spcPts val="0"/>
              </a:spcBef>
              <a:spcAft>
                <a:spcPts val="0"/>
              </a:spcAft>
            </a:pPr>
            <a:r>
              <a:rPr lang="ja-JP" altLang="en-US" dirty="0"/>
              <a:t>アイデアを出す、わかりやすい言葉で議論する、まとまった意見を出すといった自らの発言をより良いものにする意識と、</a:t>
            </a:r>
            <a:endParaRPr lang="en-US" altLang="ja-JP" dirty="0"/>
          </a:p>
          <a:p>
            <a:pPr marL="0" indent="128016" algn="just" rtl="0" eaLnBrk="1" fontAlgn="t" latinLnBrk="0" hangingPunct="1">
              <a:spcBef>
                <a:spcPts val="0"/>
              </a:spcBef>
              <a:spcAft>
                <a:spcPts val="0"/>
              </a:spcAft>
            </a:pPr>
            <a:r>
              <a:rPr lang="ja-JP" altLang="en-US" dirty="0"/>
              <a:t>先ほどのアンケートで得られたレベル</a:t>
            </a:r>
            <a:r>
              <a:rPr lang="en-US" altLang="ja-JP" dirty="0"/>
              <a:t>2</a:t>
            </a:r>
            <a:r>
              <a:rPr lang="ja-JP" altLang="en-US" dirty="0"/>
              <a:t>の獲得のためのふるまいを起こす意識により、質の向上と発言量の向上が達成されたと考えられます。</a:t>
            </a:r>
            <a:endParaRPr lang="en-US" altLang="ja-JP"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40</a:t>
            </a:fld>
            <a:endParaRPr/>
          </a:p>
        </p:txBody>
      </p:sp>
    </p:spTree>
    <p:extLst>
      <p:ext uri="{BB962C8B-B14F-4D97-AF65-F5344CB8AC3E}">
        <p14:creationId xmlns:p14="http://schemas.microsoft.com/office/powerpoint/2010/main" val="872314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こちらの図は実験期間中に報告された利他行為の方向です。ノード一つ一つがユーザーを表しており、矢印の始点のユーザーが終点のユーザーに利他行為したことを表しています。太さは回数を表している。</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青丸の大きさが利他行為された回数、赤丸の大きさが利他行為した回数を表しています。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また、被験者の学生部屋は</a:t>
            </a:r>
            <a:r>
              <a:rPr lang="en-US" altLang="ja-JP" dirty="0"/>
              <a:t>4</a:t>
            </a:r>
            <a:r>
              <a:rPr lang="ja-JP" altLang="en-US" dirty="0"/>
              <a:t>部屋に分けられ、青線でそれぞれ囲っています。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また、こちらの表は部屋ごとに一人当たり利他行為した回数・された平均回数を表しています。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図と表から</a:t>
            </a:r>
            <a:r>
              <a:rPr lang="en-US" altLang="ja-JP" dirty="0"/>
              <a:t>3</a:t>
            </a:r>
            <a:r>
              <a:rPr lang="ja-JP" altLang="en-US" dirty="0"/>
              <a:t>人部屋の人は</a:t>
            </a:r>
            <a:r>
              <a:rPr lang="en-US" altLang="ja-JP" dirty="0"/>
              <a:t>2</a:t>
            </a:r>
            <a:r>
              <a:rPr lang="ja-JP" altLang="en-US" dirty="0"/>
              <a:t>人部屋の人よりも利他行為が起こることが多いことが分かりました。</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ja-JP" altLang="en-US" dirty="0"/>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41</a:t>
            </a:fld>
            <a:endParaRPr/>
          </a:p>
        </p:txBody>
      </p:sp>
    </p:spTree>
    <p:extLst>
      <p:ext uri="{BB962C8B-B14F-4D97-AF65-F5344CB8AC3E}">
        <p14:creationId xmlns:p14="http://schemas.microsoft.com/office/powerpoint/2010/main" val="42669010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303b30dc5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b303b30dc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レベル</a:t>
            </a:r>
            <a:r>
              <a:rPr lang="en-US" altLang="ja-JP" dirty="0">
                <a:solidFill>
                  <a:schemeClr val="dk1"/>
                </a:solidFill>
                <a:cs typeface="Calibri"/>
                <a:sym typeface="Calibri"/>
              </a:rPr>
              <a:t>2</a:t>
            </a:r>
            <a:r>
              <a:rPr lang="ja-JP" altLang="en-US" dirty="0">
                <a:solidFill>
                  <a:schemeClr val="dk1"/>
                </a:solidFill>
                <a:cs typeface="Calibri"/>
                <a:sym typeface="Calibri"/>
              </a:rPr>
              <a:t>による意識の変化が</a:t>
            </a:r>
            <a:r>
              <a:rPr lang="en-US" altLang="ja-JP" dirty="0">
                <a:solidFill>
                  <a:schemeClr val="dk1"/>
                </a:solidFill>
                <a:cs typeface="Calibri"/>
                <a:sym typeface="Calibri"/>
              </a:rPr>
              <a:t>1</a:t>
            </a:r>
            <a:r>
              <a:rPr lang="ja-JP" altLang="en-US" dirty="0">
                <a:solidFill>
                  <a:schemeClr val="dk1"/>
                </a:solidFill>
                <a:cs typeface="Calibri"/>
                <a:sym typeface="Calibri"/>
              </a:rPr>
              <a:t>人しか起こらなかった原因について調査をしました。</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こちらの図は利他行為した回数とかけられた回数を比較をしたものです。</a:t>
            </a:r>
            <a:r>
              <a:rPr lang="ja-JP" altLang="en-US" dirty="0"/>
              <a:t>ノード一つ一つが</a:t>
            </a:r>
            <a:r>
              <a:rPr lang="en-US" altLang="ja-JP" dirty="0"/>
              <a:t>1</a:t>
            </a:r>
            <a:r>
              <a:rPr lang="ja-JP" altLang="en-US" dirty="0"/>
              <a:t>ユーザーを表しており、矢印の始点のユーザーから終点のユーザーに賭けが行われたことを表しています。また、太さは回数を表しています。</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そして赤丸の面積が利他行為した回数を、紫の丸が賭けられた回数を表しています。それぞれ回数が違うため、全体からの割合をそれぞれ示しています。</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また、被験者の研究室には、部屋が</a:t>
            </a:r>
            <a:r>
              <a:rPr lang="en-US" altLang="ja-JP" dirty="0">
                <a:solidFill>
                  <a:schemeClr val="dk1"/>
                </a:solidFill>
                <a:cs typeface="Calibri"/>
                <a:sym typeface="Calibri"/>
              </a:rPr>
              <a:t>4</a:t>
            </a:r>
            <a:r>
              <a:rPr lang="ja-JP" altLang="en-US" dirty="0">
                <a:solidFill>
                  <a:schemeClr val="dk1"/>
                </a:solidFill>
                <a:cs typeface="Calibri"/>
                <a:sym typeface="Calibri"/>
              </a:rPr>
              <a:t>部屋あり、それぞれ</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、赤丸が利他行為した回数を、紫の丸が賭けられた回数を表しています。</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被験者の中で、</a:t>
            </a:r>
            <a:r>
              <a:rPr lang="en-US" altLang="ja-JP" dirty="0">
                <a:solidFill>
                  <a:schemeClr val="dk1"/>
                </a:solidFill>
                <a:cs typeface="Calibri"/>
                <a:sym typeface="Calibri"/>
              </a:rPr>
              <a:t>D,F,H</a:t>
            </a:r>
            <a:r>
              <a:rPr lang="ja-JP" altLang="en-US" dirty="0">
                <a:solidFill>
                  <a:schemeClr val="dk1"/>
                </a:solidFill>
                <a:cs typeface="Calibri"/>
                <a:sym typeface="Calibri"/>
              </a:rPr>
              <a:t>の</a:t>
            </a:r>
            <a:r>
              <a:rPr lang="en-US" altLang="ja-JP" dirty="0">
                <a:solidFill>
                  <a:schemeClr val="dk1"/>
                </a:solidFill>
                <a:cs typeface="Calibri"/>
                <a:sym typeface="Calibri"/>
              </a:rPr>
              <a:t>3</a:t>
            </a:r>
            <a:r>
              <a:rPr lang="ja-JP" altLang="en-US" dirty="0">
                <a:solidFill>
                  <a:schemeClr val="dk1"/>
                </a:solidFill>
                <a:cs typeface="Calibri"/>
                <a:sym typeface="Calibri"/>
              </a:rPr>
              <a:t>人は実験実施者から見て、他者と</a:t>
            </a:r>
            <a:r>
              <a:rPr lang="ja-JP" altLang="en-US" sz="1200" b="0" i="0" dirty="0">
                <a:solidFill>
                  <a:srgbClr val="000000"/>
                </a:solidFill>
                <a:effectLst/>
                <a:latin typeface="Roboto" panose="02000000000000000000" pitchFamily="2" charset="0"/>
              </a:rPr>
              <a:t>よくコミュニケーションを取る傾向にある人たちですが、この</a:t>
            </a:r>
            <a:r>
              <a:rPr lang="en-US" altLang="ja-JP" sz="1200" b="0" i="0" dirty="0">
                <a:solidFill>
                  <a:srgbClr val="000000"/>
                </a:solidFill>
                <a:effectLst/>
                <a:latin typeface="Roboto" panose="02000000000000000000" pitchFamily="2" charset="0"/>
              </a:rPr>
              <a:t>3</a:t>
            </a:r>
            <a:r>
              <a:rPr lang="ja-JP" altLang="en-US" sz="1200" b="0" i="0" dirty="0">
                <a:solidFill>
                  <a:srgbClr val="000000"/>
                </a:solidFill>
                <a:effectLst/>
                <a:latin typeface="Roboto" panose="02000000000000000000" pitchFamily="2" charset="0"/>
              </a:rPr>
              <a:t>人は利他行為した回数よりも賭けられた割合が大きいことが分かります。</a:t>
            </a:r>
            <a:endParaRPr lang="en-US" altLang="ja-JP" sz="1200" b="0" i="0" dirty="0">
              <a:solidFill>
                <a:srgbClr val="00000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また、賭け相手の選択基準を教えてください。とのアンケートから</a:t>
            </a:r>
            <a:endParaRPr lang="en-US" altLang="ja-JP" dirty="0">
              <a:solidFill>
                <a:schemeClr val="dk1"/>
              </a:solidFill>
              <a:cs typeface="Calibri"/>
              <a:sym typeface="Calibri"/>
            </a:endParaRPr>
          </a:p>
          <a:p>
            <a:pPr marL="285750" indent="-285750">
              <a:buFont typeface="Arial" panose="020B0604020202020204" pitchFamily="34" charset="0"/>
              <a:buChar char="•"/>
            </a:pPr>
            <a:r>
              <a:rPr lang="ja-JP" altLang="en-US" sz="1200" b="0" i="0" dirty="0">
                <a:effectLst/>
                <a:latin typeface="Roboto" panose="02000000000000000000" pitchFamily="2" charset="0"/>
              </a:rPr>
              <a:t>普段から様々な人と交流をしている人</a:t>
            </a:r>
            <a:endParaRPr lang="en-US" altLang="ja-JP" sz="1200" b="0" i="0" dirty="0">
              <a:effectLst/>
              <a:latin typeface="Roboto" panose="02000000000000000000" pitchFamily="2" charset="0"/>
            </a:endParaRPr>
          </a:p>
          <a:p>
            <a:pPr marL="285750" indent="-285750">
              <a:buFont typeface="Arial" panose="020B0604020202020204" pitchFamily="34" charset="0"/>
              <a:buChar char="•"/>
            </a:pPr>
            <a:r>
              <a:rPr lang="ja-JP" altLang="en-US" sz="1200" b="0" i="0" dirty="0">
                <a:solidFill>
                  <a:srgbClr val="000000"/>
                </a:solidFill>
                <a:effectLst/>
                <a:latin typeface="Roboto" panose="02000000000000000000" pitchFamily="2" charset="0"/>
              </a:rPr>
              <a:t>他者とのコミュニケーションをコンスタントにとっているひと</a:t>
            </a:r>
            <a:endParaRPr lang="en-US" altLang="ja-JP" sz="1200" dirty="0">
              <a:solidFill>
                <a:srgbClr val="000000"/>
              </a:solidFill>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solidFill>
                  <a:schemeClr val="dk1"/>
                </a:solidFill>
                <a:cs typeface="Calibri"/>
                <a:sym typeface="Calibri"/>
              </a:rPr>
              <a:t>といった回答が得られました。</a:t>
            </a:r>
            <a:endParaRPr lang="en-US" altLang="ja-JP" dirty="0">
              <a:solidFill>
                <a:schemeClr val="dk1"/>
              </a:solidFill>
              <a:cs typeface="Calibri"/>
              <a:sym typeface="Calibri"/>
            </a:endParaRP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sz="1200" b="0" i="0" dirty="0">
              <a:solidFill>
                <a:srgbClr val="00000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sz="1200" b="0" i="0" dirty="0">
                <a:solidFill>
                  <a:srgbClr val="000000"/>
                </a:solidFill>
                <a:effectLst/>
                <a:latin typeface="Roboto" panose="02000000000000000000" pitchFamily="2" charset="0"/>
              </a:rPr>
              <a:t>賭けに対して、賭け対象が一度でも利他行為を働けば成功という基準では、賭けた人に利他行為させるよりも他者とコミュニケーションをとる回数が多い人に賭けたほうが成功確率も</a:t>
            </a:r>
            <a:r>
              <a:rPr lang="ja-JP" altLang="en-US" dirty="0"/>
              <a:t>高いとユーザーが判断した結果、賭けられる人が集中し、レベル</a:t>
            </a:r>
            <a:r>
              <a:rPr lang="en-US" altLang="ja-JP" dirty="0"/>
              <a:t>2</a:t>
            </a:r>
            <a:r>
              <a:rPr lang="ja-JP" altLang="en-US" dirty="0"/>
              <a:t>で潜在的に利他行為を起こさせる意識が</a:t>
            </a:r>
            <a:r>
              <a:rPr lang="en-US" altLang="ja-JP" dirty="0"/>
              <a:t>10</a:t>
            </a:r>
            <a:r>
              <a:rPr lang="ja-JP" altLang="en-US" dirty="0"/>
              <a:t>人中</a:t>
            </a:r>
            <a:r>
              <a:rPr lang="en-US" altLang="ja-JP" dirty="0"/>
              <a:t>1</a:t>
            </a:r>
            <a:r>
              <a:rPr lang="ja-JP" altLang="en-US" dirty="0"/>
              <a:t>人しか得られなかったと考えられる。</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sz="1200" b="0" i="0" dirty="0">
              <a:solidFill>
                <a:srgbClr val="000000"/>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こちらの図は実験期間中に報告された利他行為の方向です。ノード一つ一つがユーザーを表しており、矢印の始点のユーザーが終点のユーザーに利他行為したことを表しています。太さは回数を表している。</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青丸の大きさが利他行為された回数、赤丸の大きさが利他行為した回数を表しています。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また、被験者の学生部屋は</a:t>
            </a:r>
            <a:r>
              <a:rPr lang="en-US" altLang="ja-JP" dirty="0"/>
              <a:t>4</a:t>
            </a:r>
            <a:r>
              <a:rPr lang="ja-JP" altLang="en-US" dirty="0"/>
              <a:t>部屋に分けられ、青線でそれぞれ囲っています。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また、こちらの表は部屋ごとに一人当たり利他行為した回数・された平均回数を表しています。</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r>
              <a:rPr lang="ja-JP" altLang="en-US" dirty="0"/>
              <a:t>図と表から</a:t>
            </a:r>
            <a:r>
              <a:rPr lang="en-US" altLang="ja-JP" dirty="0"/>
              <a:t>3</a:t>
            </a:r>
            <a:r>
              <a:rPr lang="ja-JP" altLang="en-US" dirty="0"/>
              <a:t>人部屋の人は</a:t>
            </a:r>
            <a:r>
              <a:rPr lang="en-US" altLang="ja-JP" dirty="0"/>
              <a:t>2</a:t>
            </a:r>
            <a:r>
              <a:rPr lang="ja-JP" altLang="en-US" dirty="0"/>
              <a:t>人部屋の人よりも利他行為が起こることが多いことが分かりました。</a:t>
            </a: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ja-JP" altLang="en-US" dirty="0"/>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altLang="ja-JP" sz="1200" b="0" i="0" dirty="0">
              <a:solidFill>
                <a:srgbClr val="000000"/>
              </a:solidFill>
              <a:effectLst/>
              <a:latin typeface="Roboto" panose="02000000000000000000" pitchFamily="2" charset="0"/>
            </a:endParaRPr>
          </a:p>
        </p:txBody>
      </p:sp>
      <p:sp>
        <p:nvSpPr>
          <p:cNvPr id="275" name="Google Shape;275;gb303b30dc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ltLang="ja-JP"/>
              <a:t>42</a:t>
            </a:fld>
            <a:endParaRPr/>
          </a:p>
        </p:txBody>
      </p:sp>
    </p:spTree>
    <p:extLst>
      <p:ext uri="{BB962C8B-B14F-4D97-AF65-F5344CB8AC3E}">
        <p14:creationId xmlns:p14="http://schemas.microsoft.com/office/powerpoint/2010/main" val="6708600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プラットフォームの使用方法について説明を行います。</a:t>
            </a:r>
            <a:endParaRPr kumimoji="1" lang="en-US" altLang="ja-JP" dirty="0"/>
          </a:p>
          <a:p>
            <a:endParaRPr kumimoji="1" lang="en-US" altLang="ja-JP" dirty="0"/>
          </a:p>
          <a:p>
            <a:r>
              <a:rPr kumimoji="1" lang="ja-JP" altLang="en-US" dirty="0"/>
              <a:t>被験者は実験期間中、各アクションを行うことで、ポイントを獲得することができます。</a:t>
            </a:r>
            <a:endParaRPr kumimoji="1" lang="en-US" altLang="ja-JP" dirty="0"/>
          </a:p>
          <a:p>
            <a:endParaRPr kumimoji="1" lang="en-US" altLang="ja-JP" dirty="0"/>
          </a:p>
          <a:p>
            <a:r>
              <a:rPr kumimoji="1" lang="ja-JP" altLang="en-US" dirty="0"/>
              <a:t>日常の中の利他行為・ヘルスケアは毎日ポイント清算が行われます。</a:t>
            </a:r>
            <a:endParaRPr kumimoji="1" lang="en-US" altLang="ja-JP" dirty="0"/>
          </a:p>
          <a:p>
            <a:r>
              <a:rPr kumimoji="1" lang="ja-JP" altLang="en-US" dirty="0"/>
              <a:t>議論アクションは実験期間中、実験主催者が時間を指定して議論を行い、議論終了後にポイントの清算が行われます。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また、被験者の所持ポイントが青天井に増えることを防ぐために、日ごとにポイントの減算を行った。</a:t>
            </a:r>
            <a:endParaRPr kumimoji="1" lang="en-US" altLang="ja-JP" dirty="0"/>
          </a:p>
          <a:p>
            <a:endParaRPr kumimoji="1" lang="en-US" altLang="ja-JP" dirty="0"/>
          </a:p>
          <a:p>
            <a:r>
              <a:rPr kumimoji="1" lang="en-US" altLang="ja-JP" dirty="0"/>
              <a:t>30</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43</a:t>
            </a:fld>
            <a:endParaRPr kumimoji="1" lang="ja-JP" altLang="en-US"/>
          </a:p>
        </p:txBody>
      </p:sp>
    </p:spTree>
    <p:extLst>
      <p:ext uri="{BB962C8B-B14F-4D97-AF65-F5344CB8AC3E}">
        <p14:creationId xmlns:p14="http://schemas.microsoft.com/office/powerpoint/2010/main" val="33011241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 name="Google Shape;15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ja-JP" altLang="en-US" dirty="0"/>
              <a:t>本研究で対象としている</a:t>
            </a:r>
            <a:r>
              <a:rPr lang="en-US" altLang="ja-JP" dirty="0"/>
              <a:t>DERC</a:t>
            </a:r>
            <a:r>
              <a:rPr lang="ja-JP" altLang="en-US" dirty="0"/>
              <a:t>はこの互恵主義に基づく協力行動を促進する二層のゲーミフィケーションです。</a:t>
            </a:r>
          </a:p>
          <a:p>
            <a:pPr marL="0" lvl="0" indent="0" algn="l" rtl="0">
              <a:spcBef>
                <a:spcPts val="0"/>
              </a:spcBef>
              <a:spcAft>
                <a:spcPts val="0"/>
              </a:spcAft>
              <a:buNone/>
            </a:pPr>
            <a:endParaRPr lang="ja-JP" altLang="en-US" dirty="0"/>
          </a:p>
          <a:p>
            <a:pPr marL="0" lvl="0" indent="0" algn="l" rtl="0">
              <a:spcBef>
                <a:spcPts val="0"/>
              </a:spcBef>
              <a:spcAft>
                <a:spcPts val="0"/>
              </a:spcAft>
              <a:buNone/>
            </a:pPr>
            <a:r>
              <a:rPr lang="en-US" altLang="ja-JP" dirty="0"/>
              <a:t>DERC</a:t>
            </a:r>
            <a:r>
              <a:rPr lang="ja-JP" altLang="en-US" dirty="0"/>
              <a:t>によって</a:t>
            </a:r>
          </a:p>
          <a:p>
            <a:pPr marL="0" lvl="0" indent="0" algn="l" rtl="0">
              <a:spcBef>
                <a:spcPts val="0"/>
              </a:spcBef>
              <a:spcAft>
                <a:spcPts val="0"/>
              </a:spcAft>
              <a:buNone/>
            </a:pPr>
            <a:r>
              <a:rPr lang="ja-JP" altLang="en-US" dirty="0"/>
              <a:t>ユーザーに自分や集団内の他者の利他行為について観察し、考えるきっかけを作り、</a:t>
            </a:r>
          </a:p>
          <a:p>
            <a:pPr marL="0" lvl="0" indent="0" algn="l" rtl="0">
              <a:spcBef>
                <a:spcPts val="0"/>
              </a:spcBef>
              <a:spcAft>
                <a:spcPts val="0"/>
              </a:spcAft>
              <a:buNone/>
            </a:pPr>
            <a:r>
              <a:rPr lang="ja-JP" altLang="en-US" dirty="0"/>
              <a:t>学びをもたらすこと。そして、それらの機会によってユーザーの利他行為を促進すること。</a:t>
            </a:r>
          </a:p>
          <a:p>
            <a:pPr marL="0" lvl="0" indent="0" algn="l" rtl="0">
              <a:spcBef>
                <a:spcPts val="0"/>
              </a:spcBef>
              <a:spcAft>
                <a:spcPts val="0"/>
              </a:spcAft>
              <a:buNone/>
            </a:pPr>
            <a:r>
              <a:rPr lang="ja-JP" altLang="en-US" dirty="0"/>
              <a:t>を目的としています。</a:t>
            </a:r>
          </a:p>
          <a:p>
            <a:pPr marL="0" lvl="0" indent="0" algn="l" rtl="0">
              <a:spcBef>
                <a:spcPts val="0"/>
              </a:spcBef>
              <a:spcAft>
                <a:spcPts val="0"/>
              </a:spcAft>
              <a:buNone/>
            </a:pPr>
            <a:endParaRPr lang="ja-JP" altLang="en-US" dirty="0"/>
          </a:p>
          <a:p>
            <a:pPr marL="0" marR="0" lvl="0" indent="0" algn="l" rtl="0">
              <a:spcBef>
                <a:spcPts val="0"/>
              </a:spcBef>
              <a:spcAft>
                <a:spcPts val="0"/>
              </a:spcAft>
              <a:buNone/>
            </a:pPr>
            <a:r>
              <a:rPr lang="en-US" altLang="ja-JP" sz="1200" dirty="0">
                <a:solidFill>
                  <a:schemeClr val="dk1"/>
                </a:solidFill>
                <a:latin typeface="Calibri"/>
                <a:ea typeface="Calibri"/>
                <a:cs typeface="Calibri"/>
                <a:sym typeface="Calibri"/>
              </a:rPr>
              <a:t>DERC</a:t>
            </a:r>
            <a:r>
              <a:rPr lang="ja-JP" altLang="en-US" sz="1200" dirty="0">
                <a:solidFill>
                  <a:schemeClr val="dk1"/>
                </a:solidFill>
                <a:latin typeface="Calibri"/>
                <a:ea typeface="Calibri"/>
                <a:cs typeface="Calibri"/>
                <a:sym typeface="Calibri"/>
              </a:rPr>
              <a:t>の特徴は、人間が持つ他者に対する印象であるイメージスコアを各ユーザーが持つポイントとし集団内に明示化・共有化したことです。</a:t>
            </a:r>
            <a:endParaRPr lang="en-US" altLang="ja-JP" sz="1200" dirty="0">
              <a:solidFill>
                <a:schemeClr val="dk1"/>
              </a:solidFill>
              <a:latin typeface="Calibri"/>
              <a:ea typeface="Calibri"/>
              <a:cs typeface="Calibri"/>
              <a:sym typeface="Calibri"/>
            </a:endParaRPr>
          </a:p>
          <a:p>
            <a:pPr marL="0" marR="0" lvl="0" indent="0" algn="l" rtl="0">
              <a:spcBef>
                <a:spcPts val="0"/>
              </a:spcBef>
              <a:spcAft>
                <a:spcPts val="0"/>
              </a:spcAft>
              <a:buNone/>
            </a:pPr>
            <a:endParaRPr lang="ja-JP" altLang="en-US" dirty="0"/>
          </a:p>
          <a:p>
            <a:pPr marL="0" lvl="0" indent="0" algn="l" rtl="0">
              <a:spcBef>
                <a:spcPts val="0"/>
              </a:spcBef>
              <a:spcAft>
                <a:spcPts val="0"/>
              </a:spcAft>
              <a:buNone/>
            </a:pPr>
            <a:r>
              <a:rPr lang="ja-JP" altLang="en-US" dirty="0"/>
              <a:t>従来のゲーミフィケーションが一層になっており報酬がユーザーの行動に直接作用しているのに対し、</a:t>
            </a:r>
            <a:r>
              <a:rPr lang="en-US" altLang="ja-JP" dirty="0"/>
              <a:t>DERC</a:t>
            </a:r>
            <a:r>
              <a:rPr lang="ja-JP" altLang="en-US" dirty="0"/>
              <a:t>のメカニズムは報酬獲得のメカニズムが二層になっています。</a:t>
            </a:r>
          </a:p>
          <a:p>
            <a:pPr marL="0" lvl="0" indent="0" algn="l" rtl="0">
              <a:spcBef>
                <a:spcPts val="0"/>
              </a:spcBef>
              <a:spcAft>
                <a:spcPts val="0"/>
              </a:spcAft>
              <a:buNone/>
            </a:pPr>
            <a:endParaRPr lang="en-US" altLang="ja-JP" dirty="0"/>
          </a:p>
          <a:p>
            <a:pPr marL="0" lvl="0" indent="0" algn="l" rtl="0">
              <a:spcBef>
                <a:spcPts val="0"/>
              </a:spcBef>
              <a:spcAft>
                <a:spcPts val="0"/>
              </a:spcAft>
              <a:buNone/>
            </a:pPr>
            <a:r>
              <a:rPr lang="en-US" altLang="ja-JP" dirty="0"/>
              <a:t>50sec</a:t>
            </a:r>
            <a:endParaRPr lang="ja-JP" altLang="en-US" dirty="0"/>
          </a:p>
        </p:txBody>
      </p:sp>
      <p:sp>
        <p:nvSpPr>
          <p:cNvPr id="159" name="Google Shape;159;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ja-JP" dirty="0"/>
              <a:t>利他行為をしたくなる層であるレベル１の内容は</a:t>
            </a:r>
            <a:endParaRPr dirty="0"/>
          </a:p>
          <a:p>
            <a:pPr marL="0" lvl="0" indent="0" algn="l" rtl="0">
              <a:spcBef>
                <a:spcPts val="0"/>
              </a:spcBef>
              <a:spcAft>
                <a:spcPts val="0"/>
              </a:spcAft>
              <a:buNone/>
            </a:pPr>
            <a:r>
              <a:rPr lang="ja-JP" dirty="0"/>
              <a:t>利他行為をすると評価され、報酬が獲得できるというものです。この報酬は評価する人の所持ポイントに比例しており、所持ポイントが高い人からは多くのポイントを得る事ができます。</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ja-JP" dirty="0"/>
              <a:t>レベル２は利他行為をさせたくなる層で、</a:t>
            </a:r>
            <a:r>
              <a:rPr lang="ja-JP" sz="1200" dirty="0">
                <a:solidFill>
                  <a:schemeClr val="dk1"/>
                </a:solidFill>
                <a:latin typeface="Arial"/>
                <a:ea typeface="Arial"/>
                <a:cs typeface="Arial"/>
                <a:sym typeface="Arial"/>
              </a:rPr>
              <a:t>ポイントを用いて「賭け」をおこない、賭けの対象が利他行為を働</a:t>
            </a:r>
            <a:r>
              <a:rPr lang="ja-JP" altLang="en-US" sz="1200" dirty="0">
                <a:solidFill>
                  <a:schemeClr val="dk1"/>
                </a:solidFill>
                <a:latin typeface="Arial"/>
                <a:ea typeface="Arial"/>
                <a:cs typeface="Arial"/>
                <a:sym typeface="Arial"/>
              </a:rPr>
              <a:t>き、評価を受ける</a:t>
            </a:r>
            <a:r>
              <a:rPr lang="ja-JP" sz="1200" dirty="0">
                <a:solidFill>
                  <a:schemeClr val="dk1"/>
                </a:solidFill>
                <a:latin typeface="Arial"/>
                <a:ea typeface="Arial"/>
                <a:cs typeface="Arial"/>
                <a:sym typeface="Arial"/>
              </a:rPr>
              <a:t>と、賭けが成功しポイントを獲得できるという仕組みになっています。</a:t>
            </a:r>
            <a:endParaRPr sz="1200" dirty="0">
              <a:solidFill>
                <a:schemeClr val="dk1"/>
              </a:solidFill>
              <a:latin typeface="Arial"/>
              <a:ea typeface="Arial"/>
              <a:cs typeface="Arial"/>
              <a:sym typeface="Arial"/>
            </a:endParaRPr>
          </a:p>
          <a:p>
            <a:pPr marL="0" lvl="0" indent="0" algn="l" rtl="0">
              <a:spcBef>
                <a:spcPts val="0"/>
              </a:spcBef>
              <a:spcAft>
                <a:spcPts val="0"/>
              </a:spcAft>
              <a:buNone/>
            </a:pPr>
            <a:r>
              <a:rPr lang="ja-JP" sz="1200" dirty="0">
                <a:solidFill>
                  <a:schemeClr val="dk1"/>
                </a:solidFill>
                <a:latin typeface="Arial"/>
                <a:ea typeface="Arial"/>
                <a:cs typeface="Arial"/>
                <a:sym typeface="Arial"/>
              </a:rPr>
              <a:t>賭け対象のオッズは個人で決まっており、所持ポイントの低い人</a:t>
            </a:r>
            <a:r>
              <a:rPr lang="ja-JP" altLang="en-US" sz="1200" dirty="0">
                <a:solidFill>
                  <a:schemeClr val="dk1"/>
                </a:solidFill>
                <a:latin typeface="Arial"/>
                <a:ea typeface="Arial"/>
                <a:cs typeface="Arial"/>
                <a:sym typeface="Arial"/>
              </a:rPr>
              <a:t>、ポイント獲得成績の悪い人</a:t>
            </a:r>
            <a:r>
              <a:rPr lang="ja-JP" sz="1200" dirty="0">
                <a:solidFill>
                  <a:schemeClr val="dk1"/>
                </a:solidFill>
                <a:latin typeface="Arial"/>
                <a:ea typeface="Arial"/>
                <a:cs typeface="Arial"/>
                <a:sym typeface="Arial"/>
              </a:rPr>
              <a:t>はオッズが高く設定</a:t>
            </a:r>
            <a:r>
              <a:rPr lang="ja-JP" altLang="en-US" sz="1200" dirty="0">
                <a:solidFill>
                  <a:schemeClr val="dk1"/>
                </a:solidFill>
                <a:latin typeface="Arial"/>
                <a:ea typeface="Arial"/>
                <a:cs typeface="Arial"/>
                <a:sym typeface="Arial"/>
              </a:rPr>
              <a:t>おり、</a:t>
            </a:r>
            <a:r>
              <a:rPr lang="ja-JP" sz="1200" dirty="0">
                <a:solidFill>
                  <a:schemeClr val="dk1"/>
                </a:solidFill>
                <a:latin typeface="Arial"/>
                <a:ea typeface="Arial"/>
                <a:cs typeface="Arial"/>
                <a:sym typeface="Arial"/>
              </a:rPr>
              <a:t>、所持ポイントの高い人</a:t>
            </a:r>
            <a:r>
              <a:rPr lang="ja-JP" altLang="en-US" sz="1200" dirty="0">
                <a:solidFill>
                  <a:schemeClr val="dk1"/>
                </a:solidFill>
                <a:latin typeface="Arial"/>
                <a:ea typeface="Arial"/>
                <a:cs typeface="Arial"/>
                <a:sym typeface="Arial"/>
              </a:rPr>
              <a:t>、ポイント獲得成績の良い人</a:t>
            </a:r>
            <a:r>
              <a:rPr lang="ja-JP" sz="1200" dirty="0">
                <a:solidFill>
                  <a:schemeClr val="dk1"/>
                </a:solidFill>
                <a:latin typeface="Arial"/>
                <a:ea typeface="Arial"/>
                <a:cs typeface="Arial"/>
                <a:sym typeface="Arial"/>
              </a:rPr>
              <a:t>はオッズが低く設定されています。</a:t>
            </a:r>
            <a:endParaRPr sz="1200" dirty="0">
              <a:solidFill>
                <a:schemeClr val="dk1"/>
              </a:solidFill>
              <a:latin typeface="Arial"/>
              <a:ea typeface="Arial"/>
              <a:cs typeface="Arial"/>
              <a:sym typeface="Arial"/>
            </a:endParaRPr>
          </a:p>
          <a:p>
            <a:pPr marL="0" lvl="0" indent="0" algn="l" rtl="0">
              <a:spcBef>
                <a:spcPts val="0"/>
              </a:spcBef>
              <a:spcAft>
                <a:spcPts val="0"/>
              </a:spcAft>
              <a:buNone/>
            </a:pPr>
            <a:endParaRPr sz="1200" dirty="0">
              <a:solidFill>
                <a:schemeClr val="dk1"/>
              </a:solidFill>
              <a:latin typeface="Arial"/>
              <a:ea typeface="Arial"/>
              <a:cs typeface="Arial"/>
              <a:sym typeface="Arial"/>
            </a:endParaRPr>
          </a:p>
          <a:p>
            <a:pPr marL="0" lvl="0" indent="0" algn="l" rtl="0">
              <a:spcBef>
                <a:spcPts val="0"/>
              </a:spcBef>
              <a:spcAft>
                <a:spcPts val="0"/>
              </a:spcAft>
              <a:buNone/>
            </a:pPr>
            <a:r>
              <a:rPr lang="ja-JP" sz="1200" dirty="0">
                <a:solidFill>
                  <a:schemeClr val="dk1"/>
                </a:solidFill>
                <a:latin typeface="Arial"/>
                <a:ea typeface="Arial"/>
                <a:cs typeface="Arial"/>
                <a:sym typeface="Arial"/>
              </a:rPr>
              <a:t>自分が賭けている相手が利他行為を行うことでポイントを得ることができるため、賭けている相手に利他行為を行うように促す</a:t>
            </a:r>
            <a:r>
              <a:rPr lang="ja-JP" altLang="en-US" sz="1200" dirty="0">
                <a:solidFill>
                  <a:schemeClr val="dk1"/>
                </a:solidFill>
                <a:latin typeface="Arial"/>
                <a:ea typeface="Arial"/>
                <a:cs typeface="Arial"/>
                <a:sym typeface="Arial"/>
              </a:rPr>
              <a:t>という</a:t>
            </a:r>
            <a:r>
              <a:rPr lang="ja-JP" sz="1200" dirty="0">
                <a:solidFill>
                  <a:schemeClr val="dk1"/>
                </a:solidFill>
                <a:latin typeface="Arial"/>
                <a:ea typeface="Arial"/>
                <a:cs typeface="Arial"/>
                <a:sym typeface="Arial"/>
              </a:rPr>
              <a:t>メカニズムです。</a:t>
            </a:r>
            <a:endParaRPr dirty="0"/>
          </a:p>
          <a:p>
            <a:pPr marL="0" lvl="0" indent="0" algn="l" rtl="0">
              <a:spcBef>
                <a:spcPts val="0"/>
              </a:spcBef>
              <a:spcAft>
                <a:spcPts val="0"/>
              </a:spcAft>
              <a:buNone/>
            </a:pPr>
            <a:endParaRPr lang="en-US" sz="1200" dirty="0">
              <a:solidFill>
                <a:schemeClr val="dk1"/>
              </a:solidFill>
              <a:latin typeface="Arial"/>
              <a:ea typeface="Arial"/>
              <a:cs typeface="Arial"/>
              <a:sym typeface="Arial"/>
            </a:endParaRPr>
          </a:p>
          <a:p>
            <a:pPr marL="0" lvl="0" indent="0" algn="l" rtl="0">
              <a:spcBef>
                <a:spcPts val="0"/>
              </a:spcBef>
              <a:spcAft>
                <a:spcPts val="0"/>
              </a:spcAft>
              <a:buNone/>
            </a:pPr>
            <a:r>
              <a:rPr lang="en-US" sz="1200" dirty="0">
                <a:solidFill>
                  <a:schemeClr val="dk1"/>
                </a:solidFill>
                <a:latin typeface="Arial"/>
                <a:ea typeface="Arial"/>
                <a:cs typeface="Arial"/>
                <a:sym typeface="Arial"/>
              </a:rPr>
              <a:t>51sec</a:t>
            </a:r>
            <a:endParaRPr sz="1200" dirty="0">
              <a:solidFill>
                <a:schemeClr val="dk1"/>
              </a:solidFill>
              <a:latin typeface="Arial"/>
              <a:ea typeface="Arial"/>
              <a:cs typeface="Arial"/>
              <a:sym typeface="Arial"/>
            </a:endParaRPr>
          </a:p>
        </p:txBody>
      </p:sp>
      <p:sp>
        <p:nvSpPr>
          <p:cNvPr id="189" name="Google Shape;189;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7" name="Google Shape;247;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ja-JP" dirty="0"/>
              <a:t>そしてこのdercの持つ二重構造によって、</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ja-JP" dirty="0"/>
              <a:t>報酬獲得手段の幅が広がり、戦略性が向上する事で、ゲームならではの面白さを与え、内発的動機付けとしての機能を強化。</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ja-JP" dirty="0"/>
              <a:t>また、どのように報酬を獲得したかが曖昧になり、ゲーミフィケーションの課題であった</a:t>
            </a:r>
            <a:r>
              <a:rPr lang="ja-JP" altLang="en-US" dirty="0"/>
              <a:t>相互評価・監視への意識による</a:t>
            </a:r>
            <a:r>
              <a:rPr lang="ja-JP" dirty="0"/>
              <a:t>息苦しさの軽減を実現しています。</a:t>
            </a:r>
            <a:endParaRPr dirty="0"/>
          </a:p>
          <a:p>
            <a:pPr marL="0" lvl="0" indent="0" algn="l" rtl="0">
              <a:spcBef>
                <a:spcPts val="0"/>
              </a:spcBef>
              <a:spcAft>
                <a:spcPts val="0"/>
              </a:spcAft>
              <a:buNone/>
            </a:pPr>
            <a:endParaRPr lang="en-US" b="1" dirty="0"/>
          </a:p>
          <a:p>
            <a:pPr marL="0" lvl="0" indent="0" algn="l" rtl="0">
              <a:spcBef>
                <a:spcPts val="0"/>
              </a:spcBef>
              <a:spcAft>
                <a:spcPts val="0"/>
              </a:spcAft>
              <a:buNone/>
            </a:pPr>
            <a:r>
              <a:rPr lang="ja-JP" altLang="en-US" b="1" dirty="0"/>
              <a:t>ここ知識として準備しておこう。</a:t>
            </a:r>
            <a:endParaRPr lang="en-US" altLang="ja-JP" b="1" dirty="0"/>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23sec</a:t>
            </a:r>
            <a:endParaRPr b="1" dirty="0"/>
          </a:p>
        </p:txBody>
      </p:sp>
      <p:sp>
        <p:nvSpPr>
          <p:cNvPr id="248" name="Google Shape;248;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6</a:t>
            </a:fld>
            <a:endParaRPr/>
          </a:p>
        </p:txBody>
      </p:sp>
    </p:spTree>
    <p:extLst>
      <p:ext uri="{BB962C8B-B14F-4D97-AF65-F5344CB8AC3E}">
        <p14:creationId xmlns:p14="http://schemas.microsoft.com/office/powerpoint/2010/main" val="1452763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a:t>
            </a:r>
            <a:r>
              <a:rPr kumimoji="1" lang="en-US" altLang="ja-JP" dirty="0"/>
              <a:t>DERC</a:t>
            </a:r>
            <a:r>
              <a:rPr kumimoji="1" lang="ja-JP" altLang="en-US" dirty="0"/>
              <a:t>を用いて様々な取り組みがされてきました。</a:t>
            </a:r>
            <a:endParaRPr kumimoji="1" lang="en-US" altLang="ja-JP" dirty="0"/>
          </a:p>
          <a:p>
            <a:r>
              <a:rPr kumimoji="1" lang="ja-JP" altLang="en-US" dirty="0"/>
              <a:t>本研究では</a:t>
            </a:r>
            <a:r>
              <a:rPr kumimoji="1" lang="en-US" altLang="ja-JP" dirty="0"/>
              <a:t>3,5,6</a:t>
            </a:r>
            <a:r>
              <a:rPr kumimoji="1" lang="ja-JP" altLang="en-US" dirty="0"/>
              <a:t>の研究を参考にしています。</a:t>
            </a:r>
            <a:endParaRPr kumimoji="1" lang="en-US" altLang="ja-JP" dirty="0"/>
          </a:p>
          <a:p>
            <a:endParaRPr kumimoji="1" lang="en-US" altLang="ja-JP" dirty="0"/>
          </a:p>
          <a:p>
            <a:r>
              <a:rPr kumimoji="1" lang="en-US" altLang="ja-JP" dirty="0"/>
              <a:t>16sec</a:t>
            </a:r>
          </a:p>
          <a:p>
            <a:endParaRPr kumimoji="1" lang="en-US" altLang="ja-JP" dirty="0"/>
          </a:p>
          <a:p>
            <a:r>
              <a:rPr kumimoji="1" lang="ja-JP" altLang="en-US" dirty="0"/>
              <a:t>ここから前</a:t>
            </a:r>
            <a:r>
              <a:rPr kumimoji="1" lang="en-US" altLang="ja-JP" dirty="0"/>
              <a:t>3</a:t>
            </a:r>
            <a:r>
              <a:rPr kumimoji="1" lang="ja-JP" altLang="en-US" dirty="0"/>
              <a:t>分</a:t>
            </a:r>
            <a:r>
              <a:rPr kumimoji="1" lang="en-US" altLang="ja-JP" dirty="0"/>
              <a:t>35</a:t>
            </a:r>
            <a:r>
              <a:rPr kumimoji="1" lang="ja-JP" altLang="en-US" dirty="0"/>
              <a:t>秒</a:t>
            </a:r>
            <a:endParaRPr kumimoji="1" lang="en-US" altLang="ja-JP" dirty="0"/>
          </a:p>
          <a:p>
            <a:endParaRPr kumimoji="1" lang="en-US" altLang="ja-JP" dirty="0"/>
          </a:p>
          <a:p>
            <a:r>
              <a:rPr kumimoji="1" lang="ja-JP" altLang="en-US" dirty="0"/>
              <a:t>一回目ここから先、</a:t>
            </a:r>
            <a:r>
              <a:rPr kumimoji="1" lang="en-US" altLang="ja-JP" dirty="0"/>
              <a:t>12</a:t>
            </a:r>
            <a:r>
              <a:rPr kumimoji="1" lang="ja-JP" altLang="en-US" dirty="0"/>
              <a:t>分半</a:t>
            </a:r>
            <a:endParaRPr kumimoji="1" lang="en-US" altLang="ja-JP" dirty="0"/>
          </a:p>
          <a:p>
            <a:r>
              <a:rPr kumimoji="1" lang="ja-JP" altLang="en-US" dirty="0"/>
              <a:t>二回目ここから先、</a:t>
            </a:r>
            <a:r>
              <a:rPr kumimoji="1" lang="en-US" altLang="ja-JP" dirty="0"/>
              <a:t>11</a:t>
            </a:r>
            <a:r>
              <a:rPr kumimoji="1" lang="ja-JP" altLang="en-US" dirty="0"/>
              <a:t>分</a:t>
            </a:r>
            <a:r>
              <a:rPr kumimoji="1" lang="en-US" altLang="ja-JP" dirty="0"/>
              <a:t>40</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450F573E-B755-404E-8A3C-A887CC0115C9}" type="slidenum">
              <a:rPr kumimoji="1" lang="ja-JP" altLang="en-US" smtClean="0"/>
              <a:t>7</a:t>
            </a:fld>
            <a:endParaRPr kumimoji="1" lang="ja-JP" altLang="en-US"/>
          </a:p>
        </p:txBody>
      </p:sp>
    </p:spTree>
    <p:extLst>
      <p:ext uri="{BB962C8B-B14F-4D97-AF65-F5344CB8AC3E}">
        <p14:creationId xmlns:p14="http://schemas.microsoft.com/office/powerpoint/2010/main" val="41442309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研究目的は、日常的な場面でポジティブな人の繋がりを築くことを目的として、対象の活動を同じポイントシステムで統一的に管理をする</a:t>
            </a:r>
            <a:r>
              <a:rPr kumimoji="1" lang="en-US" altLang="ja-JP" dirty="0"/>
              <a:t>DERC</a:t>
            </a:r>
            <a:r>
              <a:rPr kumimoji="1" lang="ja-JP" altLang="en-US" dirty="0"/>
              <a:t>プラットフォームを試作して、評価をする。</a:t>
            </a:r>
            <a:endParaRPr kumimoji="1" lang="en-US" altLang="ja-JP" dirty="0"/>
          </a:p>
          <a:p>
            <a:endParaRPr kumimoji="1" lang="en-US" altLang="ja-JP" dirty="0"/>
          </a:p>
          <a:p>
            <a:r>
              <a:rPr kumimoji="1" lang="en-US" altLang="ja-JP" dirty="0"/>
              <a:t>DERC</a:t>
            </a:r>
            <a:r>
              <a:rPr kumimoji="1" lang="ja-JP" altLang="en-US" dirty="0"/>
              <a:t>プラットフォームの要素は日常生活・議論・ヘルスケアです。</a:t>
            </a:r>
            <a:endParaRPr kumimoji="1" lang="en-US" altLang="ja-JP" dirty="0"/>
          </a:p>
          <a:p>
            <a:r>
              <a:rPr kumimoji="1" lang="ja-JP" altLang="en-US" dirty="0"/>
              <a:t>ただし、ヘルスケアは自らの健康増進の行為であり、利他行為ではなく。利己行為です。</a:t>
            </a:r>
            <a:endParaRPr kumimoji="1" lang="en-US" altLang="ja-JP" dirty="0"/>
          </a:p>
          <a:p>
            <a:r>
              <a:rPr kumimoji="1" lang="ja-JP" altLang="en-US" dirty="0"/>
              <a:t>しかし、プラットフォームにヘルスケアを追加することで、より日常生活でポイント獲得を意識させ、間接的に議論・日常の中の利他行為が促進されることを期待して、</a:t>
            </a:r>
            <a:r>
              <a:rPr kumimoji="1" lang="en-US" altLang="ja-JP" dirty="0"/>
              <a:t>DERC</a:t>
            </a:r>
            <a:r>
              <a:rPr kumimoji="1" lang="ja-JP" altLang="en-US" dirty="0"/>
              <a:t>のメカニズムを導入しました。</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また、今回、プラットフォームは</a:t>
            </a:r>
            <a:r>
              <a:rPr kumimoji="1" lang="en-US" altLang="ja-JP" dirty="0"/>
              <a:t>WEB</a:t>
            </a:r>
            <a:r>
              <a:rPr kumimoji="1" lang="ja-JP" altLang="en-US" dirty="0"/>
              <a:t>アプリを軸にして作成いたしました。</a:t>
            </a:r>
            <a:endParaRPr kumimoji="1" lang="en-US" altLang="ja-JP" dirty="0"/>
          </a:p>
          <a:p>
            <a:endParaRPr kumimoji="1" lang="en-US" altLang="ja-JP" dirty="0"/>
          </a:p>
          <a:p>
            <a:r>
              <a:rPr kumimoji="1" lang="en-US" altLang="ja-JP" dirty="0"/>
              <a:t>45</a:t>
            </a:r>
            <a:r>
              <a:rPr kumimoji="1" lang="ja-JP" altLang="en-US" dirty="0"/>
              <a:t>秒</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8</a:t>
            </a:fld>
            <a:endParaRPr kumimoji="1" lang="ja-JP" altLang="en-US"/>
          </a:p>
        </p:txBody>
      </p:sp>
    </p:spTree>
    <p:extLst>
      <p:ext uri="{BB962C8B-B14F-4D97-AF65-F5344CB8AC3E}">
        <p14:creationId xmlns:p14="http://schemas.microsoft.com/office/powerpoint/2010/main" val="359427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プラットフォームの使用方法について説明を行います。</a:t>
            </a:r>
            <a:endParaRPr kumimoji="1" lang="en-US" altLang="ja-JP" dirty="0"/>
          </a:p>
          <a:p>
            <a:endParaRPr kumimoji="1" lang="en-US" altLang="ja-JP" dirty="0"/>
          </a:p>
          <a:p>
            <a:r>
              <a:rPr kumimoji="1" lang="ja-JP" altLang="en-US" dirty="0"/>
              <a:t>被験者は実験期間中、各アクションを行うことで、ポイントを獲得することができます。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また、被験者の所持ポイントが青天井に増えることを防ぐために、日ごとにポイントの減算を行いました。</a:t>
            </a:r>
            <a:endParaRPr kumimoji="1" lang="en-US" altLang="ja-JP" dirty="0"/>
          </a:p>
          <a:p>
            <a:endParaRPr kumimoji="1" lang="en-US" altLang="ja-JP" dirty="0"/>
          </a:p>
          <a:p>
            <a:endParaRPr kumimoji="1" lang="en-US" altLang="ja-JP" dirty="0"/>
          </a:p>
          <a:p>
            <a:r>
              <a:rPr kumimoji="1" lang="ja-JP" altLang="en-US" dirty="0"/>
              <a:t>アクションごとの詳しい説明は次のスライドから行いますが、</a:t>
            </a:r>
            <a:endParaRPr kumimoji="1" lang="en-US" altLang="ja-JP" dirty="0"/>
          </a:p>
          <a:p>
            <a:r>
              <a:rPr kumimoji="1" lang="ja-JP" altLang="en-US" dirty="0"/>
              <a:t>日々を過ごす中で利他行為を受けた場合、</a:t>
            </a:r>
            <a:r>
              <a:rPr kumimoji="1" lang="en-US" altLang="ja-JP" dirty="0"/>
              <a:t>WEB</a:t>
            </a:r>
            <a:r>
              <a:rPr kumimoji="1" lang="ja-JP" altLang="en-US" dirty="0"/>
              <a:t>アプリから報告します。</a:t>
            </a:r>
            <a:endParaRPr kumimoji="1" lang="en-US" altLang="ja-JP" dirty="0"/>
          </a:p>
          <a:p>
            <a:r>
              <a:rPr kumimoji="1" lang="ja-JP" altLang="en-US" dirty="0"/>
              <a:t>ヘルスケアはスマートフォンやスマートウォッチで歩数を記録します。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そして、この二つのアクションは毎日ポイント清算が行われます。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議論は、実験期間中、実験主催者が時間を指定して議論を行い、議論終了後にポイントの清算が行われます。</a:t>
            </a:r>
            <a:endParaRPr kumimoji="1" lang="en-US" altLang="ja-JP" dirty="0"/>
          </a:p>
          <a:p>
            <a:endParaRPr kumimoji="1" lang="en-US" altLang="ja-JP" dirty="0"/>
          </a:p>
          <a:p>
            <a:r>
              <a:rPr kumimoji="1" lang="en-US" altLang="ja-JP" dirty="0"/>
              <a:t>25</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3D0FEBB-A76E-4A9B-A9CE-191FDA418F18}" type="slidenum">
              <a:rPr kumimoji="1" lang="ja-JP" altLang="en-US" smtClean="0"/>
              <a:t>9</a:t>
            </a:fld>
            <a:endParaRPr kumimoji="1" lang="ja-JP" altLang="en-US"/>
          </a:p>
        </p:txBody>
      </p:sp>
    </p:spTree>
    <p:extLst>
      <p:ext uri="{BB962C8B-B14F-4D97-AF65-F5344CB8AC3E}">
        <p14:creationId xmlns:p14="http://schemas.microsoft.com/office/powerpoint/2010/main" val="1672833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306015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2058747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453213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4121375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891959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404547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41720852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2345136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2563715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2840162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685935D-2A54-451A-A3D5-5EAF939246FC}" type="datetimeFigureOut">
              <a:rPr kumimoji="1" lang="ja-JP" altLang="en-US" smtClean="0"/>
              <a:t>2022/2/10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1858951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85935D-2A54-451A-A3D5-5EAF939246FC}" type="datetimeFigureOut">
              <a:rPr kumimoji="1" lang="ja-JP" altLang="en-US" smtClean="0"/>
              <a:t>2022/2/10</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834428-D8BC-4215-A8F4-49A3DBF5B55E}" type="slidenum">
              <a:rPr kumimoji="1" lang="ja-JP" altLang="en-US" smtClean="0"/>
              <a:t>‹#›</a:t>
            </a:fld>
            <a:endParaRPr kumimoji="1" lang="ja-JP" altLang="en-US"/>
          </a:p>
        </p:txBody>
      </p:sp>
    </p:spTree>
    <p:extLst>
      <p:ext uri="{BB962C8B-B14F-4D97-AF65-F5344CB8AC3E}">
        <p14:creationId xmlns:p14="http://schemas.microsoft.com/office/powerpoint/2010/main" val="8999923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2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4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18" Type="http://schemas.microsoft.com/office/2007/relationships/hdphoto" Target="../media/hdphoto3.wdp"/><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png"/><Relationship Id="rId17" Type="http://schemas.openxmlformats.org/officeDocument/2006/relationships/image" Target="../media/image20.png"/><Relationship Id="rId2" Type="http://schemas.openxmlformats.org/officeDocument/2006/relationships/notesSlide" Target="../notesSlides/notesSlide9.xml"/><Relationship Id="rId16" Type="http://schemas.microsoft.com/office/2007/relationships/hdphoto" Target="../media/hdphoto2.wdp"/><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6.jpeg"/><Relationship Id="rId5" Type="http://schemas.openxmlformats.org/officeDocument/2006/relationships/image" Target="../media/image10.png"/><Relationship Id="rId15" Type="http://schemas.openxmlformats.org/officeDocument/2006/relationships/image" Target="../media/image19.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 Id="rId1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
          <p:cNvSpPr txBox="1">
            <a:spLocks noGrp="1"/>
          </p:cNvSpPr>
          <p:nvPr>
            <p:ph type="ctrTitle"/>
          </p:nvPr>
        </p:nvSpPr>
        <p:spPr>
          <a:xfrm>
            <a:off x="0" y="1974273"/>
            <a:ext cx="9144000" cy="1281689"/>
          </a:xfrm>
          <a:prstGeom prst="rect">
            <a:avLst/>
          </a:prstGeom>
          <a:solidFill>
            <a:srgbClr val="DDEAF6"/>
          </a:solidFill>
          <a:ln>
            <a:noFill/>
          </a:ln>
        </p:spPr>
        <p:txBody>
          <a:bodyPr spcFirstLastPara="1" vert="horz" wrap="square" lIns="91425" tIns="45700" rIns="91425" bIns="45700" rtlCol="0" anchor="b" anchorCtr="0">
            <a:normAutofit/>
          </a:bodyPr>
          <a:lstStyle/>
          <a:p>
            <a:pPr>
              <a:spcBef>
                <a:spcPts val="0"/>
              </a:spcBef>
              <a:buClr>
                <a:schemeClr val="dk1"/>
              </a:buClr>
              <a:buSzPts val="5400"/>
            </a:pPr>
            <a:r>
              <a:rPr lang="ja-JP" altLang="en-US" sz="4000" b="1" dirty="0"/>
              <a:t>二層化ゲーミフィケーションに基づく間接互恵促進プラットフォームの提案</a:t>
            </a:r>
          </a:p>
        </p:txBody>
      </p:sp>
      <p:sp>
        <p:nvSpPr>
          <p:cNvPr id="90" name="Google Shape;90;p1"/>
          <p:cNvSpPr txBox="1">
            <a:spLocks noGrp="1"/>
          </p:cNvSpPr>
          <p:nvPr>
            <p:ph type="subTitle" idx="1"/>
          </p:nvPr>
        </p:nvSpPr>
        <p:spPr>
          <a:xfrm>
            <a:off x="0" y="3602038"/>
            <a:ext cx="9143999" cy="999057"/>
          </a:xfrm>
          <a:prstGeom prst="rect">
            <a:avLst/>
          </a:prstGeom>
          <a:noFill/>
          <a:ln>
            <a:noFill/>
          </a:ln>
        </p:spPr>
        <p:txBody>
          <a:bodyPr spcFirstLastPara="1" vert="horz" wrap="square" lIns="91425" tIns="45700" rIns="91425" bIns="45700" rtlCol="0" anchor="t" anchorCtr="0">
            <a:noAutofit/>
          </a:bodyPr>
          <a:lstStyle/>
          <a:p>
            <a:pPr>
              <a:spcBef>
                <a:spcPts val="0"/>
              </a:spcBef>
              <a:buClr>
                <a:schemeClr val="dk1"/>
              </a:buClr>
              <a:buSzPts val="3000"/>
            </a:pPr>
            <a:r>
              <a:rPr lang="en-US" altLang="ja-JP" sz="3000" dirty="0"/>
              <a:t>Constructing a platform promoting indirect </a:t>
            </a:r>
          </a:p>
          <a:p>
            <a:pPr>
              <a:spcBef>
                <a:spcPts val="0"/>
              </a:spcBef>
              <a:buClr>
                <a:schemeClr val="dk1"/>
              </a:buClr>
              <a:buSzPts val="3000"/>
            </a:pPr>
            <a:r>
              <a:rPr lang="en-US" altLang="ja-JP" sz="3000" dirty="0"/>
              <a:t>reciprocity based on dual-layer gamification</a:t>
            </a:r>
          </a:p>
        </p:txBody>
      </p:sp>
      <p:sp>
        <p:nvSpPr>
          <p:cNvPr id="91" name="Google Shape;91;p1"/>
          <p:cNvSpPr txBox="1"/>
          <p:nvPr/>
        </p:nvSpPr>
        <p:spPr>
          <a:xfrm>
            <a:off x="252483" y="5034394"/>
            <a:ext cx="8639034" cy="1557597"/>
          </a:xfrm>
          <a:prstGeom prst="rect">
            <a:avLst/>
          </a:prstGeom>
          <a:noFill/>
          <a:ln>
            <a:noFill/>
          </a:ln>
        </p:spPr>
        <p:txBody>
          <a:bodyPr spcFirstLastPara="1" wrap="square" lIns="68575" tIns="34275" rIns="68575" bIns="34275" anchor="t" anchorCtr="0">
            <a:noAutofit/>
          </a:bodyPr>
          <a:lstStyle/>
          <a:p>
            <a:pPr algn="r">
              <a:buClr>
                <a:schemeClr val="dk1"/>
              </a:buClr>
              <a:buSzPts val="3000"/>
            </a:pPr>
            <a:r>
              <a:rPr lang="en-US" altLang="ja-JP" sz="2800" dirty="0">
                <a:solidFill>
                  <a:schemeClr val="dk1"/>
                </a:solidFill>
                <a:latin typeface="Calibri"/>
                <a:ea typeface="Calibri"/>
                <a:cs typeface="Calibri"/>
                <a:sym typeface="Calibri"/>
              </a:rPr>
              <a:t>252002283  </a:t>
            </a:r>
            <a:r>
              <a:rPr lang="ja-JP" altLang="en-US" sz="2800" dirty="0">
                <a:solidFill>
                  <a:schemeClr val="dk1"/>
                </a:solidFill>
                <a:latin typeface="Calibri"/>
                <a:ea typeface="Calibri"/>
                <a:cs typeface="Calibri"/>
                <a:sym typeface="Calibri"/>
              </a:rPr>
              <a:t>吉川 純輝</a:t>
            </a:r>
            <a:endParaRPr lang="en-US" altLang="ja-JP" sz="2800" dirty="0">
              <a:solidFill>
                <a:schemeClr val="dk1"/>
              </a:solidFill>
              <a:latin typeface="Calibri"/>
              <a:ea typeface="Calibri"/>
              <a:cs typeface="Calibri"/>
              <a:sym typeface="Calibri"/>
            </a:endParaRPr>
          </a:p>
          <a:p>
            <a:pPr algn="r">
              <a:buClr>
                <a:schemeClr val="dk1"/>
              </a:buClr>
              <a:buSzPts val="3000"/>
            </a:pPr>
            <a:r>
              <a:rPr lang="ja-JP" altLang="en-US" sz="2800" dirty="0">
                <a:solidFill>
                  <a:schemeClr val="dk1"/>
                </a:solidFill>
                <a:latin typeface="Calibri"/>
                <a:ea typeface="Calibri"/>
                <a:cs typeface="Calibri"/>
                <a:sym typeface="Calibri"/>
              </a:rPr>
              <a:t>名古屋大学  大学院情報学研究科 </a:t>
            </a:r>
            <a:endParaRPr lang="en-US" altLang="ja-JP" sz="2800" dirty="0">
              <a:solidFill>
                <a:schemeClr val="dk1"/>
              </a:solidFill>
              <a:latin typeface="Calibri"/>
              <a:ea typeface="Calibri"/>
              <a:cs typeface="Calibri"/>
              <a:sym typeface="Calibri"/>
            </a:endParaRPr>
          </a:p>
          <a:p>
            <a:pPr algn="r">
              <a:buClr>
                <a:schemeClr val="dk1"/>
              </a:buClr>
              <a:buSzPts val="3000"/>
            </a:pPr>
            <a:r>
              <a:rPr lang="ja-JP" altLang="en-US" sz="2800" dirty="0">
                <a:solidFill>
                  <a:schemeClr val="dk1"/>
                </a:solidFill>
                <a:latin typeface="Calibri"/>
                <a:ea typeface="Calibri"/>
                <a:cs typeface="Calibri"/>
                <a:sym typeface="Calibri"/>
              </a:rPr>
              <a:t>複雑系科学専攻</a:t>
            </a:r>
            <a:endParaRPr sz="2800" dirty="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50;p6">
            <a:extLst>
              <a:ext uri="{FF2B5EF4-FFF2-40B4-BE49-F238E27FC236}">
                <a16:creationId xmlns:a16="http://schemas.microsoft.com/office/drawing/2014/main" id="{2A9C2239-4509-4616-9222-E4B680A8E03D}"/>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議論への導入方法</a:t>
            </a:r>
            <a:endParaRPr dirty="0"/>
          </a:p>
        </p:txBody>
      </p:sp>
      <p:sp>
        <p:nvSpPr>
          <p:cNvPr id="2" name="テキスト ボックス 1">
            <a:extLst>
              <a:ext uri="{FF2B5EF4-FFF2-40B4-BE49-F238E27FC236}">
                <a16:creationId xmlns:a16="http://schemas.microsoft.com/office/drawing/2014/main" id="{C473E7A6-268A-4F26-90C6-FBE732838748}"/>
              </a:ext>
            </a:extLst>
          </p:cNvPr>
          <p:cNvSpPr txBox="1"/>
          <p:nvPr/>
        </p:nvSpPr>
        <p:spPr>
          <a:xfrm>
            <a:off x="257309" y="1243765"/>
            <a:ext cx="8629381" cy="369332"/>
          </a:xfrm>
          <a:prstGeom prst="rect">
            <a:avLst/>
          </a:prstGeom>
          <a:noFill/>
        </p:spPr>
        <p:txBody>
          <a:bodyPr wrap="square" rtlCol="0">
            <a:spAutoFit/>
          </a:bodyPr>
          <a:lstStyle/>
          <a:p>
            <a:r>
              <a:rPr kumimoji="1" lang="ja-JP" altLang="en-US" b="1" dirty="0"/>
              <a:t>レベル１：議論を充実させる発言をしたくなるメカニズム</a:t>
            </a:r>
            <a:endParaRPr kumimoji="1" lang="en-US" altLang="ja-JP" sz="1400" dirty="0"/>
          </a:p>
        </p:txBody>
      </p:sp>
      <p:sp>
        <p:nvSpPr>
          <p:cNvPr id="64" name="円/楕円 3">
            <a:extLst>
              <a:ext uri="{FF2B5EF4-FFF2-40B4-BE49-F238E27FC236}">
                <a16:creationId xmlns:a16="http://schemas.microsoft.com/office/drawing/2014/main" id="{C28E8F43-729D-4E66-A643-D0644833FC72}"/>
              </a:ext>
            </a:extLst>
          </p:cNvPr>
          <p:cNvSpPr/>
          <p:nvPr/>
        </p:nvSpPr>
        <p:spPr>
          <a:xfrm>
            <a:off x="3447707" y="3877059"/>
            <a:ext cx="3587580" cy="3107874"/>
          </a:xfrm>
          <a:prstGeom prst="ellipse">
            <a:avLst/>
          </a:prstGeom>
          <a:solidFill>
            <a:schemeClr val="accent6">
              <a:lumMod val="40000"/>
              <a:lumOff val="60000"/>
              <a:alpha val="55000"/>
            </a:schemeClr>
          </a:solidFill>
          <a:ln>
            <a:solidFill>
              <a:schemeClr val="accent1">
                <a:shade val="50000"/>
                <a:alpha val="81000"/>
              </a:schemeClr>
            </a:solidFill>
          </a:ln>
          <a:effectLst>
            <a:softEdge rad="304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eiryo" panose="020B0604030504040204" pitchFamily="34" charset="-128"/>
              <a:ea typeface="Meiryo" panose="020B0604030504040204" pitchFamily="34" charset="-128"/>
            </a:endParaRPr>
          </a:p>
        </p:txBody>
      </p:sp>
      <p:sp>
        <p:nvSpPr>
          <p:cNvPr id="65" name="フリーフォーム: 図形 64">
            <a:extLst>
              <a:ext uri="{FF2B5EF4-FFF2-40B4-BE49-F238E27FC236}">
                <a16:creationId xmlns:a16="http://schemas.microsoft.com/office/drawing/2014/main" id="{F2FEFD8E-66F3-4DCF-8C81-9CE3A151300C}"/>
              </a:ext>
            </a:extLst>
          </p:cNvPr>
          <p:cNvSpPr/>
          <p:nvPr/>
        </p:nvSpPr>
        <p:spPr>
          <a:xfrm>
            <a:off x="729570" y="4753579"/>
            <a:ext cx="464217" cy="724024"/>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5">
              <a:lumMod val="40000"/>
              <a:lumOff val="6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000" b="1" dirty="0">
                <a:solidFill>
                  <a:srgbClr val="000000"/>
                </a:solidFill>
                <a:latin typeface="Calibri"/>
                <a:ea typeface="Calibri"/>
                <a:cs typeface="Calibri"/>
                <a:sym typeface="Calibri"/>
              </a:rPr>
              <a:t>A</a:t>
            </a:r>
            <a:endParaRPr lang="en-US" altLang="ja-JP" sz="2000" b="1" dirty="0">
              <a:solidFill>
                <a:srgbClr val="000000"/>
              </a:solidFill>
              <a:latin typeface="Calibri"/>
              <a:ea typeface="Calibri"/>
              <a:cs typeface="Calibri"/>
              <a:sym typeface="Calibri"/>
            </a:endParaRP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66" name="テキスト ボックス 65">
            <a:extLst>
              <a:ext uri="{FF2B5EF4-FFF2-40B4-BE49-F238E27FC236}">
                <a16:creationId xmlns:a16="http://schemas.microsoft.com/office/drawing/2014/main" id="{9D68D272-7889-4AFA-A679-DC84AAA3A5F3}"/>
              </a:ext>
            </a:extLst>
          </p:cNvPr>
          <p:cNvSpPr txBox="1"/>
          <p:nvPr/>
        </p:nvSpPr>
        <p:spPr>
          <a:xfrm>
            <a:off x="425766" y="5492653"/>
            <a:ext cx="1130439" cy="307777"/>
          </a:xfrm>
          <a:prstGeom prst="rect">
            <a:avLst/>
          </a:prstGeom>
          <a:noFill/>
        </p:spPr>
        <p:txBody>
          <a:bodyPr wrap="square" rtlCol="0">
            <a:spAutoFit/>
          </a:bodyPr>
          <a:lstStyle/>
          <a:p>
            <a:r>
              <a:rPr kumimoji="1" lang="en-US" altLang="ja-JP" sz="1400" b="1" dirty="0"/>
              <a:t>5000Pt</a:t>
            </a:r>
            <a:r>
              <a:rPr kumimoji="1" lang="ja-JP" altLang="en-US" sz="1400" b="1" dirty="0"/>
              <a:t>所持</a:t>
            </a:r>
          </a:p>
        </p:txBody>
      </p:sp>
      <p:cxnSp>
        <p:nvCxnSpPr>
          <p:cNvPr id="67" name="直線矢印コネクタ 66">
            <a:extLst>
              <a:ext uri="{FF2B5EF4-FFF2-40B4-BE49-F238E27FC236}">
                <a16:creationId xmlns:a16="http://schemas.microsoft.com/office/drawing/2014/main" id="{CCAC5BCE-4475-4225-9383-64E52CBF5035}"/>
              </a:ext>
            </a:extLst>
          </p:cNvPr>
          <p:cNvCxnSpPr>
            <a:cxnSpLocks/>
          </p:cNvCxnSpPr>
          <p:nvPr/>
        </p:nvCxnSpPr>
        <p:spPr>
          <a:xfrm>
            <a:off x="1439971" y="5332422"/>
            <a:ext cx="2559761" cy="0"/>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1" name="フリーフォーム: 図形 80">
            <a:extLst>
              <a:ext uri="{FF2B5EF4-FFF2-40B4-BE49-F238E27FC236}">
                <a16:creationId xmlns:a16="http://schemas.microsoft.com/office/drawing/2014/main" id="{4830F1F0-92A4-45BB-8175-089563318494}"/>
              </a:ext>
            </a:extLst>
          </p:cNvPr>
          <p:cNvSpPr/>
          <p:nvPr/>
        </p:nvSpPr>
        <p:spPr>
          <a:xfrm>
            <a:off x="4203418" y="4707226"/>
            <a:ext cx="533042" cy="83136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rgbClr val="FFFF00"/>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sz="2000" b="1" dirty="0">
                <a:solidFill>
                  <a:srgbClr val="000000"/>
                </a:solidFill>
                <a:latin typeface="Calibri"/>
                <a:ea typeface="Calibri"/>
                <a:cs typeface="Calibri"/>
                <a:sym typeface="Calibri"/>
              </a:rPr>
              <a:t>B</a:t>
            </a:r>
          </a:p>
          <a:p>
            <a:pPr marL="0" marR="0" lvl="0" indent="0" algn="ctr" rtl="0">
              <a:spcBef>
                <a:spcPts val="0"/>
              </a:spcBef>
              <a:spcAft>
                <a:spcPts val="0"/>
              </a:spcAft>
              <a:buNone/>
            </a:pPr>
            <a:endParaRPr sz="2800" b="1" dirty="0">
              <a:solidFill>
                <a:srgbClr val="000000"/>
              </a:solidFill>
              <a:latin typeface="Calibri"/>
              <a:ea typeface="Calibri"/>
              <a:cs typeface="Calibri"/>
              <a:sym typeface="Calibri"/>
            </a:endParaRPr>
          </a:p>
        </p:txBody>
      </p:sp>
      <p:sp>
        <p:nvSpPr>
          <p:cNvPr id="79" name="フリーフォーム: 図形 78">
            <a:extLst>
              <a:ext uri="{FF2B5EF4-FFF2-40B4-BE49-F238E27FC236}">
                <a16:creationId xmlns:a16="http://schemas.microsoft.com/office/drawing/2014/main" id="{70A5E6B2-9E63-468A-863F-9B7DAD8064BE}"/>
              </a:ext>
            </a:extLst>
          </p:cNvPr>
          <p:cNvSpPr/>
          <p:nvPr/>
        </p:nvSpPr>
        <p:spPr>
          <a:xfrm>
            <a:off x="5272503" y="4279369"/>
            <a:ext cx="533042" cy="83136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6">
              <a:lumMod val="75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sz="2000" b="1" dirty="0">
                <a:solidFill>
                  <a:srgbClr val="000000"/>
                </a:solidFill>
                <a:latin typeface="Calibri"/>
                <a:ea typeface="Calibri"/>
                <a:cs typeface="Calibri"/>
                <a:sym typeface="Calibri"/>
              </a:rPr>
              <a:t>C</a:t>
            </a:r>
          </a:p>
          <a:p>
            <a:pPr marL="0" marR="0" lvl="0" indent="0" algn="ctr" rtl="0">
              <a:spcBef>
                <a:spcPts val="0"/>
              </a:spcBef>
              <a:spcAft>
                <a:spcPts val="0"/>
              </a:spcAft>
              <a:buNone/>
            </a:pPr>
            <a:endParaRPr sz="2800" b="1" dirty="0">
              <a:solidFill>
                <a:srgbClr val="000000"/>
              </a:solidFill>
              <a:latin typeface="Calibri"/>
              <a:ea typeface="Calibri"/>
              <a:cs typeface="Calibri"/>
              <a:sym typeface="Calibri"/>
            </a:endParaRPr>
          </a:p>
        </p:txBody>
      </p:sp>
      <p:sp>
        <p:nvSpPr>
          <p:cNvPr id="77" name="フリーフォーム: 図形 76">
            <a:extLst>
              <a:ext uri="{FF2B5EF4-FFF2-40B4-BE49-F238E27FC236}">
                <a16:creationId xmlns:a16="http://schemas.microsoft.com/office/drawing/2014/main" id="{DD3E5DEC-E205-4F67-8068-479052A4FA53}"/>
              </a:ext>
            </a:extLst>
          </p:cNvPr>
          <p:cNvSpPr/>
          <p:nvPr/>
        </p:nvSpPr>
        <p:spPr>
          <a:xfrm>
            <a:off x="5301456" y="5506474"/>
            <a:ext cx="533042" cy="83136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2">
              <a:lumMod val="60000"/>
              <a:lumOff val="4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sz="2000" b="1" dirty="0">
                <a:solidFill>
                  <a:srgbClr val="000000"/>
                </a:solidFill>
                <a:latin typeface="Calibri"/>
                <a:ea typeface="Calibri"/>
                <a:cs typeface="Calibri"/>
                <a:sym typeface="Calibri"/>
              </a:rPr>
              <a:t>D</a:t>
            </a:r>
          </a:p>
          <a:p>
            <a:pPr marL="0" marR="0" lvl="0" indent="0" algn="ctr" rtl="0">
              <a:spcBef>
                <a:spcPts val="0"/>
              </a:spcBef>
              <a:spcAft>
                <a:spcPts val="0"/>
              </a:spcAft>
              <a:buNone/>
            </a:pPr>
            <a:endParaRPr sz="2800" b="1" dirty="0">
              <a:solidFill>
                <a:srgbClr val="000000"/>
              </a:solidFill>
              <a:latin typeface="Calibri"/>
              <a:ea typeface="Calibri"/>
              <a:cs typeface="Calibri"/>
              <a:sym typeface="Calibri"/>
            </a:endParaRPr>
          </a:p>
        </p:txBody>
      </p:sp>
      <p:grpSp>
        <p:nvGrpSpPr>
          <p:cNvPr id="8" name="グループ化 7">
            <a:extLst>
              <a:ext uri="{FF2B5EF4-FFF2-40B4-BE49-F238E27FC236}">
                <a16:creationId xmlns:a16="http://schemas.microsoft.com/office/drawing/2014/main" id="{0559ADE9-6F95-45A4-96DD-DE0F4DCA0087}"/>
              </a:ext>
            </a:extLst>
          </p:cNvPr>
          <p:cNvGrpSpPr/>
          <p:nvPr/>
        </p:nvGrpSpPr>
        <p:grpSpPr>
          <a:xfrm>
            <a:off x="3888701" y="5070596"/>
            <a:ext cx="2448533" cy="1535074"/>
            <a:chOff x="3888701" y="5070596"/>
            <a:chExt cx="2448533" cy="1535074"/>
          </a:xfrm>
        </p:grpSpPr>
        <p:sp>
          <p:nvSpPr>
            <p:cNvPr id="82" name="テキスト ボックス 81">
              <a:extLst>
                <a:ext uri="{FF2B5EF4-FFF2-40B4-BE49-F238E27FC236}">
                  <a16:creationId xmlns:a16="http://schemas.microsoft.com/office/drawing/2014/main" id="{4616CB15-BF0B-4CAE-9FE1-473ADE3B0CEF}"/>
                </a:ext>
              </a:extLst>
            </p:cNvPr>
            <p:cNvSpPr txBox="1"/>
            <p:nvPr/>
          </p:nvSpPr>
          <p:spPr>
            <a:xfrm>
              <a:off x="3888701" y="5523431"/>
              <a:ext cx="1307005" cy="276999"/>
            </a:xfrm>
            <a:prstGeom prst="rect">
              <a:avLst/>
            </a:prstGeom>
            <a:noFill/>
          </p:spPr>
          <p:txBody>
            <a:bodyPr wrap="square" rtlCol="0">
              <a:spAutoFit/>
            </a:bodyPr>
            <a:lstStyle/>
            <a:p>
              <a:pPr algn="ctr"/>
              <a:r>
                <a:rPr kumimoji="1" lang="en-US" altLang="ja-JP" sz="1200" b="1" dirty="0"/>
                <a:t>1000Pt</a:t>
              </a:r>
              <a:r>
                <a:rPr kumimoji="1" lang="ja-JP" altLang="en-US" sz="1200" b="1" dirty="0"/>
                <a:t>獲得</a:t>
              </a:r>
              <a:r>
                <a:rPr kumimoji="1" lang="en-US" altLang="ja-JP" sz="1200" b="1" dirty="0"/>
                <a:t>※</a:t>
              </a:r>
              <a:endParaRPr kumimoji="1" lang="ja-JP" altLang="en-US" sz="1200" b="1" dirty="0"/>
            </a:p>
          </p:txBody>
        </p:sp>
        <p:sp>
          <p:nvSpPr>
            <p:cNvPr id="80" name="テキスト ボックス 79">
              <a:extLst>
                <a:ext uri="{FF2B5EF4-FFF2-40B4-BE49-F238E27FC236}">
                  <a16:creationId xmlns:a16="http://schemas.microsoft.com/office/drawing/2014/main" id="{B1D146E6-8328-45B8-8934-489BA48005E2}"/>
                </a:ext>
              </a:extLst>
            </p:cNvPr>
            <p:cNvSpPr txBox="1"/>
            <p:nvPr/>
          </p:nvSpPr>
          <p:spPr>
            <a:xfrm>
              <a:off x="5108535" y="5070596"/>
              <a:ext cx="1228699" cy="276999"/>
            </a:xfrm>
            <a:prstGeom prst="rect">
              <a:avLst/>
            </a:prstGeom>
            <a:noFill/>
          </p:spPr>
          <p:txBody>
            <a:bodyPr wrap="square" rtlCol="0">
              <a:spAutoFit/>
            </a:bodyPr>
            <a:lstStyle/>
            <a:p>
              <a:r>
                <a:rPr kumimoji="1" lang="en-US" altLang="ja-JP" sz="1200" b="1" dirty="0"/>
                <a:t>800Pt</a:t>
              </a:r>
              <a:r>
                <a:rPr kumimoji="1" lang="ja-JP" altLang="en-US" sz="1200" b="1" dirty="0"/>
                <a:t>獲得</a:t>
              </a:r>
              <a:r>
                <a:rPr kumimoji="1" lang="en-US" altLang="ja-JP" sz="1200" b="1" dirty="0"/>
                <a:t>※</a:t>
              </a:r>
              <a:endParaRPr kumimoji="1" lang="ja-JP" altLang="en-US" sz="1200" b="1" dirty="0"/>
            </a:p>
          </p:txBody>
        </p:sp>
        <p:sp>
          <p:nvSpPr>
            <p:cNvPr id="78" name="テキスト ボックス 77">
              <a:extLst>
                <a:ext uri="{FF2B5EF4-FFF2-40B4-BE49-F238E27FC236}">
                  <a16:creationId xmlns:a16="http://schemas.microsoft.com/office/drawing/2014/main" id="{4774D0EF-AFA8-4639-B787-2F4C7CBB9B46}"/>
                </a:ext>
              </a:extLst>
            </p:cNvPr>
            <p:cNvSpPr txBox="1"/>
            <p:nvPr/>
          </p:nvSpPr>
          <p:spPr>
            <a:xfrm>
              <a:off x="4971439" y="6328671"/>
              <a:ext cx="1228698" cy="276999"/>
            </a:xfrm>
            <a:prstGeom prst="rect">
              <a:avLst/>
            </a:prstGeom>
            <a:noFill/>
          </p:spPr>
          <p:txBody>
            <a:bodyPr wrap="square" rtlCol="0">
              <a:spAutoFit/>
            </a:bodyPr>
            <a:lstStyle/>
            <a:p>
              <a:pPr algn="ctr"/>
              <a:r>
                <a:rPr kumimoji="1" lang="en-US" altLang="ja-JP" sz="1200" b="1" dirty="0"/>
                <a:t>300Pt</a:t>
              </a:r>
              <a:r>
                <a:rPr kumimoji="1" lang="ja-JP" altLang="en-US" sz="1200" b="1" dirty="0"/>
                <a:t>獲得</a:t>
              </a:r>
              <a:r>
                <a:rPr kumimoji="1" lang="en-US" altLang="ja-JP" sz="1200" b="1" dirty="0"/>
                <a:t>※</a:t>
              </a:r>
              <a:endParaRPr kumimoji="1" lang="ja-JP" altLang="en-US" sz="1200" b="1" dirty="0"/>
            </a:p>
          </p:txBody>
        </p:sp>
      </p:grpSp>
      <p:sp>
        <p:nvSpPr>
          <p:cNvPr id="71" name="四角形: 角を丸くする 70">
            <a:extLst>
              <a:ext uri="{FF2B5EF4-FFF2-40B4-BE49-F238E27FC236}">
                <a16:creationId xmlns:a16="http://schemas.microsoft.com/office/drawing/2014/main" id="{FC05384B-5B35-468A-9527-C98604E66534}"/>
              </a:ext>
            </a:extLst>
          </p:cNvPr>
          <p:cNvSpPr/>
          <p:nvPr/>
        </p:nvSpPr>
        <p:spPr>
          <a:xfrm>
            <a:off x="2022043" y="5145936"/>
            <a:ext cx="1395616" cy="351334"/>
          </a:xfrm>
          <a:prstGeom prst="round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a:solidFill>
                  <a:sysClr val="windowText" lastClr="000000"/>
                </a:solidFill>
              </a:rPr>
              <a:t>800Pt</a:t>
            </a:r>
            <a:r>
              <a:rPr kumimoji="1" lang="ja-JP" altLang="en-US" sz="1600" dirty="0">
                <a:solidFill>
                  <a:sysClr val="windowText" lastClr="000000"/>
                </a:solidFill>
              </a:rPr>
              <a:t>賭け</a:t>
            </a:r>
          </a:p>
        </p:txBody>
      </p:sp>
      <p:sp>
        <p:nvSpPr>
          <p:cNvPr id="72" name="フリーフォーム: 図形 71">
            <a:extLst>
              <a:ext uri="{FF2B5EF4-FFF2-40B4-BE49-F238E27FC236}">
                <a16:creationId xmlns:a16="http://schemas.microsoft.com/office/drawing/2014/main" id="{57B53D5E-B544-4A7A-B9E7-62B0A1FEC068}"/>
              </a:ext>
            </a:extLst>
          </p:cNvPr>
          <p:cNvSpPr/>
          <p:nvPr/>
        </p:nvSpPr>
        <p:spPr>
          <a:xfrm>
            <a:off x="1713564" y="5458207"/>
            <a:ext cx="1889598" cy="487424"/>
          </a:xfrm>
          <a:custGeom>
            <a:avLst/>
            <a:gdLst>
              <a:gd name="connsiteX0" fmla="*/ 1061885 w 1391125"/>
              <a:gd name="connsiteY0" fmla="*/ 0 h 746693"/>
              <a:gd name="connsiteX1" fmla="*/ 1097791 w 1391125"/>
              <a:gd name="connsiteY1" fmla="*/ 234023 h 746693"/>
              <a:gd name="connsiteX2" fmla="*/ 1305678 w 1391125"/>
              <a:gd name="connsiteY2" fmla="*/ 234023 h 746693"/>
              <a:gd name="connsiteX3" fmla="*/ 1391125 w 1391125"/>
              <a:gd name="connsiteY3" fmla="*/ 319470 h 746693"/>
              <a:gd name="connsiteX4" fmla="*/ 1391125 w 1391125"/>
              <a:gd name="connsiteY4" fmla="*/ 661246 h 746693"/>
              <a:gd name="connsiteX5" fmla="*/ 1305678 w 1391125"/>
              <a:gd name="connsiteY5" fmla="*/ 746693 h 746693"/>
              <a:gd name="connsiteX6" fmla="*/ 85447 w 1391125"/>
              <a:gd name="connsiteY6" fmla="*/ 746693 h 746693"/>
              <a:gd name="connsiteX7" fmla="*/ 0 w 1391125"/>
              <a:gd name="connsiteY7" fmla="*/ 661246 h 746693"/>
              <a:gd name="connsiteX8" fmla="*/ 0 w 1391125"/>
              <a:gd name="connsiteY8" fmla="*/ 319470 h 746693"/>
              <a:gd name="connsiteX9" fmla="*/ 85447 w 1391125"/>
              <a:gd name="connsiteY9" fmla="*/ 234023 h 746693"/>
              <a:gd name="connsiteX10" fmla="*/ 1025979 w 1391125"/>
              <a:gd name="connsiteY10" fmla="*/ 234023 h 746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1125" h="746693">
                <a:moveTo>
                  <a:pt x="1061885" y="0"/>
                </a:moveTo>
                <a:lnTo>
                  <a:pt x="1097791" y="234023"/>
                </a:lnTo>
                <a:lnTo>
                  <a:pt x="1305678" y="234023"/>
                </a:lnTo>
                <a:cubicBezTo>
                  <a:pt x="1352869" y="234023"/>
                  <a:pt x="1391125" y="272279"/>
                  <a:pt x="1391125" y="319470"/>
                </a:cubicBezTo>
                <a:lnTo>
                  <a:pt x="1391125" y="661246"/>
                </a:lnTo>
                <a:cubicBezTo>
                  <a:pt x="1391125" y="708437"/>
                  <a:pt x="1352869" y="746693"/>
                  <a:pt x="1305678" y="746693"/>
                </a:cubicBezTo>
                <a:lnTo>
                  <a:pt x="85447" y="746693"/>
                </a:lnTo>
                <a:cubicBezTo>
                  <a:pt x="38256" y="746693"/>
                  <a:pt x="0" y="708437"/>
                  <a:pt x="0" y="661246"/>
                </a:cubicBezTo>
                <a:lnTo>
                  <a:pt x="0" y="319470"/>
                </a:lnTo>
                <a:cubicBezTo>
                  <a:pt x="0" y="272279"/>
                  <a:pt x="38256" y="234023"/>
                  <a:pt x="85447" y="234023"/>
                </a:cubicBezTo>
                <a:lnTo>
                  <a:pt x="1025979" y="234023"/>
                </a:lnTo>
                <a:close/>
              </a:path>
            </a:pathLst>
          </a:cu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en-US" altLang="ja-JP" sz="1200" dirty="0">
              <a:solidFill>
                <a:schemeClr val="tx1"/>
              </a:solidFill>
            </a:endParaRPr>
          </a:p>
          <a:p>
            <a:pPr algn="ctr"/>
            <a:r>
              <a:rPr kumimoji="1" lang="en-US" altLang="ja-JP" sz="1200" dirty="0">
                <a:solidFill>
                  <a:schemeClr val="tx1"/>
                </a:solidFill>
              </a:rPr>
              <a:t>500Pt</a:t>
            </a:r>
            <a:r>
              <a:rPr kumimoji="1" lang="ja-JP" altLang="en-US" sz="1200" dirty="0">
                <a:solidFill>
                  <a:schemeClr val="tx1"/>
                </a:solidFill>
              </a:rPr>
              <a:t>～</a:t>
            </a:r>
            <a:r>
              <a:rPr kumimoji="1" lang="en-US" altLang="ja-JP" sz="1200" dirty="0">
                <a:solidFill>
                  <a:schemeClr val="tx1"/>
                </a:solidFill>
              </a:rPr>
              <a:t>1000Pt</a:t>
            </a:r>
            <a:r>
              <a:rPr kumimoji="1" lang="ja-JP" altLang="en-US" sz="1200" dirty="0">
                <a:solidFill>
                  <a:schemeClr val="tx1"/>
                </a:solidFill>
              </a:rPr>
              <a:t>で設定</a:t>
            </a:r>
          </a:p>
        </p:txBody>
      </p:sp>
      <p:grpSp>
        <p:nvGrpSpPr>
          <p:cNvPr id="73" name="グループ化 72">
            <a:extLst>
              <a:ext uri="{FF2B5EF4-FFF2-40B4-BE49-F238E27FC236}">
                <a16:creationId xmlns:a16="http://schemas.microsoft.com/office/drawing/2014/main" id="{2CA43022-5AF2-4D5D-98FB-14097087FE38}"/>
              </a:ext>
            </a:extLst>
          </p:cNvPr>
          <p:cNvGrpSpPr/>
          <p:nvPr/>
        </p:nvGrpSpPr>
        <p:grpSpPr>
          <a:xfrm>
            <a:off x="6548341" y="4353469"/>
            <a:ext cx="2042639" cy="646331"/>
            <a:chOff x="7022061" y="2654743"/>
            <a:chExt cx="2042639" cy="646331"/>
          </a:xfrm>
        </p:grpSpPr>
        <p:sp>
          <p:nvSpPr>
            <p:cNvPr id="75" name="テキスト ボックス 74">
              <a:extLst>
                <a:ext uri="{FF2B5EF4-FFF2-40B4-BE49-F238E27FC236}">
                  <a16:creationId xmlns:a16="http://schemas.microsoft.com/office/drawing/2014/main" id="{882E5A3F-29FB-4744-8303-3978F26C9BB3}"/>
                </a:ext>
              </a:extLst>
            </p:cNvPr>
            <p:cNvSpPr txBox="1"/>
            <p:nvPr/>
          </p:nvSpPr>
          <p:spPr>
            <a:xfrm>
              <a:off x="7022061" y="2654743"/>
              <a:ext cx="2042639" cy="646331"/>
            </a:xfrm>
            <a:prstGeom prst="rect">
              <a:avLst/>
            </a:prstGeom>
            <a:noFill/>
            <a:ln>
              <a:solidFill>
                <a:schemeClr val="tx1"/>
              </a:solidFill>
            </a:ln>
          </p:spPr>
          <p:txBody>
            <a:bodyPr wrap="square" rtlCol="0">
              <a:spAutoFit/>
            </a:bodyPr>
            <a:lstStyle/>
            <a:p>
              <a:endParaRPr kumimoji="1" lang="en-US" altLang="ja-JP" sz="1200" b="1" dirty="0"/>
            </a:p>
            <a:p>
              <a:r>
                <a:rPr kumimoji="1" lang="en-US" altLang="ja-JP" sz="1200" b="1" dirty="0"/>
                <a:t>※</a:t>
              </a:r>
              <a:r>
                <a:rPr kumimoji="1" lang="ja-JP" altLang="en-US" sz="1200" b="1" dirty="0"/>
                <a:t>　　を除いたユーザー</a:t>
              </a:r>
              <a:endParaRPr kumimoji="1" lang="en-US" altLang="ja-JP" sz="1200" b="1" dirty="0"/>
            </a:p>
            <a:p>
              <a:r>
                <a:rPr kumimoji="1" lang="ja-JP" altLang="en-US" sz="1200" b="1" dirty="0"/>
                <a:t>　　　からの評価ポイント</a:t>
              </a:r>
            </a:p>
          </p:txBody>
        </p:sp>
        <p:sp>
          <p:nvSpPr>
            <p:cNvPr id="76" name="フリーフォーム: 図形 75">
              <a:extLst>
                <a:ext uri="{FF2B5EF4-FFF2-40B4-BE49-F238E27FC236}">
                  <a16:creationId xmlns:a16="http://schemas.microsoft.com/office/drawing/2014/main" id="{F21CE1EB-457F-4B6C-8022-C26B753663CC}"/>
                </a:ext>
              </a:extLst>
            </p:cNvPr>
            <p:cNvSpPr/>
            <p:nvPr/>
          </p:nvSpPr>
          <p:spPr>
            <a:xfrm>
              <a:off x="7302545" y="2700769"/>
              <a:ext cx="253998" cy="396150"/>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5">
                <a:lumMod val="40000"/>
                <a:lumOff val="6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sz="1100" b="1" dirty="0">
                  <a:solidFill>
                    <a:srgbClr val="000000"/>
                  </a:solidFill>
                  <a:latin typeface="Calibri"/>
                  <a:ea typeface="Calibri"/>
                  <a:cs typeface="Calibri"/>
                  <a:sym typeface="Calibri"/>
                </a:rPr>
                <a:t>A</a:t>
              </a:r>
            </a:p>
            <a:p>
              <a:pPr marL="0" marR="0" lvl="0" indent="0" algn="ctr" rtl="0">
                <a:spcBef>
                  <a:spcPts val="0"/>
                </a:spcBef>
                <a:spcAft>
                  <a:spcPts val="0"/>
                </a:spcAft>
                <a:buNone/>
              </a:pPr>
              <a:endParaRPr lang="en-US" sz="1600" b="1" dirty="0">
                <a:solidFill>
                  <a:srgbClr val="000000"/>
                </a:solidFill>
                <a:latin typeface="Calibri"/>
                <a:ea typeface="Calibri"/>
                <a:cs typeface="Calibri"/>
                <a:sym typeface="Calibri"/>
              </a:endParaRPr>
            </a:p>
          </p:txBody>
        </p:sp>
      </p:grpSp>
      <p:sp>
        <p:nvSpPr>
          <p:cNvPr id="74" name="テキスト ボックス 73">
            <a:extLst>
              <a:ext uri="{FF2B5EF4-FFF2-40B4-BE49-F238E27FC236}">
                <a16:creationId xmlns:a16="http://schemas.microsoft.com/office/drawing/2014/main" id="{545F645C-FEEE-4511-8BB0-CE22E1AABA2E}"/>
              </a:ext>
            </a:extLst>
          </p:cNvPr>
          <p:cNvSpPr txBox="1"/>
          <p:nvPr/>
        </p:nvSpPr>
        <p:spPr>
          <a:xfrm>
            <a:off x="6512843" y="5916665"/>
            <a:ext cx="2507518" cy="646331"/>
          </a:xfrm>
          <a:prstGeom prst="rect">
            <a:avLst/>
          </a:prstGeom>
          <a:solidFill>
            <a:schemeClr val="accent5">
              <a:lumMod val="40000"/>
              <a:lumOff val="60000"/>
            </a:schemeClr>
          </a:solidFill>
        </p:spPr>
        <p:txBody>
          <a:bodyPr wrap="square" rtlCol="0">
            <a:spAutoFit/>
          </a:bodyPr>
          <a:lstStyle/>
          <a:p>
            <a:pPr algn="ctr"/>
            <a:r>
              <a:rPr kumimoji="1" lang="en-US" altLang="ja-JP" b="1" dirty="0"/>
              <a:t>800Pt×2.0</a:t>
            </a:r>
            <a:r>
              <a:rPr kumimoji="1" lang="ja-JP" altLang="en-US" b="1" dirty="0"/>
              <a:t>（オッズ）</a:t>
            </a:r>
            <a:endParaRPr kumimoji="1" lang="en-US" altLang="ja-JP" b="1" dirty="0"/>
          </a:p>
          <a:p>
            <a:pPr algn="ctr"/>
            <a:r>
              <a:rPr kumimoji="1" lang="ja-JP" altLang="en-US" b="1" dirty="0"/>
              <a:t>獲得</a:t>
            </a:r>
          </a:p>
        </p:txBody>
      </p:sp>
      <p:grpSp>
        <p:nvGrpSpPr>
          <p:cNvPr id="84" name="グループ化 83">
            <a:extLst>
              <a:ext uri="{FF2B5EF4-FFF2-40B4-BE49-F238E27FC236}">
                <a16:creationId xmlns:a16="http://schemas.microsoft.com/office/drawing/2014/main" id="{4A51F115-4B8C-4BCE-9424-3500629E5B03}"/>
              </a:ext>
            </a:extLst>
          </p:cNvPr>
          <p:cNvGrpSpPr/>
          <p:nvPr/>
        </p:nvGrpSpPr>
        <p:grpSpPr>
          <a:xfrm>
            <a:off x="425766" y="1646745"/>
            <a:ext cx="6834909" cy="1938710"/>
            <a:chOff x="642803" y="1706357"/>
            <a:chExt cx="6834909" cy="1938710"/>
          </a:xfrm>
        </p:grpSpPr>
        <p:grpSp>
          <p:nvGrpSpPr>
            <p:cNvPr id="33" name="グループ化 32">
              <a:extLst>
                <a:ext uri="{FF2B5EF4-FFF2-40B4-BE49-F238E27FC236}">
                  <a16:creationId xmlns:a16="http://schemas.microsoft.com/office/drawing/2014/main" id="{6C9B6EED-E42A-4580-9B41-0FB378FA0588}"/>
                </a:ext>
              </a:extLst>
            </p:cNvPr>
            <p:cNvGrpSpPr/>
            <p:nvPr/>
          </p:nvGrpSpPr>
          <p:grpSpPr>
            <a:xfrm>
              <a:off x="642803" y="1706357"/>
              <a:ext cx="6834909" cy="1938710"/>
              <a:chOff x="717909" y="2909424"/>
              <a:chExt cx="6834909" cy="1938710"/>
            </a:xfrm>
          </p:grpSpPr>
          <p:sp>
            <p:nvSpPr>
              <p:cNvPr id="3" name="テキスト ボックス 2">
                <a:extLst>
                  <a:ext uri="{FF2B5EF4-FFF2-40B4-BE49-F238E27FC236}">
                    <a16:creationId xmlns:a16="http://schemas.microsoft.com/office/drawing/2014/main" id="{7AA91919-21AC-4885-9451-B01C1E5BB824}"/>
                  </a:ext>
                </a:extLst>
              </p:cNvPr>
              <p:cNvSpPr txBox="1"/>
              <p:nvPr/>
            </p:nvSpPr>
            <p:spPr>
              <a:xfrm>
                <a:off x="717909" y="4241810"/>
                <a:ext cx="1130439" cy="307777"/>
              </a:xfrm>
              <a:prstGeom prst="rect">
                <a:avLst/>
              </a:prstGeom>
              <a:noFill/>
            </p:spPr>
            <p:txBody>
              <a:bodyPr wrap="square" rtlCol="0">
                <a:spAutoFit/>
              </a:bodyPr>
              <a:lstStyle/>
              <a:p>
                <a:r>
                  <a:rPr kumimoji="1" lang="en-US" altLang="ja-JP" sz="1400" b="1" dirty="0"/>
                  <a:t>5000Pt</a:t>
                </a:r>
                <a:r>
                  <a:rPr kumimoji="1" lang="ja-JP" altLang="en-US" sz="1400" b="1" dirty="0"/>
                  <a:t>所持</a:t>
                </a:r>
              </a:p>
            </p:txBody>
          </p:sp>
          <p:sp>
            <p:nvSpPr>
              <p:cNvPr id="6" name="矢印: 右 5">
                <a:extLst>
                  <a:ext uri="{FF2B5EF4-FFF2-40B4-BE49-F238E27FC236}">
                    <a16:creationId xmlns:a16="http://schemas.microsoft.com/office/drawing/2014/main" id="{3321BC05-A8DD-41DB-849B-84ABCA3A62FE}"/>
                  </a:ext>
                </a:extLst>
              </p:cNvPr>
              <p:cNvSpPr/>
              <p:nvPr/>
            </p:nvSpPr>
            <p:spPr>
              <a:xfrm>
                <a:off x="1627832" y="3700607"/>
                <a:ext cx="733531" cy="29873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7" name="四角形: 角を丸くする 6">
                <a:extLst>
                  <a:ext uri="{FF2B5EF4-FFF2-40B4-BE49-F238E27FC236}">
                    <a16:creationId xmlns:a16="http://schemas.microsoft.com/office/drawing/2014/main" id="{100D421C-C75D-442C-9669-8329B591F96E}"/>
                  </a:ext>
                </a:extLst>
              </p:cNvPr>
              <p:cNvSpPr/>
              <p:nvPr/>
            </p:nvSpPr>
            <p:spPr>
              <a:xfrm>
                <a:off x="2568072" y="3651397"/>
                <a:ext cx="943828" cy="396405"/>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ysClr val="windowText" lastClr="000000"/>
                    </a:solidFill>
                  </a:rPr>
                  <a:t>500Pt</a:t>
                </a:r>
                <a:endParaRPr kumimoji="1" lang="ja-JP" altLang="en-US" dirty="0">
                  <a:solidFill>
                    <a:sysClr val="windowText" lastClr="000000"/>
                  </a:solidFill>
                </a:endParaRPr>
              </a:p>
            </p:txBody>
          </p:sp>
          <p:cxnSp>
            <p:nvCxnSpPr>
              <p:cNvPr id="10" name="直線矢印コネクタ 9">
                <a:extLst>
                  <a:ext uri="{FF2B5EF4-FFF2-40B4-BE49-F238E27FC236}">
                    <a16:creationId xmlns:a16="http://schemas.microsoft.com/office/drawing/2014/main" id="{4F230CEF-E54A-42F2-A257-2707242385B5}"/>
                  </a:ext>
                </a:extLst>
              </p:cNvPr>
              <p:cNvCxnSpPr>
                <a:cxnSpLocks/>
                <a:stCxn id="7" idx="3"/>
              </p:cNvCxnSpPr>
              <p:nvPr/>
            </p:nvCxnSpPr>
            <p:spPr>
              <a:xfrm>
                <a:off x="3511900" y="3849600"/>
                <a:ext cx="1526516" cy="95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4F0A34B5-9637-4BEE-984A-AE3EA84C947F}"/>
                  </a:ext>
                </a:extLst>
              </p:cNvPr>
              <p:cNvCxnSpPr>
                <a:cxnSpLocks/>
              </p:cNvCxnSpPr>
              <p:nvPr/>
            </p:nvCxnSpPr>
            <p:spPr>
              <a:xfrm flipV="1">
                <a:off x="3516608" y="3203036"/>
                <a:ext cx="1479787" cy="63157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A9E7FBD7-3200-47F4-B050-0972B92C71D6}"/>
                  </a:ext>
                </a:extLst>
              </p:cNvPr>
              <p:cNvCxnSpPr>
                <a:cxnSpLocks/>
                <a:stCxn id="7" idx="3"/>
              </p:cNvCxnSpPr>
              <p:nvPr/>
            </p:nvCxnSpPr>
            <p:spPr>
              <a:xfrm>
                <a:off x="3511900" y="3849600"/>
                <a:ext cx="1484495" cy="67541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9" name="フリーフォーム: 図形 18">
                <a:extLst>
                  <a:ext uri="{FF2B5EF4-FFF2-40B4-BE49-F238E27FC236}">
                    <a16:creationId xmlns:a16="http://schemas.microsoft.com/office/drawing/2014/main" id="{0E70780C-7514-47CC-9E8C-611019CADCA7}"/>
                  </a:ext>
                </a:extLst>
              </p:cNvPr>
              <p:cNvSpPr/>
              <p:nvPr/>
            </p:nvSpPr>
            <p:spPr>
              <a:xfrm>
                <a:off x="5079535" y="2909424"/>
                <a:ext cx="387607" cy="60453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rgbClr val="FFFF00"/>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b="1" dirty="0">
                    <a:solidFill>
                      <a:srgbClr val="000000"/>
                    </a:solidFill>
                    <a:latin typeface="Calibri"/>
                    <a:ea typeface="Calibri"/>
                    <a:cs typeface="Calibri"/>
                    <a:sym typeface="Calibri"/>
                  </a:rPr>
                  <a:t>B</a:t>
                </a: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20" name="フリーフォーム: 図形 19">
                <a:extLst>
                  <a:ext uri="{FF2B5EF4-FFF2-40B4-BE49-F238E27FC236}">
                    <a16:creationId xmlns:a16="http://schemas.microsoft.com/office/drawing/2014/main" id="{E8DE0BA9-6D52-4994-98DD-BE33E1911C51}"/>
                  </a:ext>
                </a:extLst>
              </p:cNvPr>
              <p:cNvSpPr/>
              <p:nvPr/>
            </p:nvSpPr>
            <p:spPr>
              <a:xfrm>
                <a:off x="5093025" y="3574678"/>
                <a:ext cx="387607" cy="60453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6">
                  <a:lumMod val="75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b="1" dirty="0">
                    <a:solidFill>
                      <a:srgbClr val="000000"/>
                    </a:solidFill>
                    <a:latin typeface="Calibri"/>
                    <a:ea typeface="Calibri"/>
                    <a:cs typeface="Calibri"/>
                    <a:sym typeface="Calibri"/>
                  </a:rPr>
                  <a:t>C</a:t>
                </a: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21" name="フリーフォーム: 図形 20">
                <a:extLst>
                  <a:ext uri="{FF2B5EF4-FFF2-40B4-BE49-F238E27FC236}">
                    <a16:creationId xmlns:a16="http://schemas.microsoft.com/office/drawing/2014/main" id="{E7374281-3969-4962-8A9C-60CF00826EBC}"/>
                  </a:ext>
                </a:extLst>
              </p:cNvPr>
              <p:cNvSpPr/>
              <p:nvPr/>
            </p:nvSpPr>
            <p:spPr>
              <a:xfrm>
                <a:off x="5089657" y="4243596"/>
                <a:ext cx="387607" cy="60453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2">
                  <a:lumMod val="60000"/>
                  <a:lumOff val="4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b="1" dirty="0">
                    <a:solidFill>
                      <a:srgbClr val="000000"/>
                    </a:solidFill>
                    <a:latin typeface="Calibri"/>
                    <a:ea typeface="Calibri"/>
                    <a:cs typeface="Calibri"/>
                    <a:sym typeface="Calibri"/>
                  </a:rPr>
                  <a:t>D</a:t>
                </a: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29" name="テキスト ボックス 28">
                <a:extLst>
                  <a:ext uri="{FF2B5EF4-FFF2-40B4-BE49-F238E27FC236}">
                    <a16:creationId xmlns:a16="http://schemas.microsoft.com/office/drawing/2014/main" id="{FB33EE5D-BF2F-44BE-8681-D2C367EE2278}"/>
                  </a:ext>
                </a:extLst>
              </p:cNvPr>
              <p:cNvSpPr txBox="1"/>
              <p:nvPr/>
            </p:nvSpPr>
            <p:spPr>
              <a:xfrm>
                <a:off x="3688135" y="3030439"/>
                <a:ext cx="943783" cy="523220"/>
              </a:xfrm>
              <a:prstGeom prst="rect">
                <a:avLst/>
              </a:prstGeom>
              <a:noFill/>
            </p:spPr>
            <p:txBody>
              <a:bodyPr wrap="square" rtlCol="0">
                <a:spAutoFit/>
              </a:bodyPr>
              <a:lstStyle/>
              <a:p>
                <a:r>
                  <a:rPr kumimoji="1" lang="en-US" altLang="ja-JP" sz="1400" b="1" dirty="0"/>
                  <a:t>2</a:t>
                </a:r>
                <a:r>
                  <a:rPr kumimoji="1" lang="ja-JP" altLang="en-US" sz="1400" b="1" dirty="0"/>
                  <a:t>回評価</a:t>
                </a:r>
                <a:endParaRPr kumimoji="1" lang="en-US" altLang="ja-JP" sz="1400" b="1" dirty="0"/>
              </a:p>
              <a:p>
                <a:r>
                  <a:rPr kumimoji="1" lang="ja-JP" altLang="en-US" sz="1400" b="1" dirty="0"/>
                  <a:t>（匿名）</a:t>
                </a:r>
              </a:p>
            </p:txBody>
          </p:sp>
          <p:sp>
            <p:nvSpPr>
              <p:cNvPr id="30" name="テキスト ボックス 29">
                <a:extLst>
                  <a:ext uri="{FF2B5EF4-FFF2-40B4-BE49-F238E27FC236}">
                    <a16:creationId xmlns:a16="http://schemas.microsoft.com/office/drawing/2014/main" id="{FD7EE145-C6CA-4101-9D38-9514A59C3339}"/>
                  </a:ext>
                </a:extLst>
              </p:cNvPr>
              <p:cNvSpPr txBox="1"/>
              <p:nvPr/>
            </p:nvSpPr>
            <p:spPr>
              <a:xfrm>
                <a:off x="4135983" y="3594582"/>
                <a:ext cx="983467" cy="523220"/>
              </a:xfrm>
              <a:prstGeom prst="rect">
                <a:avLst/>
              </a:prstGeom>
              <a:noFill/>
            </p:spPr>
            <p:txBody>
              <a:bodyPr wrap="square" rtlCol="0">
                <a:spAutoFit/>
              </a:bodyPr>
              <a:lstStyle/>
              <a:p>
                <a:r>
                  <a:rPr kumimoji="1" lang="en-US" altLang="ja-JP" sz="1400" b="1" dirty="0"/>
                  <a:t>3</a:t>
                </a:r>
                <a:r>
                  <a:rPr kumimoji="1" lang="ja-JP" altLang="en-US" sz="1400" b="1" dirty="0"/>
                  <a:t>回評価</a:t>
                </a:r>
                <a:endParaRPr kumimoji="1" lang="en-US" altLang="ja-JP" sz="1400" b="1" dirty="0"/>
              </a:p>
              <a:p>
                <a:r>
                  <a:rPr kumimoji="1" lang="ja-JP" altLang="en-US" sz="1400" b="1" dirty="0"/>
                  <a:t>（匿名）</a:t>
                </a:r>
              </a:p>
            </p:txBody>
          </p:sp>
          <p:sp>
            <p:nvSpPr>
              <p:cNvPr id="31" name="テキスト ボックス 30">
                <a:extLst>
                  <a:ext uri="{FF2B5EF4-FFF2-40B4-BE49-F238E27FC236}">
                    <a16:creationId xmlns:a16="http://schemas.microsoft.com/office/drawing/2014/main" id="{CD8A66B1-0757-4626-B112-6F057D8343BE}"/>
                  </a:ext>
                </a:extLst>
              </p:cNvPr>
              <p:cNvSpPr txBox="1"/>
              <p:nvPr/>
            </p:nvSpPr>
            <p:spPr>
              <a:xfrm>
                <a:off x="3595390" y="4224994"/>
                <a:ext cx="974853" cy="523220"/>
              </a:xfrm>
              <a:prstGeom prst="rect">
                <a:avLst/>
              </a:prstGeom>
              <a:noFill/>
            </p:spPr>
            <p:txBody>
              <a:bodyPr wrap="square" rtlCol="0">
                <a:spAutoFit/>
              </a:bodyPr>
              <a:lstStyle/>
              <a:p>
                <a:r>
                  <a:rPr kumimoji="1" lang="en-US" altLang="ja-JP" sz="1400" b="1" dirty="0"/>
                  <a:t>5</a:t>
                </a:r>
                <a:r>
                  <a:rPr kumimoji="1" lang="ja-JP" altLang="en-US" sz="1400" b="1" dirty="0"/>
                  <a:t>回評価</a:t>
                </a:r>
                <a:endParaRPr kumimoji="1" lang="en-US" altLang="ja-JP" sz="1400" b="1" dirty="0"/>
              </a:p>
              <a:p>
                <a:r>
                  <a:rPr kumimoji="1" lang="ja-JP" altLang="en-US" sz="1400" b="1" dirty="0"/>
                  <a:t>（匿名）</a:t>
                </a:r>
              </a:p>
            </p:txBody>
          </p:sp>
          <p:sp>
            <p:nvSpPr>
              <p:cNvPr id="34" name="テキスト ボックス 33">
                <a:extLst>
                  <a:ext uri="{FF2B5EF4-FFF2-40B4-BE49-F238E27FC236}">
                    <a16:creationId xmlns:a16="http://schemas.microsoft.com/office/drawing/2014/main" id="{FA6A42E0-7302-4C16-A120-B92D572E65F7}"/>
                  </a:ext>
                </a:extLst>
              </p:cNvPr>
              <p:cNvSpPr txBox="1"/>
              <p:nvPr/>
            </p:nvSpPr>
            <p:spPr>
              <a:xfrm>
                <a:off x="5484062" y="3054047"/>
                <a:ext cx="2059340" cy="307777"/>
              </a:xfrm>
              <a:prstGeom prst="rect">
                <a:avLst/>
              </a:prstGeom>
              <a:noFill/>
            </p:spPr>
            <p:txBody>
              <a:bodyPr wrap="square" rtlCol="0">
                <a:spAutoFit/>
              </a:bodyPr>
              <a:lstStyle/>
              <a:p>
                <a:r>
                  <a:rPr kumimoji="1" lang="en-US" altLang="ja-JP" sz="1400" b="1" u="sng" dirty="0"/>
                  <a:t>500(Pt)×(2/10)= 100(Pt)</a:t>
                </a:r>
                <a:endParaRPr kumimoji="1" lang="ja-JP" altLang="en-US" sz="1400" b="1" u="sng" dirty="0"/>
              </a:p>
            </p:txBody>
          </p:sp>
          <p:sp>
            <p:nvSpPr>
              <p:cNvPr id="35" name="テキスト ボックス 34">
                <a:extLst>
                  <a:ext uri="{FF2B5EF4-FFF2-40B4-BE49-F238E27FC236}">
                    <a16:creationId xmlns:a16="http://schemas.microsoft.com/office/drawing/2014/main" id="{1A78FECC-82C0-4521-9A15-539F4A82552C}"/>
                  </a:ext>
                </a:extLst>
              </p:cNvPr>
              <p:cNvSpPr txBox="1"/>
              <p:nvPr/>
            </p:nvSpPr>
            <p:spPr>
              <a:xfrm>
                <a:off x="5493478" y="4387787"/>
                <a:ext cx="2059340" cy="307777"/>
              </a:xfrm>
              <a:prstGeom prst="rect">
                <a:avLst/>
              </a:prstGeom>
              <a:noFill/>
            </p:spPr>
            <p:txBody>
              <a:bodyPr wrap="square" rtlCol="0">
                <a:spAutoFit/>
              </a:bodyPr>
              <a:lstStyle/>
              <a:p>
                <a:r>
                  <a:rPr kumimoji="1" lang="en-US" altLang="ja-JP" sz="1400" b="1" u="sng" dirty="0"/>
                  <a:t>500(Pt)×(5/10)= 250(Pt)</a:t>
                </a:r>
                <a:endParaRPr kumimoji="1" lang="ja-JP" altLang="en-US" sz="1400" b="1" u="sng" dirty="0"/>
              </a:p>
            </p:txBody>
          </p:sp>
          <p:sp>
            <p:nvSpPr>
              <p:cNvPr id="36" name="テキスト ボックス 35">
                <a:extLst>
                  <a:ext uri="{FF2B5EF4-FFF2-40B4-BE49-F238E27FC236}">
                    <a16:creationId xmlns:a16="http://schemas.microsoft.com/office/drawing/2014/main" id="{7DE1D6AB-6FCB-4408-8B37-A68F3C882497}"/>
                  </a:ext>
                </a:extLst>
              </p:cNvPr>
              <p:cNvSpPr txBox="1"/>
              <p:nvPr/>
            </p:nvSpPr>
            <p:spPr>
              <a:xfrm>
                <a:off x="5493478" y="3696501"/>
                <a:ext cx="2059340" cy="307777"/>
              </a:xfrm>
              <a:prstGeom prst="rect">
                <a:avLst/>
              </a:prstGeom>
              <a:noFill/>
            </p:spPr>
            <p:txBody>
              <a:bodyPr wrap="square" rtlCol="0">
                <a:spAutoFit/>
              </a:bodyPr>
              <a:lstStyle/>
              <a:p>
                <a:r>
                  <a:rPr kumimoji="1" lang="en-US" altLang="ja-JP" sz="1400" b="1" u="sng" dirty="0"/>
                  <a:t>500(Pt)×(3/10)= 150(Pt)</a:t>
                </a:r>
                <a:endParaRPr kumimoji="1" lang="ja-JP" altLang="en-US" sz="1400" b="1" u="sng" dirty="0"/>
              </a:p>
            </p:txBody>
          </p:sp>
        </p:grpSp>
        <p:sp>
          <p:nvSpPr>
            <p:cNvPr id="83" name="フリーフォーム: 図形 82">
              <a:extLst>
                <a:ext uri="{FF2B5EF4-FFF2-40B4-BE49-F238E27FC236}">
                  <a16:creationId xmlns:a16="http://schemas.microsoft.com/office/drawing/2014/main" id="{ACE2377D-6520-411C-8499-99068BBD3D0A}"/>
                </a:ext>
              </a:extLst>
            </p:cNvPr>
            <p:cNvSpPr/>
            <p:nvPr/>
          </p:nvSpPr>
          <p:spPr>
            <a:xfrm>
              <a:off x="925033" y="2314719"/>
              <a:ext cx="464217" cy="724024"/>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5">
                <a:lumMod val="40000"/>
                <a:lumOff val="6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000" b="1" dirty="0">
                  <a:solidFill>
                    <a:srgbClr val="000000"/>
                  </a:solidFill>
                  <a:latin typeface="Calibri"/>
                  <a:ea typeface="Calibri"/>
                  <a:cs typeface="Calibri"/>
                  <a:sym typeface="Calibri"/>
                </a:rPr>
                <a:t>A</a:t>
              </a:r>
              <a:endParaRPr lang="en-US" altLang="ja-JP" sz="2000" b="1" dirty="0">
                <a:solidFill>
                  <a:srgbClr val="000000"/>
                </a:solidFill>
                <a:latin typeface="Calibri"/>
                <a:ea typeface="Calibri"/>
                <a:cs typeface="Calibri"/>
                <a:sym typeface="Calibri"/>
              </a:endParaRP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grpSp>
      <p:sp>
        <p:nvSpPr>
          <p:cNvPr id="97" name="四角形: 角を丸くする 96">
            <a:extLst>
              <a:ext uri="{FF2B5EF4-FFF2-40B4-BE49-F238E27FC236}">
                <a16:creationId xmlns:a16="http://schemas.microsoft.com/office/drawing/2014/main" id="{5DC8DE9A-7AC7-49AC-9041-BFD292D716E8}"/>
              </a:ext>
            </a:extLst>
          </p:cNvPr>
          <p:cNvSpPr/>
          <p:nvPr/>
        </p:nvSpPr>
        <p:spPr>
          <a:xfrm>
            <a:off x="7316155" y="2103789"/>
            <a:ext cx="1647930" cy="102923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議論時間内の評価回数で</a:t>
            </a:r>
            <a:r>
              <a:rPr kumimoji="1" lang="en-US" altLang="ja-JP" b="1" dirty="0">
                <a:solidFill>
                  <a:schemeClr val="tx1"/>
                </a:solidFill>
              </a:rPr>
              <a:t>Pt</a:t>
            </a:r>
            <a:r>
              <a:rPr kumimoji="1" lang="ja-JP" altLang="en-US" b="1" dirty="0">
                <a:solidFill>
                  <a:schemeClr val="tx1"/>
                </a:solidFill>
              </a:rPr>
              <a:t>を山分け</a:t>
            </a:r>
          </a:p>
        </p:txBody>
      </p:sp>
      <p:cxnSp>
        <p:nvCxnSpPr>
          <p:cNvPr id="98" name="直線コネクタ 97">
            <a:extLst>
              <a:ext uri="{FF2B5EF4-FFF2-40B4-BE49-F238E27FC236}">
                <a16:creationId xmlns:a16="http://schemas.microsoft.com/office/drawing/2014/main" id="{20923660-D086-4A47-971A-75F125237B89}"/>
              </a:ext>
            </a:extLst>
          </p:cNvPr>
          <p:cNvCxnSpPr/>
          <p:nvPr/>
        </p:nvCxnSpPr>
        <p:spPr>
          <a:xfrm>
            <a:off x="192194" y="3691346"/>
            <a:ext cx="872196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E2642200-5444-42AF-B57C-AA04E0B3245F}"/>
              </a:ext>
            </a:extLst>
          </p:cNvPr>
          <p:cNvSpPr txBox="1"/>
          <p:nvPr/>
        </p:nvSpPr>
        <p:spPr>
          <a:xfrm>
            <a:off x="284782" y="3745685"/>
            <a:ext cx="8629381" cy="369332"/>
          </a:xfrm>
          <a:prstGeom prst="rect">
            <a:avLst/>
          </a:prstGeom>
          <a:noFill/>
        </p:spPr>
        <p:txBody>
          <a:bodyPr wrap="square" rtlCol="0">
            <a:spAutoFit/>
          </a:bodyPr>
          <a:lstStyle/>
          <a:p>
            <a:r>
              <a:rPr kumimoji="1" lang="ja-JP" altLang="en-US" b="1" dirty="0"/>
              <a:t>レベル２：議論を充実させる発言をさせたくなるメカニズム</a:t>
            </a:r>
            <a:endParaRPr kumimoji="1" lang="en-US" altLang="ja-JP" sz="1400" dirty="0"/>
          </a:p>
        </p:txBody>
      </p:sp>
      <p:sp>
        <p:nvSpPr>
          <p:cNvPr id="45" name="テキスト ボックス 44">
            <a:extLst>
              <a:ext uri="{FF2B5EF4-FFF2-40B4-BE49-F238E27FC236}">
                <a16:creationId xmlns:a16="http://schemas.microsoft.com/office/drawing/2014/main" id="{9C81B8F6-D506-4850-8EB1-E181910804CA}"/>
              </a:ext>
            </a:extLst>
          </p:cNvPr>
          <p:cNvSpPr txBox="1"/>
          <p:nvPr/>
        </p:nvSpPr>
        <p:spPr>
          <a:xfrm>
            <a:off x="3831147" y="4427839"/>
            <a:ext cx="1307005" cy="276999"/>
          </a:xfrm>
          <a:prstGeom prst="rect">
            <a:avLst/>
          </a:prstGeom>
          <a:noFill/>
        </p:spPr>
        <p:txBody>
          <a:bodyPr wrap="square" rtlCol="0">
            <a:spAutoFit/>
          </a:bodyPr>
          <a:lstStyle/>
          <a:p>
            <a:pPr algn="ctr"/>
            <a:r>
              <a:rPr kumimoji="1" lang="ja-JP" altLang="en-US" sz="1200" b="1" dirty="0"/>
              <a:t>オッズ：</a:t>
            </a:r>
            <a:r>
              <a:rPr kumimoji="1" lang="en-US" altLang="ja-JP" sz="1200" b="1" dirty="0"/>
              <a:t>2.0</a:t>
            </a:r>
            <a:endParaRPr kumimoji="1" lang="ja-JP" altLang="en-US" sz="1200" b="1" dirty="0"/>
          </a:p>
        </p:txBody>
      </p:sp>
      <p:sp>
        <p:nvSpPr>
          <p:cNvPr id="46" name="テキスト ボックス 45">
            <a:extLst>
              <a:ext uri="{FF2B5EF4-FFF2-40B4-BE49-F238E27FC236}">
                <a16:creationId xmlns:a16="http://schemas.microsoft.com/office/drawing/2014/main" id="{74FBDC52-1E2E-476B-861D-69D93CAAE4CC}"/>
              </a:ext>
            </a:extLst>
          </p:cNvPr>
          <p:cNvSpPr txBox="1"/>
          <p:nvPr/>
        </p:nvSpPr>
        <p:spPr>
          <a:xfrm>
            <a:off x="4903857" y="4044972"/>
            <a:ext cx="1307005" cy="276999"/>
          </a:xfrm>
          <a:prstGeom prst="rect">
            <a:avLst/>
          </a:prstGeom>
          <a:noFill/>
        </p:spPr>
        <p:txBody>
          <a:bodyPr wrap="square" rtlCol="0">
            <a:spAutoFit/>
          </a:bodyPr>
          <a:lstStyle/>
          <a:p>
            <a:pPr algn="ctr"/>
            <a:r>
              <a:rPr kumimoji="1" lang="ja-JP" altLang="en-US" sz="1200" b="1" dirty="0"/>
              <a:t>オッズ：</a:t>
            </a:r>
            <a:r>
              <a:rPr kumimoji="1" lang="en-US" altLang="ja-JP" sz="1200" b="1" dirty="0"/>
              <a:t>2.3</a:t>
            </a:r>
            <a:endParaRPr kumimoji="1" lang="ja-JP" altLang="en-US" sz="1200" b="1" dirty="0"/>
          </a:p>
        </p:txBody>
      </p:sp>
      <p:sp>
        <p:nvSpPr>
          <p:cNvPr id="47" name="テキスト ボックス 46">
            <a:extLst>
              <a:ext uri="{FF2B5EF4-FFF2-40B4-BE49-F238E27FC236}">
                <a16:creationId xmlns:a16="http://schemas.microsoft.com/office/drawing/2014/main" id="{54153147-32EA-479B-B248-951C2C78B1FA}"/>
              </a:ext>
            </a:extLst>
          </p:cNvPr>
          <p:cNvSpPr txBox="1"/>
          <p:nvPr/>
        </p:nvSpPr>
        <p:spPr>
          <a:xfrm>
            <a:off x="4897484" y="6481750"/>
            <a:ext cx="1307005" cy="276999"/>
          </a:xfrm>
          <a:prstGeom prst="rect">
            <a:avLst/>
          </a:prstGeom>
          <a:noFill/>
        </p:spPr>
        <p:txBody>
          <a:bodyPr wrap="square" rtlCol="0">
            <a:spAutoFit/>
          </a:bodyPr>
          <a:lstStyle/>
          <a:p>
            <a:pPr algn="ctr"/>
            <a:r>
              <a:rPr kumimoji="1" lang="ja-JP" altLang="en-US" sz="1200" b="1" dirty="0"/>
              <a:t>オッズ：</a:t>
            </a:r>
            <a:r>
              <a:rPr kumimoji="1" lang="en-US" altLang="ja-JP" sz="1200" b="1" dirty="0"/>
              <a:t>2.9</a:t>
            </a:r>
            <a:endParaRPr kumimoji="1" lang="ja-JP" altLang="en-US" sz="1200" b="1" dirty="0"/>
          </a:p>
        </p:txBody>
      </p:sp>
    </p:spTree>
    <p:extLst>
      <p:ext uri="{BB962C8B-B14F-4D97-AF65-F5344CB8AC3E}">
        <p14:creationId xmlns:p14="http://schemas.microsoft.com/office/powerpoint/2010/main" val="2982968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4"/>
                                        </p:tgtEl>
                                        <p:attrNameLst>
                                          <p:attrName>style.visibility</p:attrName>
                                        </p:attrNameLst>
                                      </p:cBhvr>
                                      <p:to>
                                        <p:strVal val="visible"/>
                                      </p:to>
                                    </p:set>
                                    <p:animEffect transition="in" filter="fade">
                                      <p:cBhvr>
                                        <p:cTn id="12"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四角形: 角を丸くする 21">
            <a:extLst>
              <a:ext uri="{FF2B5EF4-FFF2-40B4-BE49-F238E27FC236}">
                <a16:creationId xmlns:a16="http://schemas.microsoft.com/office/drawing/2014/main" id="{CDED157D-B5E4-4106-B93B-07541B6D9CA4}"/>
              </a:ext>
            </a:extLst>
          </p:cNvPr>
          <p:cNvSpPr/>
          <p:nvPr/>
        </p:nvSpPr>
        <p:spPr>
          <a:xfrm flipV="1">
            <a:off x="80509" y="3957927"/>
            <a:ext cx="8945720" cy="2805802"/>
          </a:xfrm>
          <a:prstGeom prst="roundRect">
            <a:avLst>
              <a:gd name="adj" fmla="val 629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1A3B0B43-E7F1-489D-9C33-B189AB2ED6D0}"/>
              </a:ext>
            </a:extLst>
          </p:cNvPr>
          <p:cNvSpPr txBox="1"/>
          <p:nvPr/>
        </p:nvSpPr>
        <p:spPr>
          <a:xfrm>
            <a:off x="122919" y="3564571"/>
            <a:ext cx="8771096" cy="646331"/>
          </a:xfrm>
          <a:prstGeom prst="rect">
            <a:avLst/>
          </a:prstGeom>
          <a:noFill/>
          <a:ln>
            <a:noFill/>
          </a:ln>
        </p:spPr>
        <p:txBody>
          <a:bodyPr wrap="square" rtlCol="0">
            <a:spAutoFit/>
          </a:bodyPr>
          <a:lstStyle/>
          <a:p>
            <a:r>
              <a:rPr lang="ja-JP" altLang="en-US" b="1" dirty="0"/>
              <a:t>②ビデオ議論を行う（</a:t>
            </a:r>
            <a:r>
              <a:rPr lang="en-US" altLang="ja-JP" b="1" dirty="0" err="1"/>
              <a:t>Ovice</a:t>
            </a:r>
            <a:r>
              <a:rPr lang="ja-JP" altLang="en-US" b="1" dirty="0"/>
              <a:t>、</a:t>
            </a:r>
            <a:r>
              <a:rPr lang="en-US" altLang="ja-JP" b="1" dirty="0"/>
              <a:t>Zoom</a:t>
            </a:r>
            <a:r>
              <a:rPr lang="ja-JP" altLang="en-US" b="1" dirty="0"/>
              <a:t>で議論をしながら</a:t>
            </a:r>
            <a:r>
              <a:rPr lang="en-US" altLang="ja-JP" b="1" dirty="0"/>
              <a:t>WEB</a:t>
            </a:r>
            <a:r>
              <a:rPr lang="ja-JP" altLang="en-US" b="1" dirty="0"/>
              <a:t>アプリで評価を行う。）</a:t>
            </a:r>
            <a:endParaRPr lang="en-US" altLang="ja-JP" b="1" dirty="0"/>
          </a:p>
          <a:p>
            <a:endParaRPr lang="en-US" altLang="ja-JP" b="1" dirty="0"/>
          </a:p>
        </p:txBody>
      </p:sp>
      <p:sp>
        <p:nvSpPr>
          <p:cNvPr id="30" name="テキスト ボックス 29">
            <a:extLst>
              <a:ext uri="{FF2B5EF4-FFF2-40B4-BE49-F238E27FC236}">
                <a16:creationId xmlns:a16="http://schemas.microsoft.com/office/drawing/2014/main" id="{D4FA6DAD-199B-476E-AFF6-043FAA635A17}"/>
              </a:ext>
            </a:extLst>
          </p:cNvPr>
          <p:cNvSpPr txBox="1"/>
          <p:nvPr/>
        </p:nvSpPr>
        <p:spPr>
          <a:xfrm>
            <a:off x="1169099" y="4157710"/>
            <a:ext cx="2191432" cy="461665"/>
          </a:xfrm>
          <a:prstGeom prst="rect">
            <a:avLst/>
          </a:prstGeom>
          <a:noFill/>
        </p:spPr>
        <p:txBody>
          <a:bodyPr wrap="square" rtlCol="0">
            <a:spAutoFit/>
          </a:bodyPr>
          <a:lstStyle/>
          <a:p>
            <a:r>
              <a:rPr kumimoji="1" lang="ja-JP" altLang="en-US" sz="2400" b="1" dirty="0"/>
              <a:t>標準時の画面</a:t>
            </a:r>
          </a:p>
        </p:txBody>
      </p:sp>
      <p:sp>
        <p:nvSpPr>
          <p:cNvPr id="31" name="テキスト ボックス 30">
            <a:extLst>
              <a:ext uri="{FF2B5EF4-FFF2-40B4-BE49-F238E27FC236}">
                <a16:creationId xmlns:a16="http://schemas.microsoft.com/office/drawing/2014/main" id="{56CD624E-0AEA-420A-A8A6-75A4C6FDB760}"/>
              </a:ext>
            </a:extLst>
          </p:cNvPr>
          <p:cNvSpPr txBox="1"/>
          <p:nvPr/>
        </p:nvSpPr>
        <p:spPr>
          <a:xfrm>
            <a:off x="5209300" y="3974754"/>
            <a:ext cx="3545042" cy="461665"/>
          </a:xfrm>
          <a:prstGeom prst="rect">
            <a:avLst/>
          </a:prstGeom>
          <a:noFill/>
        </p:spPr>
        <p:txBody>
          <a:bodyPr wrap="square" rtlCol="0">
            <a:spAutoFit/>
          </a:bodyPr>
          <a:lstStyle/>
          <a:p>
            <a:r>
              <a:rPr kumimoji="1" lang="ja-JP" altLang="en-US" sz="2400" b="1" dirty="0"/>
              <a:t>評価された場合の画面</a:t>
            </a:r>
          </a:p>
        </p:txBody>
      </p:sp>
      <p:grpSp>
        <p:nvGrpSpPr>
          <p:cNvPr id="7" name="グループ化 6">
            <a:extLst>
              <a:ext uri="{FF2B5EF4-FFF2-40B4-BE49-F238E27FC236}">
                <a16:creationId xmlns:a16="http://schemas.microsoft.com/office/drawing/2014/main" id="{23B0F7A1-B56F-403E-A9C6-6ED537019921}"/>
              </a:ext>
            </a:extLst>
          </p:cNvPr>
          <p:cNvGrpSpPr/>
          <p:nvPr/>
        </p:nvGrpSpPr>
        <p:grpSpPr>
          <a:xfrm>
            <a:off x="202590" y="4557700"/>
            <a:ext cx="4124451" cy="2073966"/>
            <a:chOff x="38099" y="4300398"/>
            <a:chExt cx="4406361" cy="2215724"/>
          </a:xfrm>
        </p:grpSpPr>
        <p:sp>
          <p:nvSpPr>
            <p:cNvPr id="24" name="四角形: 角を丸くする 23">
              <a:extLst>
                <a:ext uri="{FF2B5EF4-FFF2-40B4-BE49-F238E27FC236}">
                  <a16:creationId xmlns:a16="http://schemas.microsoft.com/office/drawing/2014/main" id="{81A8F6E5-40EE-44F6-9EC6-B75B27778EDB}"/>
                </a:ext>
              </a:extLst>
            </p:cNvPr>
            <p:cNvSpPr/>
            <p:nvPr/>
          </p:nvSpPr>
          <p:spPr>
            <a:xfrm flipV="1">
              <a:off x="148976" y="5502427"/>
              <a:ext cx="501112" cy="208796"/>
            </a:xfrm>
            <a:prstGeom prst="roundRect">
              <a:avLst>
                <a:gd name="adj" fmla="val 50000"/>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5" name="図 24">
              <a:extLst>
                <a:ext uri="{FF2B5EF4-FFF2-40B4-BE49-F238E27FC236}">
                  <a16:creationId xmlns:a16="http://schemas.microsoft.com/office/drawing/2014/main" id="{8FD1878C-5157-4B86-B581-65FDF5E3B4EC}"/>
                </a:ext>
              </a:extLst>
            </p:cNvPr>
            <p:cNvPicPr>
              <a:picLocks noChangeAspect="1"/>
            </p:cNvPicPr>
            <p:nvPr/>
          </p:nvPicPr>
          <p:blipFill rotWithShape="1">
            <a:blip r:embed="rId3"/>
            <a:srcRect l="1" t="1346" r="5548" b="24078"/>
            <a:stretch/>
          </p:blipFill>
          <p:spPr>
            <a:xfrm>
              <a:off x="38099" y="4300398"/>
              <a:ext cx="4406361" cy="2215724"/>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33" name="正方形/長方形 32">
              <a:extLst>
                <a:ext uri="{FF2B5EF4-FFF2-40B4-BE49-F238E27FC236}">
                  <a16:creationId xmlns:a16="http://schemas.microsoft.com/office/drawing/2014/main" id="{3D562158-5C6D-47F9-AAE7-97048BB86A9C}"/>
                </a:ext>
              </a:extLst>
            </p:cNvPr>
            <p:cNvSpPr/>
            <p:nvPr/>
          </p:nvSpPr>
          <p:spPr>
            <a:xfrm>
              <a:off x="148946" y="4696565"/>
              <a:ext cx="373498"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59257786-261D-44AB-B0CB-39156C51F01B}"/>
                </a:ext>
              </a:extLst>
            </p:cNvPr>
            <p:cNvSpPr/>
            <p:nvPr/>
          </p:nvSpPr>
          <p:spPr>
            <a:xfrm>
              <a:off x="154026" y="4991205"/>
              <a:ext cx="373498"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EADCC241-C80D-4297-B3A6-D61D8A79DEFC}"/>
                </a:ext>
              </a:extLst>
            </p:cNvPr>
            <p:cNvSpPr/>
            <p:nvPr/>
          </p:nvSpPr>
          <p:spPr>
            <a:xfrm>
              <a:off x="148946" y="5285258"/>
              <a:ext cx="373498"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grpSp>
        <p:nvGrpSpPr>
          <p:cNvPr id="8" name="グループ化 7">
            <a:extLst>
              <a:ext uri="{FF2B5EF4-FFF2-40B4-BE49-F238E27FC236}">
                <a16:creationId xmlns:a16="http://schemas.microsoft.com/office/drawing/2014/main" id="{61053AE2-F2F3-4F55-BE28-2DF0972CBAC6}"/>
              </a:ext>
            </a:extLst>
          </p:cNvPr>
          <p:cNvGrpSpPr/>
          <p:nvPr/>
        </p:nvGrpSpPr>
        <p:grpSpPr>
          <a:xfrm>
            <a:off x="4888537" y="4400470"/>
            <a:ext cx="3818705" cy="2265244"/>
            <a:chOff x="4855325" y="4130096"/>
            <a:chExt cx="4079717" cy="2420075"/>
          </a:xfrm>
        </p:grpSpPr>
        <p:pic>
          <p:nvPicPr>
            <p:cNvPr id="26" name="図 25">
              <a:extLst>
                <a:ext uri="{FF2B5EF4-FFF2-40B4-BE49-F238E27FC236}">
                  <a16:creationId xmlns:a16="http://schemas.microsoft.com/office/drawing/2014/main" id="{9250A18D-E390-4EF7-8041-64E9765971C8}"/>
                </a:ext>
              </a:extLst>
            </p:cNvPr>
            <p:cNvPicPr>
              <a:picLocks noChangeAspect="1"/>
            </p:cNvPicPr>
            <p:nvPr/>
          </p:nvPicPr>
          <p:blipFill rotWithShape="1">
            <a:blip r:embed="rId4"/>
            <a:srcRect l="533" t="17927" r="19692" b="18445"/>
            <a:stretch/>
          </p:blipFill>
          <p:spPr>
            <a:xfrm>
              <a:off x="4855325" y="4130096"/>
              <a:ext cx="4079717" cy="2420075"/>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36" name="正方形/長方形 35">
              <a:extLst>
                <a:ext uri="{FF2B5EF4-FFF2-40B4-BE49-F238E27FC236}">
                  <a16:creationId xmlns:a16="http://schemas.microsoft.com/office/drawing/2014/main" id="{3E15A40D-7665-4338-B0F2-633F6A58D954}"/>
                </a:ext>
              </a:extLst>
            </p:cNvPr>
            <p:cNvSpPr/>
            <p:nvPr/>
          </p:nvSpPr>
          <p:spPr>
            <a:xfrm>
              <a:off x="4986622" y="4662292"/>
              <a:ext cx="422782"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9CBF2EFA-E2ED-48A9-AB0A-FF9985433413}"/>
                </a:ext>
              </a:extLst>
            </p:cNvPr>
            <p:cNvSpPr/>
            <p:nvPr/>
          </p:nvSpPr>
          <p:spPr>
            <a:xfrm>
              <a:off x="4986622" y="4979331"/>
              <a:ext cx="422782"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38" name="正方形/長方形 37">
              <a:extLst>
                <a:ext uri="{FF2B5EF4-FFF2-40B4-BE49-F238E27FC236}">
                  <a16:creationId xmlns:a16="http://schemas.microsoft.com/office/drawing/2014/main" id="{5823A791-9171-400E-837B-72E71072DEBC}"/>
                </a:ext>
              </a:extLst>
            </p:cNvPr>
            <p:cNvSpPr/>
            <p:nvPr/>
          </p:nvSpPr>
          <p:spPr>
            <a:xfrm>
              <a:off x="4986622" y="5241495"/>
              <a:ext cx="422782"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grpSp>
        <p:nvGrpSpPr>
          <p:cNvPr id="27" name="グループ化 26">
            <a:extLst>
              <a:ext uri="{FF2B5EF4-FFF2-40B4-BE49-F238E27FC236}">
                <a16:creationId xmlns:a16="http://schemas.microsoft.com/office/drawing/2014/main" id="{97A4C772-C34F-4C1C-8613-07DCEAF703B6}"/>
              </a:ext>
            </a:extLst>
          </p:cNvPr>
          <p:cNvGrpSpPr/>
          <p:nvPr/>
        </p:nvGrpSpPr>
        <p:grpSpPr>
          <a:xfrm>
            <a:off x="4226606" y="4907863"/>
            <a:ext cx="681031" cy="990098"/>
            <a:chOff x="4171064" y="4153738"/>
            <a:chExt cx="727580" cy="1544247"/>
          </a:xfrm>
        </p:grpSpPr>
        <p:sp>
          <p:nvSpPr>
            <p:cNvPr id="28" name="矢印: 右 27">
              <a:extLst>
                <a:ext uri="{FF2B5EF4-FFF2-40B4-BE49-F238E27FC236}">
                  <a16:creationId xmlns:a16="http://schemas.microsoft.com/office/drawing/2014/main" id="{B8480920-39F2-4F96-9695-77E55432182D}"/>
                </a:ext>
              </a:extLst>
            </p:cNvPr>
            <p:cNvSpPr/>
            <p:nvPr/>
          </p:nvSpPr>
          <p:spPr>
            <a:xfrm>
              <a:off x="4265214" y="4153738"/>
              <a:ext cx="633430" cy="80467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9" name="矢印: 右 28">
              <a:extLst>
                <a:ext uri="{FF2B5EF4-FFF2-40B4-BE49-F238E27FC236}">
                  <a16:creationId xmlns:a16="http://schemas.microsoft.com/office/drawing/2014/main" id="{F43BE457-2AC6-4A62-91DA-974664CFC196}"/>
                </a:ext>
              </a:extLst>
            </p:cNvPr>
            <p:cNvSpPr/>
            <p:nvPr/>
          </p:nvSpPr>
          <p:spPr>
            <a:xfrm rot="10800000">
              <a:off x="4171064" y="4893313"/>
              <a:ext cx="633430" cy="80467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39" name="四角形: 角を丸くする 38">
            <a:extLst>
              <a:ext uri="{FF2B5EF4-FFF2-40B4-BE49-F238E27FC236}">
                <a16:creationId xmlns:a16="http://schemas.microsoft.com/office/drawing/2014/main" id="{FD899266-E846-460D-A480-3FA14EB1D42F}"/>
              </a:ext>
            </a:extLst>
          </p:cNvPr>
          <p:cNvSpPr/>
          <p:nvPr/>
        </p:nvSpPr>
        <p:spPr>
          <a:xfrm flipV="1">
            <a:off x="202590" y="5556667"/>
            <a:ext cx="466492" cy="223877"/>
          </a:xfrm>
          <a:prstGeom prst="roundRect">
            <a:avLst>
              <a:gd name="adj" fmla="val 3925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 name="グループ化 2">
            <a:extLst>
              <a:ext uri="{FF2B5EF4-FFF2-40B4-BE49-F238E27FC236}">
                <a16:creationId xmlns:a16="http://schemas.microsoft.com/office/drawing/2014/main" id="{C323E987-D0A1-4BEB-BB4F-A9D10ADAA92C}"/>
              </a:ext>
            </a:extLst>
          </p:cNvPr>
          <p:cNvGrpSpPr/>
          <p:nvPr/>
        </p:nvGrpSpPr>
        <p:grpSpPr>
          <a:xfrm>
            <a:off x="444562" y="1007759"/>
            <a:ext cx="2915969" cy="2421241"/>
            <a:chOff x="4308540" y="822812"/>
            <a:chExt cx="3398255" cy="2821702"/>
          </a:xfrm>
        </p:grpSpPr>
        <p:grpSp>
          <p:nvGrpSpPr>
            <p:cNvPr id="14" name="グループ化 13">
              <a:extLst>
                <a:ext uri="{FF2B5EF4-FFF2-40B4-BE49-F238E27FC236}">
                  <a16:creationId xmlns:a16="http://schemas.microsoft.com/office/drawing/2014/main" id="{29C5413F-BB4B-4B8B-B024-D0992B5D055A}"/>
                </a:ext>
              </a:extLst>
            </p:cNvPr>
            <p:cNvGrpSpPr/>
            <p:nvPr/>
          </p:nvGrpSpPr>
          <p:grpSpPr>
            <a:xfrm>
              <a:off x="4308540" y="822812"/>
              <a:ext cx="3398255" cy="2821702"/>
              <a:chOff x="1305081" y="1955503"/>
              <a:chExt cx="4381601" cy="3638211"/>
            </a:xfrm>
          </p:grpSpPr>
          <p:grpSp>
            <p:nvGrpSpPr>
              <p:cNvPr id="15" name="グループ化 14">
                <a:extLst>
                  <a:ext uri="{FF2B5EF4-FFF2-40B4-BE49-F238E27FC236}">
                    <a16:creationId xmlns:a16="http://schemas.microsoft.com/office/drawing/2014/main" id="{0EEDA0C1-59B7-4F2B-A15B-A7E044DC993D}"/>
                  </a:ext>
                </a:extLst>
              </p:cNvPr>
              <p:cNvGrpSpPr/>
              <p:nvPr/>
            </p:nvGrpSpPr>
            <p:grpSpPr>
              <a:xfrm>
                <a:off x="1305081" y="1955503"/>
                <a:ext cx="4381601" cy="3638211"/>
                <a:chOff x="161727" y="1752202"/>
                <a:chExt cx="3406125" cy="2631725"/>
              </a:xfrm>
            </p:grpSpPr>
            <p:sp>
              <p:nvSpPr>
                <p:cNvPr id="20" name="テキスト ボックス 19">
                  <a:extLst>
                    <a:ext uri="{FF2B5EF4-FFF2-40B4-BE49-F238E27FC236}">
                      <a16:creationId xmlns:a16="http://schemas.microsoft.com/office/drawing/2014/main" id="{1707A670-0351-46EC-A870-1CAB0ED5B27E}"/>
                    </a:ext>
                  </a:extLst>
                </p:cNvPr>
                <p:cNvSpPr txBox="1"/>
                <p:nvPr/>
              </p:nvSpPr>
              <p:spPr>
                <a:xfrm>
                  <a:off x="177050" y="1752202"/>
                  <a:ext cx="2935492" cy="401439"/>
                </a:xfrm>
                <a:prstGeom prst="rect">
                  <a:avLst/>
                </a:prstGeom>
                <a:noFill/>
                <a:ln>
                  <a:noFill/>
                </a:ln>
              </p:spPr>
              <p:txBody>
                <a:bodyPr wrap="square" rtlCol="0">
                  <a:spAutoFit/>
                </a:bodyPr>
                <a:lstStyle/>
                <a:p>
                  <a:r>
                    <a:rPr lang="ja-JP" altLang="en-US" b="1" dirty="0"/>
                    <a:t>①議論前に賭けを行う。</a:t>
                  </a:r>
                  <a:endParaRPr lang="en-US" altLang="ja-JP" b="1" dirty="0"/>
                </a:p>
              </p:txBody>
            </p:sp>
            <p:sp>
              <p:nvSpPr>
                <p:cNvPr id="21" name="四角形: 角を丸くする 20">
                  <a:extLst>
                    <a:ext uri="{FF2B5EF4-FFF2-40B4-BE49-F238E27FC236}">
                      <a16:creationId xmlns:a16="http://schemas.microsoft.com/office/drawing/2014/main" id="{2969F8BE-55F2-45B2-B64D-2383FE5DA417}"/>
                    </a:ext>
                  </a:extLst>
                </p:cNvPr>
                <p:cNvSpPr/>
                <p:nvPr/>
              </p:nvSpPr>
              <p:spPr>
                <a:xfrm>
                  <a:off x="161727" y="2123847"/>
                  <a:ext cx="3406125" cy="2260080"/>
                </a:xfrm>
                <a:prstGeom prst="roundRect">
                  <a:avLst>
                    <a:gd name="adj" fmla="val 986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19" name="図 18" descr="グラフィカル ユーザー インターフェイス, テキスト, アプリケーション&#10;&#10;自動的に生成された説明">
                <a:extLst>
                  <a:ext uri="{FF2B5EF4-FFF2-40B4-BE49-F238E27FC236}">
                    <a16:creationId xmlns:a16="http://schemas.microsoft.com/office/drawing/2014/main" id="{9C165362-1CAC-4F4E-9160-87DD2E6B422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6416" t="2174" b="52"/>
              <a:stretch/>
            </p:blipFill>
            <p:spPr>
              <a:xfrm>
                <a:off x="1486945" y="2513685"/>
                <a:ext cx="4017869" cy="3036754"/>
              </a:xfrm>
              <a:prstGeom prst="rect">
                <a:avLst/>
              </a:prstGeom>
            </p:spPr>
          </p:pic>
        </p:grpSp>
        <p:sp>
          <p:nvSpPr>
            <p:cNvPr id="2" name="正方形/長方形 1">
              <a:extLst>
                <a:ext uri="{FF2B5EF4-FFF2-40B4-BE49-F238E27FC236}">
                  <a16:creationId xmlns:a16="http://schemas.microsoft.com/office/drawing/2014/main" id="{56DBD085-D395-412D-A1E7-CEC2DDEA4A6B}"/>
                </a:ext>
              </a:extLst>
            </p:cNvPr>
            <p:cNvSpPr/>
            <p:nvPr/>
          </p:nvSpPr>
          <p:spPr>
            <a:xfrm>
              <a:off x="5381218" y="2453872"/>
              <a:ext cx="1297397" cy="5148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ysClr val="windowText" lastClr="000000"/>
                  </a:solidFill>
                </a:rPr>
                <a:t>オッズ</a:t>
              </a:r>
            </a:p>
          </p:txBody>
        </p:sp>
      </p:grpSp>
      <p:sp>
        <p:nvSpPr>
          <p:cNvPr id="32" name="Google Shape;250;p6">
            <a:extLst>
              <a:ext uri="{FF2B5EF4-FFF2-40B4-BE49-F238E27FC236}">
                <a16:creationId xmlns:a16="http://schemas.microsoft.com/office/drawing/2014/main" id="{72A31B81-E7FC-4FFC-863D-AAF4E508CF6F}"/>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ビデオ議論への導入</a:t>
            </a:r>
            <a:endParaRPr dirty="0"/>
          </a:p>
        </p:txBody>
      </p:sp>
      <p:grpSp>
        <p:nvGrpSpPr>
          <p:cNvPr id="4" name="グループ化 3">
            <a:extLst>
              <a:ext uri="{FF2B5EF4-FFF2-40B4-BE49-F238E27FC236}">
                <a16:creationId xmlns:a16="http://schemas.microsoft.com/office/drawing/2014/main" id="{C7CC150C-F627-418F-A195-5EC21A90BC3E}"/>
              </a:ext>
            </a:extLst>
          </p:cNvPr>
          <p:cNvGrpSpPr/>
          <p:nvPr/>
        </p:nvGrpSpPr>
        <p:grpSpPr>
          <a:xfrm>
            <a:off x="4743321" y="1116568"/>
            <a:ext cx="4271725" cy="2442102"/>
            <a:chOff x="4743321" y="1116568"/>
            <a:chExt cx="4271725" cy="2442102"/>
          </a:xfrm>
        </p:grpSpPr>
        <p:grpSp>
          <p:nvGrpSpPr>
            <p:cNvPr id="40" name="グループ化 39">
              <a:extLst>
                <a:ext uri="{FF2B5EF4-FFF2-40B4-BE49-F238E27FC236}">
                  <a16:creationId xmlns:a16="http://schemas.microsoft.com/office/drawing/2014/main" id="{3A807DA8-BD01-4A40-AEAF-6B738E898340}"/>
                </a:ext>
              </a:extLst>
            </p:cNvPr>
            <p:cNvGrpSpPr/>
            <p:nvPr/>
          </p:nvGrpSpPr>
          <p:grpSpPr>
            <a:xfrm>
              <a:off x="5906193" y="1146953"/>
              <a:ext cx="2987822" cy="2344767"/>
              <a:chOff x="0" y="-153785"/>
              <a:chExt cx="8738816" cy="6858000"/>
            </a:xfrm>
          </p:grpSpPr>
          <p:sp>
            <p:nvSpPr>
              <p:cNvPr id="41" name="四角形: 角を丸くする 40">
                <a:extLst>
                  <a:ext uri="{FF2B5EF4-FFF2-40B4-BE49-F238E27FC236}">
                    <a16:creationId xmlns:a16="http://schemas.microsoft.com/office/drawing/2014/main" id="{419D7D48-CEA5-4DDF-8D8E-2C34630EEC64}"/>
                  </a:ext>
                </a:extLst>
              </p:cNvPr>
              <p:cNvSpPr/>
              <p:nvPr/>
            </p:nvSpPr>
            <p:spPr>
              <a:xfrm flipV="1">
                <a:off x="5155995" y="5436031"/>
                <a:ext cx="432979" cy="180407"/>
              </a:xfrm>
              <a:prstGeom prst="roundRect">
                <a:avLst>
                  <a:gd name="adj" fmla="val 50000"/>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2" name="グループ化 41">
                <a:extLst>
                  <a:ext uri="{FF2B5EF4-FFF2-40B4-BE49-F238E27FC236}">
                    <a16:creationId xmlns:a16="http://schemas.microsoft.com/office/drawing/2014/main" id="{B2CDB300-574B-45FF-84F7-1EC24C0C0FE4}"/>
                  </a:ext>
                </a:extLst>
              </p:cNvPr>
              <p:cNvGrpSpPr/>
              <p:nvPr/>
            </p:nvGrpSpPr>
            <p:grpSpPr>
              <a:xfrm>
                <a:off x="0" y="-153785"/>
                <a:ext cx="8738816" cy="6858000"/>
                <a:chOff x="128632" y="-62345"/>
                <a:chExt cx="8738816" cy="6858000"/>
              </a:xfrm>
            </p:grpSpPr>
            <p:pic>
              <p:nvPicPr>
                <p:cNvPr id="46" name="図 45">
                  <a:extLst>
                    <a:ext uri="{FF2B5EF4-FFF2-40B4-BE49-F238E27FC236}">
                      <a16:creationId xmlns:a16="http://schemas.microsoft.com/office/drawing/2014/main" id="{10EC75A5-BC5D-4EFD-BDC0-28A30AA37F9F}"/>
                    </a:ext>
                  </a:extLst>
                </p:cNvPr>
                <p:cNvPicPr>
                  <a:picLocks noChangeAspect="1"/>
                </p:cNvPicPr>
                <p:nvPr/>
              </p:nvPicPr>
              <p:blipFill>
                <a:blip r:embed="rId6"/>
                <a:stretch>
                  <a:fillRect/>
                </a:stretch>
              </p:blipFill>
              <p:spPr>
                <a:xfrm>
                  <a:off x="128632" y="-62345"/>
                  <a:ext cx="8562539" cy="6858000"/>
                </a:xfrm>
                <a:prstGeom prst="rect">
                  <a:avLst/>
                </a:prstGeom>
              </p:spPr>
            </p:pic>
            <p:pic>
              <p:nvPicPr>
                <p:cNvPr id="47" name="図 46">
                  <a:extLst>
                    <a:ext uri="{FF2B5EF4-FFF2-40B4-BE49-F238E27FC236}">
                      <a16:creationId xmlns:a16="http://schemas.microsoft.com/office/drawing/2014/main" id="{96A9E454-7718-4A03-8336-3D0ACB867E19}"/>
                    </a:ext>
                  </a:extLst>
                </p:cNvPr>
                <p:cNvPicPr>
                  <a:picLocks noChangeAspect="1"/>
                </p:cNvPicPr>
                <p:nvPr/>
              </p:nvPicPr>
              <p:blipFill rotWithShape="1">
                <a:blip r:embed="rId3"/>
                <a:srcRect l="1" t="1346" r="5548" b="24078"/>
                <a:stretch/>
              </p:blipFill>
              <p:spPr>
                <a:xfrm>
                  <a:off x="5060193" y="4397434"/>
                  <a:ext cx="3807255" cy="1914466"/>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grpSp>
          <p:sp>
            <p:nvSpPr>
              <p:cNvPr id="43" name="正方形/長方形 42">
                <a:extLst>
                  <a:ext uri="{FF2B5EF4-FFF2-40B4-BE49-F238E27FC236}">
                    <a16:creationId xmlns:a16="http://schemas.microsoft.com/office/drawing/2014/main" id="{DDA870C5-26CC-4E1E-934B-F3433C79541C}"/>
                  </a:ext>
                </a:extLst>
              </p:cNvPr>
              <p:cNvSpPr/>
              <p:nvPr/>
            </p:nvSpPr>
            <p:spPr>
              <a:xfrm>
                <a:off x="5155969" y="4739737"/>
                <a:ext cx="322716" cy="948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AD56E03F-66E6-4217-B303-E99F18E6025A}"/>
                  </a:ext>
                </a:extLst>
              </p:cNvPr>
              <p:cNvSpPr/>
              <p:nvPr/>
            </p:nvSpPr>
            <p:spPr>
              <a:xfrm>
                <a:off x="5160358" y="4994316"/>
                <a:ext cx="322716" cy="948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4B9D26C3-AB40-4BAC-8BBB-03C7C3134C69}"/>
                  </a:ext>
                </a:extLst>
              </p:cNvPr>
              <p:cNvSpPr/>
              <p:nvPr/>
            </p:nvSpPr>
            <p:spPr>
              <a:xfrm>
                <a:off x="5155969" y="5248389"/>
                <a:ext cx="322716" cy="948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48" name="テキスト ボックス 47">
              <a:extLst>
                <a:ext uri="{FF2B5EF4-FFF2-40B4-BE49-F238E27FC236}">
                  <a16:creationId xmlns:a16="http://schemas.microsoft.com/office/drawing/2014/main" id="{820A9BE6-C70F-43E8-9D63-B6D6B9380A2B}"/>
                </a:ext>
              </a:extLst>
            </p:cNvPr>
            <p:cNvSpPr txBox="1"/>
            <p:nvPr/>
          </p:nvSpPr>
          <p:spPr>
            <a:xfrm>
              <a:off x="4821587" y="3172634"/>
              <a:ext cx="1773768" cy="307777"/>
            </a:xfrm>
            <a:prstGeom prst="rect">
              <a:avLst/>
            </a:prstGeom>
            <a:noFill/>
            <a:ln>
              <a:noFill/>
            </a:ln>
          </p:spPr>
          <p:txBody>
            <a:bodyPr wrap="square" rtlCol="0">
              <a:spAutoFit/>
            </a:bodyPr>
            <a:lstStyle/>
            <a:p>
              <a:r>
                <a:rPr lang="ja-JP" altLang="en-US" sz="1400" b="1" dirty="0"/>
                <a:t>イメージ図</a:t>
              </a:r>
              <a:endParaRPr lang="en-US" altLang="ja-JP" sz="1400" b="1" dirty="0"/>
            </a:p>
          </p:txBody>
        </p:sp>
        <p:sp>
          <p:nvSpPr>
            <p:cNvPr id="49" name="四角形: 角を丸くする 48">
              <a:extLst>
                <a:ext uri="{FF2B5EF4-FFF2-40B4-BE49-F238E27FC236}">
                  <a16:creationId xmlns:a16="http://schemas.microsoft.com/office/drawing/2014/main" id="{E457BC11-675C-4A52-96CA-0B1A8C64EEEA}"/>
                </a:ext>
              </a:extLst>
            </p:cNvPr>
            <p:cNvSpPr/>
            <p:nvPr/>
          </p:nvSpPr>
          <p:spPr>
            <a:xfrm>
              <a:off x="4743321" y="1116568"/>
              <a:ext cx="4271725" cy="2442102"/>
            </a:xfrm>
            <a:prstGeom prst="roundRect">
              <a:avLst>
                <a:gd name="adj" fmla="val 6473"/>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1" name="四角形: 角を丸くする 50">
            <a:extLst>
              <a:ext uri="{FF2B5EF4-FFF2-40B4-BE49-F238E27FC236}">
                <a16:creationId xmlns:a16="http://schemas.microsoft.com/office/drawing/2014/main" id="{C149478F-C86E-4D0F-AFF0-044EC3F37260}"/>
              </a:ext>
            </a:extLst>
          </p:cNvPr>
          <p:cNvSpPr/>
          <p:nvPr/>
        </p:nvSpPr>
        <p:spPr>
          <a:xfrm>
            <a:off x="6309262" y="1760319"/>
            <a:ext cx="1470106" cy="606976"/>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t>ビデオ議論ツール</a:t>
            </a:r>
          </a:p>
        </p:txBody>
      </p:sp>
      <p:sp>
        <p:nvSpPr>
          <p:cNvPr id="52" name="四角形: 角を丸くする 51">
            <a:extLst>
              <a:ext uri="{FF2B5EF4-FFF2-40B4-BE49-F238E27FC236}">
                <a16:creationId xmlns:a16="http://schemas.microsoft.com/office/drawing/2014/main" id="{44A49880-ACD4-4FA2-80C0-5EAE03A08107}"/>
              </a:ext>
            </a:extLst>
          </p:cNvPr>
          <p:cNvSpPr/>
          <p:nvPr/>
        </p:nvSpPr>
        <p:spPr>
          <a:xfrm>
            <a:off x="7903348" y="2493704"/>
            <a:ext cx="1109426" cy="300130"/>
          </a:xfrm>
          <a:prstGeom prst="round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b="1" dirty="0"/>
              <a:t>WEB</a:t>
            </a:r>
            <a:r>
              <a:rPr kumimoji="1" lang="ja-JP" altLang="en-US" sz="1400" b="1" dirty="0"/>
              <a:t>アプリ</a:t>
            </a:r>
          </a:p>
        </p:txBody>
      </p:sp>
    </p:spTree>
    <p:extLst>
      <p:ext uri="{BB962C8B-B14F-4D97-AF65-F5344CB8AC3E}">
        <p14:creationId xmlns:p14="http://schemas.microsoft.com/office/powerpoint/2010/main" val="1948514163"/>
      </p:ext>
    </p:extLst>
  </p:cSld>
  <p:clrMapOvr>
    <a:masterClrMapping/>
  </p:clrMapOvr>
  <mc:AlternateContent xmlns:mc="http://schemas.openxmlformats.org/markup-compatibility/2006" xmlns:p14="http://schemas.microsoft.com/office/powerpoint/2010/main">
    <mc:Choice Requires="p14">
      <p:transition spd="slow" p14:dur="2000" advTm="39464"/>
    </mc:Choice>
    <mc:Fallback xmlns="">
      <p:transition spd="slow" advTm="39464"/>
    </mc:Fallback>
  </mc:AlternateContent>
  <p:extLst>
    <p:ext uri="{3A86A75C-4F4B-4683-9AE1-C65F6400EC91}">
      <p14:laserTraceLst xmlns:p14="http://schemas.microsoft.com/office/powerpoint/2010/main">
        <p14:tracePtLst>
          <p14:tracePt t="1592" x="3765550" y="6356350"/>
          <p14:tracePt t="1839" x="3178175" y="6781800"/>
          <p14:tracePt t="1845" x="3194050" y="6738938"/>
          <p14:tracePt t="1852" x="3228975" y="6645275"/>
          <p14:tracePt t="1861" x="3262313" y="6518275"/>
          <p14:tracePt t="1869" x="3322638" y="6399213"/>
          <p14:tracePt t="1877" x="3373438" y="6280150"/>
          <p14:tracePt t="1885" x="3414713" y="6169025"/>
          <p14:tracePt t="1893" x="3467100" y="6076950"/>
          <p14:tracePt t="1903" x="3508375" y="5957888"/>
          <p14:tracePt t="1920" x="3687763" y="5702300"/>
          <p14:tracePt t="1925" x="3756025" y="5583238"/>
          <p14:tracePt t="1933" x="3822700" y="5472113"/>
          <p14:tracePt t="1941" x="3883025" y="5413375"/>
          <p14:tracePt t="1949" x="3925888" y="5345113"/>
          <p14:tracePt t="1959" x="3976688" y="5276850"/>
          <p14:tracePt t="1965" x="4027488" y="5218113"/>
          <p14:tracePt t="1973" x="4095750" y="5132388"/>
          <p14:tracePt t="1982" x="4162425" y="5056188"/>
          <p14:tracePt t="1989" x="4205288" y="5005388"/>
          <p14:tracePt t="1997" x="4256088" y="4962525"/>
          <p14:tracePt t="2007" x="4306888" y="4929188"/>
          <p14:tracePt t="2013" x="4324350" y="4911725"/>
          <p14:tracePt t="2023" x="4341813" y="4894263"/>
          <p14:tracePt t="2030" x="4359275" y="4878388"/>
          <p14:tracePt t="2039" x="4359275" y="4860925"/>
          <p14:tracePt t="2045" x="4367213" y="4860925"/>
          <p14:tracePt t="2061" x="4375150" y="4860925"/>
          <p14:tracePt t="2069" x="4375150" y="4852988"/>
          <p14:tracePt t="2078" x="4384675" y="4852988"/>
          <p14:tracePt t="4838" x="4392613" y="4827588"/>
          <p14:tracePt t="4846" x="4460875" y="4741863"/>
          <p14:tracePt t="4853" x="4529138" y="4648200"/>
          <p14:tracePt t="4862" x="4638675" y="4513263"/>
          <p14:tracePt t="4870" x="4749800" y="4376738"/>
          <p14:tracePt t="4878" x="4859338" y="4283075"/>
          <p14:tracePt t="4888" x="4953000" y="4181475"/>
          <p14:tracePt t="4895" x="5064125" y="4052888"/>
          <p14:tracePt t="4903" x="5199063" y="3917950"/>
          <p14:tracePt t="4910" x="5335588" y="3781425"/>
          <p14:tracePt t="4919" x="5446713" y="3671888"/>
          <p14:tracePt t="4926" x="5538788" y="3578225"/>
          <p14:tracePt t="4935" x="5632450" y="3484563"/>
          <p14:tracePt t="4942" x="5726113" y="3390900"/>
          <p14:tracePt t="4952" x="5819775" y="3322638"/>
          <p14:tracePt t="4958" x="5921375" y="3263900"/>
          <p14:tracePt t="4968" x="6015038" y="3203575"/>
          <p14:tracePt t="4975" x="6116638" y="3160713"/>
          <p14:tracePt t="4982" x="6210300" y="3119438"/>
          <p14:tracePt t="4990" x="6286500" y="3076575"/>
          <p14:tracePt t="4999" x="6364288" y="3041650"/>
          <p14:tracePt t="5006" x="6440488" y="3008313"/>
          <p14:tracePt t="5015" x="6473825" y="2990850"/>
          <p14:tracePt t="5024" x="6508750" y="2974975"/>
          <p14:tracePt t="5030" x="6542088" y="2965450"/>
          <p14:tracePt t="5039" x="6567488" y="2957513"/>
          <p14:tracePt t="5046" x="6575425" y="2949575"/>
          <p14:tracePt t="5054" x="6584950" y="2949575"/>
          <p14:tracePt t="5062" x="6592888" y="2949575"/>
          <p14:tracePt t="5070" x="6600825" y="2940050"/>
          <p14:tracePt t="5079" x="6618288" y="2932113"/>
          <p14:tracePt t="5087" x="6635750" y="2932113"/>
          <p14:tracePt t="5094" x="6661150" y="2914650"/>
          <p14:tracePt t="5101" x="6678613" y="2906713"/>
          <p14:tracePt t="5110" x="6704013" y="2897188"/>
          <p14:tracePt t="5119" x="6711950" y="2889250"/>
          <p14:tracePt t="5302" x="6711950" y="2881313"/>
          <p14:tracePt t="5342" x="6704013" y="2881313"/>
          <p14:tracePt t="5352" x="6704013" y="2889250"/>
          <p14:tracePt t="5358" x="6686550" y="2889250"/>
          <p14:tracePt t="5368" x="6686550" y="2897188"/>
          <p14:tracePt t="5391" x="6678613" y="2897188"/>
          <p14:tracePt t="5407" x="6669088" y="2897188"/>
          <p14:tracePt t="5416" x="6669088" y="2906713"/>
          <p14:tracePt t="5439" x="6661150" y="2906713"/>
          <p14:tracePt t="5455" x="6661150" y="2914650"/>
          <p14:tracePt t="5703" x="6653213" y="2914650"/>
          <p14:tracePt t="5775" x="6643688" y="2914650"/>
          <p14:tracePt t="5784" x="6635750" y="2914650"/>
          <p14:tracePt t="5791" x="6635750" y="2922588"/>
          <p14:tracePt t="5800" x="6626225" y="2932113"/>
          <p14:tracePt t="5815" x="6618288" y="2932113"/>
          <p14:tracePt t="5823" x="6610350" y="2940050"/>
          <p14:tracePt t="5831" x="6600825" y="2940050"/>
          <p14:tracePt t="5839" x="6584950" y="2940050"/>
          <p14:tracePt t="5855" x="6575425" y="2940050"/>
          <p14:tracePt t="5863" x="6575425" y="2949575"/>
          <p14:tracePt t="5871" x="6567488" y="2949575"/>
          <p14:tracePt t="5880" x="6559550" y="2957513"/>
          <p14:tracePt t="5887" x="6550025" y="2965450"/>
          <p14:tracePt t="5905" x="6524625" y="2974975"/>
          <p14:tracePt t="5912" x="6499225" y="2982913"/>
          <p14:tracePt t="5920" x="6483350" y="2990850"/>
          <p14:tracePt t="5927" x="6473825" y="2990850"/>
          <p14:tracePt t="5934" x="6465888" y="2990850"/>
          <p14:tracePt t="5943" x="6448425" y="3000375"/>
          <p14:tracePt t="5952" x="6430963" y="3008313"/>
          <p14:tracePt t="5960" x="6423025" y="3008313"/>
          <p14:tracePt t="5968" x="6415088" y="3008313"/>
          <p14:tracePt t="5975" x="6405563" y="3008313"/>
          <p14:tracePt t="5985" x="6405563" y="3016250"/>
          <p14:tracePt t="5991" x="6397625" y="3016250"/>
          <p14:tracePt t="6015" x="6389688" y="3025775"/>
          <p14:tracePt t="6023" x="6380163" y="3025775"/>
          <p14:tracePt t="6032" x="6372225" y="3025775"/>
          <p14:tracePt t="6040" x="6354763" y="3025775"/>
          <p14:tracePt t="6048" x="6338888" y="3025775"/>
          <p14:tracePt t="6056" x="6329363" y="3033713"/>
          <p14:tracePt t="6063" x="6311900" y="3033713"/>
          <p14:tracePt t="6072" x="6296025" y="3033713"/>
          <p14:tracePt t="6079" x="6278563" y="3033713"/>
          <p14:tracePt t="6087" x="6245225" y="3033713"/>
          <p14:tracePt t="6095" x="6210300" y="3033713"/>
          <p14:tracePt t="6103" x="6184900" y="3033713"/>
          <p14:tracePt t="6111" x="6151563" y="3033713"/>
          <p14:tracePt t="6118" x="6116638" y="3033713"/>
          <p14:tracePt t="6128" x="6091238" y="3033713"/>
          <p14:tracePt t="6135" x="6075363" y="3033713"/>
          <p14:tracePt t="6143" x="6057900" y="3033713"/>
          <p14:tracePt t="6152" x="6032500" y="3025775"/>
          <p14:tracePt t="6159" x="6015038" y="3025775"/>
          <p14:tracePt t="6168" x="5997575" y="3016250"/>
          <p14:tracePt t="6175" x="5981700" y="3016250"/>
          <p14:tracePt t="6185" x="5964238" y="3008313"/>
          <p14:tracePt t="6191" x="5946775" y="3000375"/>
          <p14:tracePt t="6201" x="5930900" y="3000375"/>
          <p14:tracePt t="6263" x="5930900" y="2990850"/>
          <p14:tracePt t="6271" x="5930900" y="2974975"/>
          <p14:tracePt t="6287" x="5930900" y="2965450"/>
          <p14:tracePt t="6296" x="5938838" y="2949575"/>
          <p14:tracePt t="6311" x="5938838" y="2932113"/>
          <p14:tracePt t="6320" x="5938838" y="2922588"/>
          <p14:tracePt t="6328" x="5938838" y="2906713"/>
          <p14:tracePt t="6334" x="5938838" y="2889250"/>
          <p14:tracePt t="6343" x="5938838" y="2881313"/>
          <p14:tracePt t="6351" x="5938838" y="2855913"/>
          <p14:tracePt t="6359" x="5938838" y="2846388"/>
          <p14:tracePt t="6391" x="5938838" y="2838450"/>
          <p14:tracePt t="6423" x="5938838" y="2830513"/>
          <p14:tracePt t="6448" x="5938838" y="2820988"/>
          <p14:tracePt t="6455" x="5938838" y="2813050"/>
          <p14:tracePt t="6463" x="5938838" y="2805113"/>
          <p14:tracePt t="6487" x="5938838" y="2795588"/>
          <p14:tracePt t="6496" x="5938838" y="2778125"/>
          <p14:tracePt t="6503" x="5946775" y="2778125"/>
          <p14:tracePt t="6511" x="5956300" y="2770188"/>
          <p14:tracePt t="6520" x="5964238" y="2762250"/>
          <p14:tracePt t="6559" x="5964238" y="2752725"/>
          <p14:tracePt t="6576" x="5972175" y="2752725"/>
          <p14:tracePt t="6592" x="5972175" y="2744788"/>
          <p14:tracePt t="6601" x="5989638" y="2736850"/>
          <p14:tracePt t="6607" x="5997575" y="2736850"/>
          <p14:tracePt t="6615" x="6015038" y="2719388"/>
          <p14:tracePt t="6623" x="6024563" y="2711450"/>
          <p14:tracePt t="6631" x="6032500" y="2701925"/>
          <p14:tracePt t="6639" x="6057900" y="2693988"/>
          <p14:tracePt t="6648" x="6075363" y="2693988"/>
          <p14:tracePt t="6656" x="6091238" y="2686050"/>
          <p14:tracePt t="6664" x="6091238" y="2676525"/>
          <p14:tracePt t="6671" x="6108700" y="2660650"/>
          <p14:tracePt t="6680" x="6116638" y="2651125"/>
          <p14:tracePt t="6687" x="6116638" y="2643188"/>
          <p14:tracePt t="6696" x="6126163" y="2643188"/>
          <p14:tracePt t="6728" x="6126163" y="2633663"/>
          <p14:tracePt t="6734" x="6134100" y="2633663"/>
          <p14:tracePt t="6750" x="6142038" y="2633663"/>
          <p14:tracePt t="6767" x="6151563" y="2625725"/>
          <p14:tracePt t="6775" x="6159500" y="2625725"/>
          <p14:tracePt t="6785" x="6184900" y="2625725"/>
          <p14:tracePt t="6791" x="6219825" y="2625725"/>
          <p14:tracePt t="6801" x="6245225" y="2625725"/>
          <p14:tracePt t="6807" x="6270625" y="2625725"/>
          <p14:tracePt t="6816" x="6311900" y="2625725"/>
          <p14:tracePt t="6823" x="6354763" y="2625725"/>
          <p14:tracePt t="6832" x="6405563" y="2625725"/>
          <p14:tracePt t="6839" x="6456363" y="2625725"/>
          <p14:tracePt t="6848" x="6516688" y="2625725"/>
          <p14:tracePt t="6855" x="6575425" y="2625725"/>
          <p14:tracePt t="6863" x="6653213" y="2633663"/>
          <p14:tracePt t="6871" x="6711950" y="2633663"/>
          <p14:tracePt t="6880" x="6737350" y="2643188"/>
          <p14:tracePt t="6887" x="6762750" y="2651125"/>
          <p14:tracePt t="6896" x="6788150" y="2660650"/>
          <p14:tracePt t="6905" x="6805613" y="2668588"/>
          <p14:tracePt t="6920" x="6813550" y="2676525"/>
          <p14:tracePt t="6928" x="6823075" y="2676525"/>
          <p14:tracePt t="6943" x="6831013" y="2676525"/>
          <p14:tracePt t="6960" x="6838950" y="2686050"/>
          <p14:tracePt t="6968" x="6848475" y="2693988"/>
          <p14:tracePt t="6985" x="6856413" y="2693988"/>
          <p14:tracePt t="6991" x="6864350" y="2701925"/>
          <p14:tracePt t="7001" x="6864350" y="2711450"/>
          <p14:tracePt t="7007" x="6864350" y="2719388"/>
          <p14:tracePt t="7016" x="6873875" y="2719388"/>
          <p14:tracePt t="7031" x="6873875" y="2727325"/>
          <p14:tracePt t="7039" x="6881813" y="2736850"/>
          <p14:tracePt t="7055" x="6881813" y="2744788"/>
          <p14:tracePt t="7063" x="6881813" y="2752725"/>
          <p14:tracePt t="7071" x="6889750" y="2762250"/>
          <p14:tracePt t="7104" x="6889750" y="2770188"/>
          <p14:tracePt t="7111" x="6889750" y="2778125"/>
          <p14:tracePt t="7121" x="6881813" y="2787650"/>
          <p14:tracePt t="7127" x="6864350" y="2795588"/>
          <p14:tracePt t="7134" x="6864350" y="2813050"/>
          <p14:tracePt t="7143" x="6838950" y="2820988"/>
          <p14:tracePt t="7152" x="6823075" y="2838450"/>
          <p14:tracePt t="7159" x="6797675" y="2838450"/>
          <p14:tracePt t="7168" x="6788150" y="2846388"/>
          <p14:tracePt t="7176" x="6770688" y="2855913"/>
          <p14:tracePt t="7186" x="6745288" y="2863850"/>
          <p14:tracePt t="7191" x="6737350" y="2881313"/>
          <p14:tracePt t="7207" x="6729413" y="2881313"/>
          <p14:tracePt t="7215" x="6719888" y="2881313"/>
          <p14:tracePt t="7263" x="6711950" y="2881313"/>
          <p14:tracePt t="7287" x="6711950" y="2889250"/>
          <p14:tracePt t="7312" x="6704013" y="2889250"/>
          <p14:tracePt t="7384" x="6694488" y="2889250"/>
          <p14:tracePt t="7392" x="6694488" y="2897188"/>
          <p14:tracePt t="7424" x="6669088" y="2906713"/>
          <p14:tracePt t="7433" x="6661150" y="2906713"/>
          <p14:tracePt t="7440" x="6653213" y="2914650"/>
          <p14:tracePt t="7449" x="6643688" y="2914650"/>
          <p14:tracePt t="14380" x="6635750" y="2914650"/>
          <p14:tracePt t="14410" x="6626225" y="2914650"/>
          <p14:tracePt t="14419" x="6618288" y="2914650"/>
          <p14:tracePt t="14451" x="6610350" y="2914650"/>
          <p14:tracePt t="14459" x="6600825" y="2914650"/>
          <p14:tracePt t="14467" x="6592888" y="2914650"/>
          <p14:tracePt t="14475" x="6592888" y="2922588"/>
          <p14:tracePt t="14482" x="6575425" y="2932113"/>
          <p14:tracePt t="14491" x="6550025" y="2940050"/>
          <p14:tracePt t="14500" x="6550025" y="2949575"/>
          <p14:tracePt t="14507" x="6534150" y="2957513"/>
          <p14:tracePt t="14517" x="6508750" y="2974975"/>
          <p14:tracePt t="14523" x="6483350" y="3000375"/>
          <p14:tracePt t="14532" x="6456363" y="3025775"/>
          <p14:tracePt t="14539" x="6397625" y="3059113"/>
          <p14:tracePt t="14549" x="6346825" y="3076575"/>
          <p14:tracePt t="14555" x="6311900" y="3084513"/>
          <p14:tracePt t="14563" x="6270625" y="3094038"/>
          <p14:tracePt t="14571" x="6219825" y="3109913"/>
          <p14:tracePt t="14580" x="6194425" y="3109913"/>
          <p14:tracePt t="14588" x="6142038" y="3119438"/>
          <p14:tracePt t="14595" x="6100763" y="3119438"/>
          <p14:tracePt t="14603" x="6065838" y="3127375"/>
          <p14:tracePt t="14611" x="6049963" y="3127375"/>
          <p14:tracePt t="14619" x="6024563" y="3135313"/>
          <p14:tracePt t="14627" x="5989638" y="3135313"/>
          <p14:tracePt t="14635" x="5956300" y="3135313"/>
          <p14:tracePt t="14643" x="5930900" y="3144838"/>
          <p14:tracePt t="14652" x="5880100" y="3152775"/>
          <p14:tracePt t="14659" x="5837238" y="3152775"/>
          <p14:tracePt t="14666" x="5794375" y="3160713"/>
          <p14:tracePt t="14675" x="5761038" y="3160713"/>
          <p14:tracePt t="14682" x="5726113" y="3160713"/>
          <p14:tracePt t="14691" x="5692775" y="3170238"/>
          <p14:tracePt t="14700" x="5667375" y="3170238"/>
          <p14:tracePt t="14707" x="5641975" y="3170238"/>
          <p14:tracePt t="14717" x="5616575" y="3170238"/>
          <p14:tracePt t="14723" x="5607050" y="3170238"/>
          <p14:tracePt t="14733" x="5581650" y="3178175"/>
          <p14:tracePt t="14739" x="5548313" y="3178175"/>
          <p14:tracePt t="14747" x="5530850" y="3178175"/>
          <p14:tracePt t="14756" x="5505450" y="3178175"/>
          <p14:tracePt t="14763" x="5480050" y="3178175"/>
          <p14:tracePt t="14771" x="5462588" y="3178175"/>
          <p14:tracePt t="14780" x="5446713" y="3178175"/>
          <p14:tracePt t="14787" x="5421313" y="3170238"/>
          <p14:tracePt t="14796" x="5411788" y="3160713"/>
          <p14:tracePt t="14803" x="5403850" y="3160713"/>
          <p14:tracePt t="14819" x="5394325" y="3160713"/>
          <p14:tracePt t="14827" x="5386388" y="3160713"/>
          <p14:tracePt t="14860" x="5378450" y="3160713"/>
          <p14:tracePt t="14875" x="5368925" y="3160713"/>
          <p14:tracePt t="15188" x="5368925" y="3152775"/>
          <p14:tracePt t="15195" x="5368925" y="3144838"/>
          <p14:tracePt t="15203" x="5368925" y="3135313"/>
          <p14:tracePt t="15275" x="5368925" y="3119438"/>
          <p14:tracePt t="15282" x="5368925" y="3109913"/>
          <p14:tracePt t="15492" x="5378450" y="3109913"/>
          <p14:tracePt t="15629" x="5386388" y="3109913"/>
          <p14:tracePt t="15772" x="5394325" y="3109913"/>
          <p14:tracePt t="15788" x="5394325" y="3101975"/>
          <p14:tracePt t="15804" x="5394325" y="3094038"/>
          <p14:tracePt t="15876" x="5394325" y="3084513"/>
          <p14:tracePt t="15893" x="5394325" y="3076575"/>
          <p14:tracePt t="15900" x="5403850" y="3076575"/>
          <p14:tracePt t="15981" x="5411788" y="3076575"/>
          <p14:tracePt t="16037" x="5421313" y="3067050"/>
          <p14:tracePt t="16044" x="5429250" y="3059113"/>
          <p14:tracePt t="16212" x="5429250" y="3051175"/>
          <p14:tracePt t="16220" x="5437188" y="3051175"/>
          <p14:tracePt t="16461" x="5429250" y="3067050"/>
          <p14:tracePt t="16468" x="5429250" y="3076575"/>
          <p14:tracePt t="16476" x="5429250" y="3094038"/>
          <p14:tracePt t="16484" x="5429250" y="3101975"/>
          <p14:tracePt t="16492" x="5429250" y="3127375"/>
          <p14:tracePt t="16500" x="5421313" y="3160713"/>
          <p14:tracePt t="16509" x="5421313" y="3195638"/>
          <p14:tracePt t="16517" x="5421313" y="3211513"/>
          <p14:tracePt t="16524" x="5421313" y="3228975"/>
          <p14:tracePt t="16533" x="5421313" y="3254375"/>
          <p14:tracePt t="16540" x="5411788" y="3263900"/>
          <p14:tracePt t="16549" x="5411788" y="3289300"/>
          <p14:tracePt t="16557" x="5411788" y="3322638"/>
          <p14:tracePt t="16567" x="5411788" y="3365500"/>
          <p14:tracePt t="16572" x="5411788" y="3424238"/>
          <p14:tracePt t="16583" x="5421313" y="3467100"/>
          <p14:tracePt t="16588" x="5437188" y="3517900"/>
          <p14:tracePt t="16596" x="5462588" y="3560763"/>
          <p14:tracePt t="16604" x="5480050" y="3611563"/>
          <p14:tracePt t="16612" x="5487988" y="3671888"/>
          <p14:tracePt t="16620" x="5505450" y="3748088"/>
          <p14:tracePt t="16629" x="5538788" y="3806825"/>
          <p14:tracePt t="16637" x="5548313" y="3883025"/>
          <p14:tracePt t="16644" x="5573713" y="3943350"/>
          <p14:tracePt t="16652" x="5599113" y="3994150"/>
          <p14:tracePt t="16661" x="5632450" y="4044950"/>
          <p14:tracePt t="16669" x="5657850" y="4105275"/>
          <p14:tracePt t="16677" x="5692775" y="4171950"/>
          <p14:tracePt t="16686" x="5726113" y="4232275"/>
          <p14:tracePt t="16692" x="5768975" y="4308475"/>
          <p14:tracePt t="16699" x="5819775" y="4376738"/>
          <p14:tracePt t="16709" x="5862638" y="4435475"/>
          <p14:tracePt t="16716" x="5921375" y="4513263"/>
          <p14:tracePt t="16724" x="5981700" y="4597400"/>
          <p14:tracePt t="16733" x="6032500" y="4657725"/>
          <p14:tracePt t="16740" x="6083300" y="4724400"/>
          <p14:tracePt t="16749" x="6126163" y="4775200"/>
          <p14:tracePt t="16757" x="6176963" y="4818063"/>
          <p14:tracePt t="16766" x="6235700" y="4843463"/>
          <p14:tracePt t="16772" x="6303963" y="4878388"/>
          <p14:tracePt t="16780" x="6364288" y="4911725"/>
          <p14:tracePt t="16790" x="6397625" y="4929188"/>
          <p14:tracePt t="16797" x="6448425" y="4946650"/>
          <p14:tracePt t="16807" x="6499225" y="4979988"/>
          <p14:tracePt t="16812" x="6567488" y="5030788"/>
          <p14:tracePt t="16820" x="6618288" y="5073650"/>
          <p14:tracePt t="16829" x="6661150" y="5099050"/>
          <p14:tracePt t="16838" x="6729413" y="5132388"/>
          <p14:tracePt t="16844" x="6780213" y="5157788"/>
          <p14:tracePt t="16854" x="6838950" y="5200650"/>
          <p14:tracePt t="16861" x="6907213" y="5243513"/>
          <p14:tracePt t="16869" x="6942138" y="5268913"/>
          <p14:tracePt t="16876" x="6992938" y="5294313"/>
          <p14:tracePt t="16886" x="7034213" y="5311775"/>
          <p14:tracePt t="16892" x="7059613" y="5327650"/>
          <p14:tracePt t="16899" x="7077075" y="5337175"/>
          <p14:tracePt t="16918" x="7102475" y="5353050"/>
          <p14:tracePt t="16925" x="7137400" y="5370513"/>
          <p14:tracePt t="16933" x="7170738" y="5387975"/>
          <p14:tracePt t="16940" x="7204075" y="5395913"/>
          <p14:tracePt t="16949" x="7256463" y="5413375"/>
          <p14:tracePt t="16957" x="7315200" y="5430838"/>
          <p14:tracePt t="16966" x="7373938" y="5456238"/>
          <p14:tracePt t="16972" x="7451725" y="5489575"/>
          <p14:tracePt t="16982" x="7527925" y="5507038"/>
          <p14:tracePt t="16988" x="7604125" y="5532438"/>
          <p14:tracePt t="16997" x="7662863" y="5549900"/>
          <p14:tracePt t="17007" x="7705725" y="5557838"/>
          <p14:tracePt t="17012" x="7781925" y="5565775"/>
          <p14:tracePt t="17021" x="7824788" y="5565775"/>
          <p14:tracePt t="17028" x="7867650" y="5583238"/>
          <p14:tracePt t="17036" x="7900988" y="5583238"/>
          <p14:tracePt t="17044" x="7943850" y="5591175"/>
          <p14:tracePt t="17053" x="7977188" y="5600700"/>
          <p14:tracePt t="17061" x="7994650" y="5600700"/>
          <p14:tracePt t="17068" x="8012113" y="5600700"/>
          <p14:tracePt t="17077" x="8020050" y="5608638"/>
          <p14:tracePt t="17085" x="8037513" y="5616575"/>
          <p14:tracePt t="17092" x="8054975" y="5616575"/>
          <p14:tracePt t="17099" x="8062913" y="5626100"/>
          <p14:tracePt t="17115" x="8070850" y="5626100"/>
          <p14:tracePt t="17124" x="8080375" y="5626100"/>
          <p14:tracePt t="17133" x="8080375" y="5634038"/>
          <p14:tracePt t="17196" x="8088313" y="5634038"/>
          <p14:tracePt t="17212" x="8096250" y="5634038"/>
          <p14:tracePt t="17229" x="8113713" y="5634038"/>
          <p14:tracePt t="17237" x="8131175" y="5634038"/>
          <p14:tracePt t="17244" x="8131175" y="5641975"/>
          <p14:tracePt t="17252" x="8147050" y="5651500"/>
          <p14:tracePt t="17260" x="8156575" y="5651500"/>
          <p14:tracePt t="17268" x="8164513" y="5659438"/>
          <p14:tracePt t="17277" x="8181975" y="5659438"/>
          <p14:tracePt t="17285" x="8199438" y="5668963"/>
          <p14:tracePt t="17292" x="8215313" y="5676900"/>
          <p14:tracePt t="17301" x="8232775" y="5684838"/>
          <p14:tracePt t="17308" x="8258175" y="5684838"/>
          <p14:tracePt t="17316" x="8275638" y="5694363"/>
          <p14:tracePt t="17324" x="8301038" y="5702300"/>
          <p14:tracePt t="17333" x="8334375" y="5710238"/>
          <p14:tracePt t="17340" x="8351838" y="5710238"/>
          <p14:tracePt t="17349" x="8359775" y="5719763"/>
          <p14:tracePt t="17357" x="8369300" y="5719763"/>
          <p14:tracePt t="17366" x="8385175" y="5719763"/>
          <p14:tracePt t="17382" x="8394700" y="5727700"/>
          <p14:tracePt t="17758" x="8394700" y="5735638"/>
          <p14:tracePt t="18141" x="8394700" y="5745163"/>
          <p14:tracePt t="18173" x="8394700" y="5753100"/>
          <p14:tracePt t="18189" x="8394700" y="5761038"/>
          <p14:tracePt t="18205" x="8394700" y="5778500"/>
          <p14:tracePt t="18213" x="8394700" y="5795963"/>
          <p14:tracePt t="18245" x="8394700" y="5803900"/>
          <p14:tracePt t="18253" x="8394700" y="5813425"/>
          <p14:tracePt t="18278" x="8394700" y="5821363"/>
          <p14:tracePt t="18285" x="8394700" y="5829300"/>
          <p14:tracePt t="18293" x="8394700" y="5838825"/>
          <p14:tracePt t="18317" x="8394700" y="5854700"/>
          <p14:tracePt t="18390" x="8394700" y="5864225"/>
          <p14:tracePt t="18398" x="8394700" y="5872163"/>
          <p14:tracePt t="18405" x="8394700" y="5880100"/>
          <p14:tracePt t="18421" x="8394700" y="5889625"/>
          <p14:tracePt t="18781" x="8394700" y="5897563"/>
          <p14:tracePt t="18799" x="8385175" y="5897563"/>
          <p14:tracePt t="18805" x="8377238" y="5897563"/>
          <p14:tracePt t="18813" x="8359775" y="5897563"/>
          <p14:tracePt t="18821" x="8326438" y="5897563"/>
          <p14:tracePt t="18830" x="8301038" y="5897563"/>
          <p14:tracePt t="18837" x="8283575" y="5897563"/>
          <p14:tracePt t="18845" x="8258175" y="5897563"/>
          <p14:tracePt t="18853" x="8232775" y="5880100"/>
          <p14:tracePt t="18862" x="8207375" y="5872163"/>
          <p14:tracePt t="18870" x="8189913" y="5872163"/>
          <p14:tracePt t="18877" x="8164513" y="5872163"/>
          <p14:tracePt t="18885" x="8147050" y="5872163"/>
          <p14:tracePt t="18893" x="8131175" y="5872163"/>
          <p14:tracePt t="18916" x="8088313" y="5864225"/>
          <p14:tracePt t="18925" x="8070850" y="5864225"/>
          <p14:tracePt t="18965" x="8062913" y="5864225"/>
          <p14:tracePt t="18973" x="8054975" y="5864225"/>
          <p14:tracePt t="18982" x="8045450" y="5864225"/>
          <p14:tracePt t="18989" x="8037513" y="5864225"/>
          <p14:tracePt t="18999" x="8029575" y="5864225"/>
          <p14:tracePt t="19005" x="8012113" y="5864225"/>
          <p14:tracePt t="19014" x="7994650" y="5864225"/>
          <p14:tracePt t="19021" x="7977188" y="5864225"/>
          <p14:tracePt t="19030" x="7969250" y="5864225"/>
          <p14:tracePt t="19037" x="7961313" y="5864225"/>
          <p14:tracePt t="19046" x="7926388" y="5864225"/>
          <p14:tracePt t="19053" x="7900988" y="5864225"/>
          <p14:tracePt t="19062" x="7893050" y="5864225"/>
          <p14:tracePt t="19070" x="7875588" y="5864225"/>
          <p14:tracePt t="19077" x="7859713" y="5864225"/>
          <p14:tracePt t="19085" x="7842250" y="5854700"/>
          <p14:tracePt t="19093" x="7816850" y="5854700"/>
          <p14:tracePt t="19101" x="7799388" y="5854700"/>
          <p14:tracePt t="19109" x="7773988" y="5854700"/>
          <p14:tracePt t="19117" x="7748588" y="5854700"/>
          <p14:tracePt t="19125" x="7715250" y="5854700"/>
          <p14:tracePt t="19132" x="7697788" y="5854700"/>
          <p14:tracePt t="19141" x="7680325" y="5854700"/>
          <p14:tracePt t="19149" x="7646988" y="5854700"/>
          <p14:tracePt t="19159" x="7629525" y="5854700"/>
          <p14:tracePt t="19167" x="7596188" y="5854700"/>
          <p14:tracePt t="19173" x="7553325" y="5854700"/>
          <p14:tracePt t="19183" x="7518400" y="5854700"/>
          <p14:tracePt t="19189" x="7493000" y="5854700"/>
          <p14:tracePt t="19200" x="7459663" y="5854700"/>
          <p14:tracePt t="19205" x="7416800" y="5854700"/>
          <p14:tracePt t="19214" x="7373938" y="5854700"/>
          <p14:tracePt t="19222" x="7332663" y="5854700"/>
          <p14:tracePt t="19229" x="7272338" y="5846763"/>
          <p14:tracePt t="19237" x="7213600" y="5846763"/>
          <p14:tracePt t="19245" x="7170738" y="5846763"/>
          <p14:tracePt t="19253" x="7112000" y="5846763"/>
          <p14:tracePt t="19261" x="7051675" y="5846763"/>
          <p14:tracePt t="19269" x="7018338" y="5846763"/>
          <p14:tracePt t="19277" x="7000875" y="5846763"/>
          <p14:tracePt t="19286" x="6967538" y="5838825"/>
          <p14:tracePt t="19293" x="6932613" y="5838825"/>
          <p14:tracePt t="19301" x="6899275" y="5838825"/>
          <p14:tracePt t="19309" x="6881813" y="5838825"/>
          <p14:tracePt t="19317" x="6848475" y="5838825"/>
          <p14:tracePt t="19325" x="6813550" y="5838825"/>
          <p14:tracePt t="19332" x="6770688" y="5838825"/>
          <p14:tracePt t="19341" x="6711950" y="5838825"/>
          <p14:tracePt t="19351" x="6669088" y="5838825"/>
          <p14:tracePt t="19357" x="6643688" y="5838825"/>
          <p14:tracePt t="19366" x="6600825" y="5838825"/>
          <p14:tracePt t="19373" x="6542088" y="5838825"/>
          <p14:tracePt t="19382" x="6499225" y="5838825"/>
          <p14:tracePt t="19390" x="6448425" y="5838825"/>
          <p14:tracePt t="19400" x="6397625" y="5838825"/>
          <p14:tracePt t="19406" x="6338888" y="5838825"/>
          <p14:tracePt t="19416" x="6303963" y="5838825"/>
          <p14:tracePt t="19422" x="6270625" y="5854700"/>
          <p14:tracePt t="19432" x="6235700" y="5854700"/>
          <p14:tracePt t="19438" x="6194425" y="5864225"/>
          <p14:tracePt t="19447" x="6159500" y="5864225"/>
          <p14:tracePt t="19454" x="6134100" y="5864225"/>
          <p14:tracePt t="19462" x="6100763" y="5864225"/>
          <p14:tracePt t="19470" x="6065838" y="5864225"/>
          <p14:tracePt t="19478" x="6040438" y="5864225"/>
          <p14:tracePt t="19486" x="6032500" y="5864225"/>
          <p14:tracePt t="19495" x="6015038" y="5864225"/>
          <p14:tracePt t="19503" x="6007100" y="5864225"/>
          <p14:tracePt t="19510" x="5997575" y="5864225"/>
          <p14:tracePt t="19518" x="5989638" y="5864225"/>
          <p14:tracePt t="19551" x="5981700" y="5864225"/>
          <p14:tracePt t="19566" x="5972175" y="5864225"/>
          <p14:tracePt t="19574" x="5964238" y="5864225"/>
          <p14:tracePt t="19694" x="5956300" y="5864225"/>
          <p14:tracePt t="19727" x="5946775" y="5864225"/>
          <p14:tracePt t="19751" x="5946775" y="5854700"/>
          <p14:tracePt t="19758" x="5946775" y="5846763"/>
          <p14:tracePt t="19774" x="5938838" y="5846763"/>
          <p14:tracePt t="19830" x="5930900" y="5838825"/>
          <p14:tracePt t="19838" x="5930900" y="5829300"/>
          <p14:tracePt t="19848" x="5921375" y="5821363"/>
          <p14:tracePt t="19854" x="5921375" y="5813425"/>
          <p14:tracePt t="19862" x="5921375" y="5803900"/>
          <p14:tracePt t="19870" x="5921375" y="5788025"/>
          <p14:tracePt t="19879" x="5913438" y="5770563"/>
          <p14:tracePt t="19887" x="5913438" y="5761038"/>
          <p14:tracePt t="19902" x="5913438" y="5745163"/>
          <p14:tracePt t="19911" x="5913438" y="5735638"/>
          <p14:tracePt t="19918" x="5913438" y="5727700"/>
          <p14:tracePt t="19926" x="5913438" y="5710238"/>
          <p14:tracePt t="19942" x="5913438" y="5702300"/>
          <p14:tracePt t="19950" x="5913438" y="5694363"/>
          <p14:tracePt t="19966" x="5913438" y="5684838"/>
          <p14:tracePt t="19982" x="5913438" y="5668963"/>
          <p14:tracePt t="19999" x="5913438" y="5659438"/>
          <p14:tracePt t="20007" x="5913438" y="5641975"/>
          <p14:tracePt t="20016" x="5913438" y="5634038"/>
          <p14:tracePt t="20022" x="5913438" y="5626100"/>
          <p14:tracePt t="20032" x="5913438" y="5616575"/>
          <p14:tracePt t="20055" x="5913438" y="5608638"/>
          <p14:tracePt t="20062" x="5913438" y="5600700"/>
          <p14:tracePt t="20070" x="5913438" y="5591175"/>
          <p14:tracePt t="20086" x="5913438" y="5583238"/>
          <p14:tracePt t="20094" x="5905500" y="5549900"/>
          <p14:tracePt t="20102" x="5905500" y="5540375"/>
          <p14:tracePt t="20111" x="5895975" y="5532438"/>
          <p14:tracePt t="20118" x="5895975" y="5524500"/>
          <p14:tracePt t="20126" x="5895975" y="5507038"/>
          <p14:tracePt t="20150" x="5895975" y="5497513"/>
          <p14:tracePt t="20166" x="5895975" y="5489575"/>
          <p14:tracePt t="20181" x="5895975" y="5481638"/>
          <p14:tracePt t="20190" x="5888038" y="5472113"/>
          <p14:tracePt t="20199" x="5888038" y="5456238"/>
          <p14:tracePt t="20216" x="5888038" y="5446713"/>
          <p14:tracePt t="20222" x="5888038" y="5438775"/>
          <p14:tracePt t="20254" x="5888038" y="5430838"/>
          <p14:tracePt t="20262" x="5888038" y="5421313"/>
          <p14:tracePt t="20270" x="5888038" y="5413375"/>
          <p14:tracePt t="20286" x="5888038" y="5405438"/>
          <p14:tracePt t="20302" x="5888038" y="5395913"/>
          <p14:tracePt t="20486" x="5895975" y="5395913"/>
          <p14:tracePt t="20494" x="5938838" y="5395913"/>
          <p14:tracePt t="20502" x="5972175" y="5395913"/>
          <p14:tracePt t="20510" x="6040438" y="5395913"/>
          <p14:tracePt t="20518" x="6126163" y="5405438"/>
          <p14:tracePt t="20527" x="6210300" y="5405438"/>
          <p14:tracePt t="20534" x="6286500" y="5413375"/>
          <p14:tracePt t="20542" x="6372225" y="5421313"/>
          <p14:tracePt t="20552" x="6456363" y="5421313"/>
          <p14:tracePt t="20558" x="6559550" y="5438775"/>
          <p14:tracePt t="20568" x="6669088" y="5438775"/>
          <p14:tracePt t="20574" x="6762750" y="5446713"/>
          <p14:tracePt t="20583" x="6873875" y="5456238"/>
          <p14:tracePt t="20590" x="6975475" y="5456238"/>
          <p14:tracePt t="20599" x="7059613" y="5472113"/>
          <p14:tracePt t="20606" x="7145338" y="5472113"/>
          <p14:tracePt t="20615" x="7213600" y="5472113"/>
          <p14:tracePt t="20622" x="7289800" y="5472113"/>
          <p14:tracePt t="20632" x="7348538" y="5472113"/>
          <p14:tracePt t="20638" x="7416800" y="5464175"/>
          <p14:tracePt t="20646" x="7477125" y="5464175"/>
          <p14:tracePt t="20654" x="7510463" y="5456238"/>
          <p14:tracePt t="20662" x="7553325" y="5456238"/>
          <p14:tracePt t="20670" x="7578725" y="5446713"/>
          <p14:tracePt t="20678" x="7596188" y="5446713"/>
          <p14:tracePt t="20686" x="7621588" y="5446713"/>
          <p14:tracePt t="20694" x="7637463" y="5446713"/>
          <p14:tracePt t="20702" x="7646988" y="5446713"/>
          <p14:tracePt t="20710" x="7672388" y="5446713"/>
          <p14:tracePt t="20718" x="7688263" y="5446713"/>
          <p14:tracePt t="20726" x="7715250" y="5446713"/>
          <p14:tracePt t="20734" x="7740650" y="5446713"/>
          <p14:tracePt t="20742" x="7756525" y="5438775"/>
          <p14:tracePt t="20750" x="7773988" y="5438775"/>
          <p14:tracePt t="20759" x="7799388" y="5438775"/>
          <p14:tracePt t="20766" x="7816850" y="5438775"/>
          <p14:tracePt t="20774" x="7832725" y="5438775"/>
          <p14:tracePt t="20782" x="7850188" y="5438775"/>
          <p14:tracePt t="20791" x="7867650" y="5438775"/>
          <p14:tracePt t="20799" x="7875588" y="5438775"/>
          <p14:tracePt t="20806" x="7893050" y="5438775"/>
          <p14:tracePt t="20816" x="7900988" y="5438775"/>
          <p14:tracePt t="20822" x="7926388" y="5430838"/>
          <p14:tracePt t="20833" x="7951788" y="5430838"/>
          <p14:tracePt t="20838" x="7961313" y="5430838"/>
          <p14:tracePt t="20847" x="7977188" y="5430838"/>
          <p14:tracePt t="20854" x="8004175" y="5430838"/>
          <p14:tracePt t="20862" x="8012113" y="5430838"/>
          <p14:tracePt t="20870" x="8029575" y="5430838"/>
          <p14:tracePt t="20878" x="8037513" y="5430838"/>
          <p14:tracePt t="20886" x="8054975" y="5430838"/>
          <p14:tracePt t="20895" x="8080375" y="5430838"/>
          <p14:tracePt t="20915" x="8105775" y="5430838"/>
          <p14:tracePt t="20919" x="8113713" y="5430838"/>
          <p14:tracePt t="20926" x="8121650" y="5430838"/>
          <p14:tracePt t="20934" x="8147050" y="5430838"/>
          <p14:tracePt t="20942" x="8156575" y="5430838"/>
          <p14:tracePt t="20950" x="8174038" y="5430838"/>
          <p14:tracePt t="20958" x="8181975" y="5430838"/>
          <p14:tracePt t="20967" x="8207375" y="5430838"/>
          <p14:tracePt t="20974" x="8224838" y="5430838"/>
          <p14:tracePt t="20982" x="8232775" y="5430838"/>
          <p14:tracePt t="20990" x="8250238" y="5430838"/>
          <p14:tracePt t="20999" x="8275638" y="5430838"/>
          <p14:tracePt t="21006" x="8301038" y="5430838"/>
          <p14:tracePt t="21015" x="8326438" y="5430838"/>
          <p14:tracePt t="21022" x="8351838" y="5430838"/>
          <p14:tracePt t="21033" x="8359775" y="5438775"/>
          <p14:tracePt t="21038" x="8385175" y="5438775"/>
          <p14:tracePt t="21048" x="8402638" y="5438775"/>
          <p14:tracePt t="21055" x="8410575" y="5438775"/>
          <p14:tracePt t="21062" x="8428038" y="5438775"/>
          <p14:tracePt t="21070" x="8453438" y="5438775"/>
          <p14:tracePt t="21078" x="8478838" y="5438775"/>
          <p14:tracePt t="21086" x="8513763" y="5438775"/>
          <p14:tracePt t="21094" x="8539163" y="5438775"/>
          <p14:tracePt t="21102" x="8564563" y="5438775"/>
          <p14:tracePt t="21111" x="8589963" y="5438775"/>
          <p14:tracePt t="21118" x="8615363" y="5438775"/>
          <p14:tracePt t="21127" x="8623300" y="5438775"/>
          <p14:tracePt t="21134" x="8648700" y="5438775"/>
          <p14:tracePt t="21143" x="8666163" y="5438775"/>
          <p14:tracePt t="21159" x="8691563" y="5438775"/>
          <p14:tracePt t="21166" x="8699500" y="5438775"/>
          <p14:tracePt t="21175" x="8716963" y="5438775"/>
          <p14:tracePt t="21182" x="8734425" y="5438775"/>
          <p14:tracePt t="21199" x="8750300" y="5438775"/>
          <p14:tracePt t="21208" x="8777288" y="5438775"/>
          <p14:tracePt t="21215" x="8785225" y="5438775"/>
          <p14:tracePt t="21222" x="8793163" y="5438775"/>
          <p14:tracePt t="21233" x="8802688" y="5438775"/>
          <p14:tracePt t="21246" x="8810625" y="5438775"/>
          <p14:tracePt t="21254" x="8818563" y="5446713"/>
          <p14:tracePt t="21271" x="8828088" y="5446713"/>
          <p14:tracePt t="21279" x="8836025" y="5446713"/>
          <p14:tracePt t="21286" x="8843963" y="5446713"/>
          <p14:tracePt t="21302" x="8853488" y="5446713"/>
          <p14:tracePt t="21503" x="8861425" y="5456238"/>
          <p14:tracePt t="21543" x="8861425" y="5464175"/>
          <p14:tracePt t="21560" x="8861425" y="5472113"/>
          <p14:tracePt t="21567" x="8861425" y="5489575"/>
          <p14:tracePt t="21591" x="8869363" y="5497513"/>
          <p14:tracePt t="21599" x="8869363" y="5507038"/>
          <p14:tracePt t="21623" x="8869363" y="5514975"/>
          <p14:tracePt t="21632" x="8869363" y="5524500"/>
          <p14:tracePt t="21655" x="8869363" y="5532438"/>
          <p14:tracePt t="21664" x="8869363" y="5540375"/>
          <p14:tracePt t="21671" x="8869363" y="5549900"/>
          <p14:tracePt t="21696" x="8869363" y="5565775"/>
          <p14:tracePt t="21703" x="8869363" y="5583238"/>
          <p14:tracePt t="21711" x="8869363" y="5591175"/>
          <p14:tracePt t="21719" x="8869363" y="5608638"/>
          <p14:tracePt t="21728" x="8869363" y="5616575"/>
          <p14:tracePt t="21735" x="8869363" y="5634038"/>
          <p14:tracePt t="21743" x="8869363" y="5659438"/>
          <p14:tracePt t="21751" x="8869363" y="5668963"/>
          <p14:tracePt t="21759" x="8869363" y="5684838"/>
          <p14:tracePt t="21767" x="8869363" y="5694363"/>
          <p14:tracePt t="21775" x="8869363" y="5710238"/>
          <p14:tracePt t="21783" x="8869363" y="5735638"/>
          <p14:tracePt t="21791" x="8869363" y="5745163"/>
          <p14:tracePt t="21798" x="8869363" y="5753100"/>
          <p14:tracePt t="21808" x="8869363" y="5770563"/>
          <p14:tracePt t="21823" x="8869363" y="5778500"/>
          <p14:tracePt t="21832" x="8869363" y="5788025"/>
          <p14:tracePt t="21840" x="8869363" y="5795963"/>
          <p14:tracePt t="21864" x="8869363" y="5803900"/>
          <p14:tracePt t="21871" x="8869363" y="5813425"/>
          <p14:tracePt t="21887" x="8869363" y="5829300"/>
          <p14:tracePt t="21899" x="8869363" y="5838825"/>
          <p14:tracePt t="21920" x="8869363" y="5854700"/>
          <p14:tracePt t="21935" x="8869363" y="5864225"/>
          <p14:tracePt t="21943" x="8869363" y="5872163"/>
          <p14:tracePt t="21951" x="8878888" y="5880100"/>
          <p14:tracePt t="21967" x="8878888" y="5889625"/>
          <p14:tracePt t="21975" x="8878888" y="5897563"/>
          <p14:tracePt t="22000" x="8878888" y="5915025"/>
          <p14:tracePt t="22008" x="8878888" y="5940425"/>
          <p14:tracePt t="22014" x="8878888" y="5948363"/>
          <p14:tracePt t="22023" x="8878888" y="5973763"/>
          <p14:tracePt t="22032" x="8878888" y="5999163"/>
          <p14:tracePt t="22049" x="8878888" y="6016625"/>
          <p14:tracePt t="22071" x="8878888" y="6024563"/>
          <p14:tracePt t="22081" x="8878888" y="6034088"/>
          <p14:tracePt t="22143" x="8878888" y="6042025"/>
          <p14:tracePt t="22175" x="8878888" y="6049963"/>
          <p14:tracePt t="22183" x="8878888" y="6059488"/>
          <p14:tracePt t="22208" x="8878888" y="6067425"/>
          <p14:tracePt t="22214" x="8878888" y="6076950"/>
          <p14:tracePt t="22223" x="8878888" y="6084888"/>
          <p14:tracePt t="22239" x="8878888" y="6092825"/>
          <p14:tracePt t="22280" x="8878888" y="6102350"/>
          <p14:tracePt t="22360" x="8878888" y="6110288"/>
          <p14:tracePt t="22456" x="8878888" y="6118225"/>
          <p14:tracePt t="22671" x="8878888" y="6127750"/>
          <p14:tracePt t="22823" x="8869363" y="6127750"/>
          <p14:tracePt t="22863" x="8861425" y="6127750"/>
          <p14:tracePt t="22871" x="8853488" y="6127750"/>
          <p14:tracePt t="22899" x="8843963" y="6127750"/>
          <p14:tracePt t="22903" x="8836025" y="6127750"/>
          <p14:tracePt t="22911" x="8828088" y="6127750"/>
          <p14:tracePt t="22919" x="8810625" y="6127750"/>
          <p14:tracePt t="22928" x="8802688" y="6127750"/>
          <p14:tracePt t="22943" x="8793163" y="6118225"/>
          <p14:tracePt t="22951" x="8777288" y="6118225"/>
          <p14:tracePt t="22967" x="8759825" y="6118225"/>
          <p14:tracePt t="22976" x="8750300" y="6118225"/>
          <p14:tracePt t="22983" x="8734425" y="6118225"/>
          <p14:tracePt t="22991" x="8716963" y="6118225"/>
          <p14:tracePt t="22998" x="8709025" y="6118225"/>
          <p14:tracePt t="23008" x="8691563" y="6110288"/>
          <p14:tracePt t="23015" x="8683625" y="6110288"/>
          <p14:tracePt t="23023" x="8674100" y="6110288"/>
          <p14:tracePt t="23032" x="8658225" y="6110288"/>
          <p14:tracePt t="23049" x="8648700" y="6110288"/>
          <p14:tracePt t="23055" x="8640763" y="6110288"/>
          <p14:tracePt t="23065" x="8632825" y="6110288"/>
          <p14:tracePt t="23151" x="8623300" y="6110288"/>
          <p14:tracePt t="23160" x="8605838" y="6110288"/>
          <p14:tracePt t="23192" x="8597900" y="6110288"/>
          <p14:tracePt t="23199" x="8589963" y="6110288"/>
          <p14:tracePt t="23214" x="8580438" y="6102350"/>
          <p14:tracePt t="23223" x="8572500" y="6102350"/>
          <p14:tracePt t="23232" x="8564563" y="6092825"/>
          <p14:tracePt t="23240" x="8555038" y="6092825"/>
          <p14:tracePt t="23249" x="8547100" y="6092825"/>
          <p14:tracePt t="23257" x="8539163" y="6092825"/>
          <p14:tracePt t="23265" x="8521700" y="6084888"/>
          <p14:tracePt t="23271" x="8504238" y="6084888"/>
          <p14:tracePt t="23288" x="8488363" y="6084888"/>
          <p14:tracePt t="23296" x="8470900" y="6076950"/>
          <p14:tracePt t="23375" x="8462963" y="6076950"/>
          <p14:tracePt t="23384" x="8453438" y="6067425"/>
          <p14:tracePt t="23424" x="8445500" y="6067425"/>
          <p14:tracePt t="23432" x="8435975" y="6059488"/>
          <p14:tracePt t="23464" x="8428038" y="6059488"/>
          <p14:tracePt t="23482" x="8420100" y="6059488"/>
          <p14:tracePt t="23489" x="8410575" y="6059488"/>
          <p14:tracePt t="23498" x="8402638" y="6059488"/>
          <p14:tracePt t="23504" x="8377238" y="6059488"/>
          <p14:tracePt t="23513" x="8351838" y="6059488"/>
          <p14:tracePt t="23520" x="8326438" y="6059488"/>
          <p14:tracePt t="23529" x="8291513" y="6059488"/>
          <p14:tracePt t="23536" x="8275638" y="6059488"/>
          <p14:tracePt t="23552" x="8240713" y="6059488"/>
          <p14:tracePt t="23560" x="8232775" y="6067425"/>
          <p14:tracePt t="23568" x="8215313" y="6067425"/>
          <p14:tracePt t="23577" x="8207375" y="6076950"/>
          <p14:tracePt t="23592" x="8199438" y="6076950"/>
          <p14:tracePt t="23600" x="8199438" y="6084888"/>
          <p14:tracePt t="23608" x="8189913" y="6084888"/>
          <p14:tracePt t="23624" x="8181975" y="6092825"/>
          <p14:tracePt t="23631" x="8174038" y="6092825"/>
          <p14:tracePt t="23641" x="8164513" y="6092825"/>
          <p14:tracePt t="23650" x="8156575" y="6092825"/>
          <p14:tracePt t="23657" x="8131175" y="6092825"/>
          <p14:tracePt t="23665" x="8096250" y="6092825"/>
          <p14:tracePt t="23672" x="8070850" y="6084888"/>
          <p14:tracePt t="23681" x="8045450" y="6076950"/>
          <p14:tracePt t="23688" x="8012113" y="6076950"/>
          <p14:tracePt t="23698" x="7969250" y="6076950"/>
          <p14:tracePt t="23704" x="7935913" y="6067425"/>
          <p14:tracePt t="23712" x="7910513" y="6049963"/>
          <p14:tracePt t="23720" x="7885113" y="6042025"/>
          <p14:tracePt t="23729" x="7842250" y="6034088"/>
          <p14:tracePt t="23738" x="7807325" y="6024563"/>
          <p14:tracePt t="23744" x="7791450" y="6016625"/>
          <p14:tracePt t="23752" x="7766050" y="6008688"/>
          <p14:tracePt t="23761" x="7740650" y="6008688"/>
          <p14:tracePt t="23768" x="7731125" y="6008688"/>
          <p14:tracePt t="23776" x="7715250" y="6008688"/>
          <p14:tracePt t="23784" x="7705725" y="6008688"/>
          <p14:tracePt t="23800" x="7705725" y="5999163"/>
          <p14:tracePt t="23808" x="7697788" y="5999163"/>
          <p14:tracePt t="23857" x="7688263" y="5999163"/>
          <p14:tracePt t="23865" x="7680325" y="5999163"/>
          <p14:tracePt t="23904" x="7672388" y="5999163"/>
          <p14:tracePt t="23929" x="7662863" y="5999163"/>
          <p14:tracePt t="23944" x="7654925" y="5999163"/>
          <p14:tracePt t="23952" x="7637463" y="5999163"/>
          <p14:tracePt t="23960" x="7629525" y="5991225"/>
          <p14:tracePt t="23968" x="7612063" y="5991225"/>
          <p14:tracePt t="23976" x="7596188" y="5991225"/>
          <p14:tracePt t="23984" x="7586663" y="5991225"/>
          <p14:tracePt t="23992" x="7570788" y="5991225"/>
          <p14:tracePt t="24000" x="7561263" y="5991225"/>
          <p14:tracePt t="24008" x="7545388" y="5991225"/>
          <p14:tracePt t="24016" x="7518400" y="5991225"/>
          <p14:tracePt t="24024" x="7510463" y="5991225"/>
          <p14:tracePt t="24031" x="7485063" y="5991225"/>
          <p14:tracePt t="24040" x="7459663" y="5991225"/>
          <p14:tracePt t="24048" x="7451725" y="5991225"/>
          <p14:tracePt t="24056" x="7434263" y="5983288"/>
          <p14:tracePt t="24065" x="7426325" y="5983288"/>
          <p14:tracePt t="24082" x="7408863" y="5983288"/>
          <p14:tracePt t="24098" x="7391400" y="5983288"/>
          <p14:tracePt t="24104" x="7373938" y="5983288"/>
          <p14:tracePt t="24112" x="7366000" y="5983288"/>
          <p14:tracePt t="24120" x="7348538" y="5983288"/>
          <p14:tracePt t="24128" x="7340600" y="5983288"/>
          <p14:tracePt t="24136" x="7323138" y="5983288"/>
          <p14:tracePt t="24144" x="7315200" y="5983288"/>
          <p14:tracePt t="24152" x="7307263" y="5983288"/>
          <p14:tracePt t="24161" x="7297738" y="5983288"/>
          <p14:tracePt t="24168" x="7281863" y="5983288"/>
          <p14:tracePt t="24176" x="7264400" y="5973763"/>
          <p14:tracePt t="24184" x="7246938" y="5973763"/>
          <p14:tracePt t="24192" x="7239000" y="5973763"/>
          <p14:tracePt t="24200" x="7221538" y="5973763"/>
          <p14:tracePt t="24208" x="7213600" y="5973763"/>
          <p14:tracePt t="24216" x="7204075" y="5973763"/>
          <p14:tracePt t="24224" x="7196138" y="5973763"/>
          <p14:tracePt t="24240" x="7188200" y="5973763"/>
          <p14:tracePt t="24249" x="7178675" y="5973763"/>
          <p14:tracePt t="24256" x="7170738" y="5973763"/>
          <p14:tracePt t="24265" x="7162800" y="5965825"/>
          <p14:tracePt t="24272" x="7137400" y="5965825"/>
          <p14:tracePt t="24282" x="7127875" y="5965825"/>
          <p14:tracePt t="24288" x="7112000" y="5957888"/>
          <p14:tracePt t="24298" x="7085013" y="5948363"/>
          <p14:tracePt t="24304" x="7051675" y="5948363"/>
          <p14:tracePt t="24313" x="7026275" y="5948363"/>
          <p14:tracePt t="24321" x="7000875" y="5948363"/>
          <p14:tracePt t="24329" x="6975475" y="5940425"/>
          <p14:tracePt t="24336" x="6958013" y="5940425"/>
          <p14:tracePt t="24344" x="6942138" y="5932488"/>
          <p14:tracePt t="24352" x="6924675" y="5922963"/>
          <p14:tracePt t="24360" x="6915150" y="5922963"/>
          <p14:tracePt t="24376" x="6907213" y="5922963"/>
          <p14:tracePt t="24440" x="6899275" y="5922963"/>
          <p14:tracePt t="24504" x="6889750" y="5922963"/>
          <p14:tracePt t="24560" x="6881813" y="5922963"/>
          <p14:tracePt t="24568" x="6873875" y="5922963"/>
          <p14:tracePt t="24592" x="6856413" y="5922963"/>
          <p14:tracePt t="24600" x="6848475" y="5922963"/>
          <p14:tracePt t="24616" x="6838950" y="5922963"/>
          <p14:tracePt t="24624" x="6831013" y="5922963"/>
          <p14:tracePt t="24631" x="6823075" y="5922963"/>
          <p14:tracePt t="24641" x="6805613" y="5922963"/>
          <p14:tracePt t="24648" x="6797675" y="5922963"/>
          <p14:tracePt t="24656" x="6780213" y="5922963"/>
          <p14:tracePt t="24665" x="6762750" y="5922963"/>
          <p14:tracePt t="24681" x="6754813" y="5922963"/>
          <p14:tracePt t="24689" x="6745288" y="5922963"/>
          <p14:tracePt t="24699" x="6737350" y="5915025"/>
          <p14:tracePt t="24712" x="6729413" y="5915025"/>
          <p14:tracePt t="24729" x="6719888" y="5915025"/>
          <p14:tracePt t="24736" x="6711950" y="5915025"/>
          <p14:tracePt t="24744" x="6694488" y="5915025"/>
          <p14:tracePt t="24753" x="6669088" y="5905500"/>
          <p14:tracePt t="24761" x="6661150" y="5897563"/>
          <p14:tracePt t="24768" x="6635750" y="5897563"/>
          <p14:tracePt t="24776" x="6600825" y="5889625"/>
          <p14:tracePt t="24784" x="6575425" y="5880100"/>
          <p14:tracePt t="24792" x="6550025" y="5872163"/>
          <p14:tracePt t="24800" x="6524625" y="5872163"/>
          <p14:tracePt t="24809" x="6491288" y="5864225"/>
          <p14:tracePt t="24817" x="6465888" y="5854700"/>
          <p14:tracePt t="24824" x="6448425" y="5846763"/>
          <p14:tracePt t="24831" x="6415088" y="5838825"/>
          <p14:tracePt t="24841" x="6389688" y="5838825"/>
          <p14:tracePt t="24847" x="6372225" y="5838825"/>
          <p14:tracePt t="24856" x="6372225" y="5829300"/>
          <p14:tracePt t="24864" x="6364288" y="5821363"/>
          <p14:tracePt t="24872" x="6354763" y="5821363"/>
          <p14:tracePt t="24881" x="6346825" y="5821363"/>
          <p14:tracePt t="24888" x="6338888" y="5813425"/>
          <p14:tracePt t="24898" x="6329363" y="5813425"/>
          <p14:tracePt t="24929" x="6321425" y="5813425"/>
          <p14:tracePt t="24944" x="6311900" y="5813425"/>
          <p14:tracePt t="24952" x="6303963" y="5813425"/>
          <p14:tracePt t="24961" x="6296025" y="5803900"/>
          <p14:tracePt t="24968" x="6286500" y="5803900"/>
          <p14:tracePt t="24984" x="6278563" y="5803900"/>
          <p14:tracePt t="24999" x="6270625" y="5803900"/>
          <p14:tracePt t="25024" x="6261100" y="5803900"/>
          <p14:tracePt t="25048" x="6253163" y="5803900"/>
          <p14:tracePt t="25153" x="6245225" y="5803900"/>
          <p14:tracePt t="25161" x="6245225" y="5795963"/>
          <p14:tracePt t="25384" x="6235700" y="5795963"/>
          <p14:tracePt t="25400" x="6227763" y="5795963"/>
          <p14:tracePt t="25433" x="6227763" y="5803900"/>
          <p14:tracePt t="25441" x="6219825" y="5803900"/>
          <p14:tracePt t="25449" x="6210300" y="5803900"/>
          <p14:tracePt t="25457" x="6202363" y="5803900"/>
          <p14:tracePt t="25466" x="6194425" y="5813425"/>
          <p14:tracePt t="25480" x="6184900" y="5813425"/>
          <p14:tracePt t="25489" x="6176963" y="5821363"/>
          <p14:tracePt t="25505" x="6167438" y="5829300"/>
          <p14:tracePt t="25698" x="6159500" y="5829300"/>
          <p14:tracePt t="25770" x="6151563" y="5829300"/>
          <p14:tracePt t="25777" x="6142038" y="5829300"/>
          <p14:tracePt t="25793" x="6134100" y="5829300"/>
          <p14:tracePt t="25817" x="6134100" y="5838825"/>
          <p14:tracePt t="25873" x="6126163" y="5838825"/>
          <p14:tracePt t="25880" x="6116638" y="5838825"/>
          <p14:tracePt t="25889" x="6116638" y="5846763"/>
          <p14:tracePt t="25897" x="6100763" y="5846763"/>
          <p14:tracePt t="25914" x="6091238" y="5846763"/>
          <p14:tracePt t="26138" x="6083300" y="5846763"/>
          <p14:tracePt t="26147" x="6075363" y="5846763"/>
          <p14:tracePt t="26250" x="6065838" y="5846763"/>
          <p14:tracePt t="26273" x="6065838" y="5838825"/>
          <p14:tracePt t="26297" x="6065838" y="5829300"/>
          <p14:tracePt t="26305" x="6065838" y="5821363"/>
          <p14:tracePt t="26593" x="6057900" y="5821363"/>
          <p14:tracePt t="26657" x="6049963" y="5813425"/>
          <p14:tracePt t="26745" x="6049963" y="5803900"/>
          <p14:tracePt t="26753" x="6049963" y="5795963"/>
          <p14:tracePt t="26769" x="6049963" y="5778500"/>
          <p14:tracePt t="26777" x="6049963" y="5770563"/>
          <p14:tracePt t="26817" x="6049963" y="5753100"/>
          <p14:tracePt t="26825" x="6049963" y="5745163"/>
          <p14:tracePt t="26833" x="6049963" y="5735638"/>
          <p14:tracePt t="26841" x="6049963" y="5727700"/>
          <p14:tracePt t="26849" x="6049963" y="5719763"/>
          <p14:tracePt t="26858" x="6049963" y="5702300"/>
          <p14:tracePt t="26866" x="6049963" y="5694363"/>
          <p14:tracePt t="26905" x="6049963" y="5684838"/>
          <p14:tracePt t="26961" x="6049963" y="5676900"/>
          <p14:tracePt t="26969" x="6049963" y="5668963"/>
          <p14:tracePt t="27073" x="6049963" y="5659438"/>
          <p14:tracePt t="27081" x="6049963" y="5651500"/>
          <p14:tracePt t="27089" x="6049963" y="5641975"/>
          <p14:tracePt t="27099" x="6049963" y="5634038"/>
          <p14:tracePt t="27105" x="6049963" y="5626100"/>
          <p14:tracePt t="27114" x="6049963" y="5616575"/>
          <p14:tracePt t="27121" x="6049963" y="5600700"/>
          <p14:tracePt t="27131" x="6040438" y="5600700"/>
          <p14:tracePt t="27137" x="6040438" y="5591175"/>
          <p14:tracePt t="27162" x="6040438" y="5583238"/>
          <p14:tracePt t="27185" x="6040438" y="5575300"/>
          <p14:tracePt t="27194" x="6040438" y="5557838"/>
          <p14:tracePt t="27241" x="6040438" y="5549900"/>
          <p14:tracePt t="27682" x="6040438" y="5540375"/>
          <p14:tracePt t="27690" x="6032500" y="5532438"/>
          <p14:tracePt t="27706" x="6032500" y="5524500"/>
          <p14:tracePt t="27713" x="6024563" y="5514975"/>
          <p14:tracePt t="27730" x="6024563" y="5507038"/>
          <p14:tracePt t="27754" x="6024563" y="5497513"/>
          <p14:tracePt t="30811" x="6024563" y="5489575"/>
          <p14:tracePt t="37959" x="6015038" y="5472113"/>
          <p14:tracePt t="37967" x="6007100" y="5446713"/>
          <p14:tracePt t="37975" x="5989638" y="5421313"/>
          <p14:tracePt t="37983" x="5981700" y="5413375"/>
          <p14:tracePt t="37999" x="5981700" y="5405438"/>
          <p14:tracePt t="38007" x="5972175" y="5395913"/>
          <p14:tracePt t="38015" x="5964238" y="5387975"/>
          <p14:tracePt t="38023" x="5946775" y="5370513"/>
          <p14:tracePt t="38031" x="5930900" y="5327650"/>
          <p14:tracePt t="38039" x="5913438" y="5268913"/>
          <p14:tracePt t="38048" x="5870575" y="5183188"/>
          <p14:tracePt t="38054" x="5819775" y="5106988"/>
          <p14:tracePt t="38062" x="5776913" y="5048250"/>
          <p14:tracePt t="38071" x="5743575" y="4997450"/>
          <p14:tracePt t="38078" x="5708650" y="4946650"/>
          <p14:tracePt t="38087" x="5692775" y="4911725"/>
          <p14:tracePt t="38094" x="5675313" y="4886325"/>
          <p14:tracePt t="38103" x="5657850" y="4860925"/>
          <p14:tracePt t="38111" x="5632450" y="4818063"/>
          <p14:tracePt t="38119" x="5624513" y="4767263"/>
          <p14:tracePt t="38129" x="5616575" y="4741863"/>
          <p14:tracePt t="38135" x="5607050" y="4708525"/>
          <p14:tracePt t="38145" x="5591175" y="4673600"/>
          <p14:tracePt t="38151" x="5573713" y="4597400"/>
          <p14:tracePt t="38163" x="5522913" y="4495800"/>
          <p14:tracePt t="38168" x="5497513" y="4394200"/>
          <p14:tracePt t="38175" x="5480050" y="4275138"/>
          <p14:tracePt t="38185" x="5462588" y="4146550"/>
          <p14:tracePt t="38190" x="5446713" y="4037013"/>
          <p14:tracePt t="38200" x="5429250" y="3943350"/>
          <p14:tracePt t="38207" x="5421313" y="3857625"/>
          <p14:tracePt t="38216" x="5403850" y="3773488"/>
          <p14:tracePt t="38223" x="5353050" y="3679825"/>
          <p14:tracePt t="38231" x="5284788" y="3560763"/>
          <p14:tracePt t="38239" x="5216525" y="3408363"/>
          <p14:tracePt t="38248" x="5148263" y="3271838"/>
          <p14:tracePt t="38256" x="5064125" y="3152775"/>
          <p14:tracePt t="38266" x="5003800" y="3076575"/>
          <p14:tracePt t="38271" x="4927600" y="3008313"/>
          <p14:tracePt t="38278" x="4833938" y="2914650"/>
          <p14:tracePt t="38287" x="4749800" y="2838450"/>
          <p14:tracePt t="38295" x="4673600" y="2727325"/>
          <p14:tracePt t="38302" x="4587875" y="2625725"/>
          <p14:tracePt t="38312" x="4503738" y="2506663"/>
          <p14:tracePt t="38319" x="4384675" y="2362200"/>
          <p14:tracePt t="38329" x="4230688" y="2217738"/>
          <p14:tracePt t="38335" x="4095750" y="2098675"/>
          <p14:tracePt t="38345" x="4017963" y="2014538"/>
          <p14:tracePt t="38352" x="3933825" y="1938338"/>
          <p14:tracePt t="38361" x="3822700" y="1809750"/>
          <p14:tracePt t="38367" x="3695700" y="1657350"/>
          <p14:tracePt t="38376" x="3568700" y="1504950"/>
          <p14:tracePt t="38385" x="3457575" y="1350963"/>
          <p14:tracePt t="38391" x="3348038" y="1181100"/>
          <p14:tracePt t="38399" x="3186113" y="968375"/>
          <p14:tracePt t="38408" x="3008313" y="781050"/>
          <p14:tracePt t="38418" x="2803525" y="620713"/>
          <p14:tracePt t="38423" x="2600325" y="492125"/>
          <p14:tracePt t="38431" x="2438400" y="415925"/>
          <p14:tracePt t="38439" x="2286000" y="347663"/>
          <p14:tracePt t="38449" x="2124075" y="280988"/>
          <p14:tracePt t="38455" x="1997075" y="238125"/>
          <p14:tracePt t="38464" x="1852613" y="203200"/>
          <p14:tracePt t="38471" x="1698625" y="136525"/>
          <p14:tracePt t="38481" x="1512888" y="5080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グループ化 19">
            <a:extLst>
              <a:ext uri="{FF2B5EF4-FFF2-40B4-BE49-F238E27FC236}">
                <a16:creationId xmlns:a16="http://schemas.microsoft.com/office/drawing/2014/main" id="{6A8243B2-45AF-4EC5-843D-8F5B3C5ED70C}"/>
              </a:ext>
            </a:extLst>
          </p:cNvPr>
          <p:cNvGrpSpPr/>
          <p:nvPr/>
        </p:nvGrpSpPr>
        <p:grpSpPr>
          <a:xfrm>
            <a:off x="465491" y="1640473"/>
            <a:ext cx="8471174" cy="4837306"/>
            <a:chOff x="74549" y="646983"/>
            <a:chExt cx="9178513" cy="5241217"/>
          </a:xfrm>
        </p:grpSpPr>
        <p:sp>
          <p:nvSpPr>
            <p:cNvPr id="21" name="テキスト ボックス 20">
              <a:extLst>
                <a:ext uri="{FF2B5EF4-FFF2-40B4-BE49-F238E27FC236}">
                  <a16:creationId xmlns:a16="http://schemas.microsoft.com/office/drawing/2014/main" id="{2742C275-C96C-4318-B9D4-A329E0494BE2}"/>
                </a:ext>
              </a:extLst>
            </p:cNvPr>
            <p:cNvSpPr txBox="1"/>
            <p:nvPr/>
          </p:nvSpPr>
          <p:spPr>
            <a:xfrm>
              <a:off x="74549" y="646983"/>
              <a:ext cx="4185627" cy="954107"/>
            </a:xfrm>
            <a:prstGeom prst="rect">
              <a:avLst/>
            </a:prstGeom>
            <a:noFill/>
          </p:spPr>
          <p:txBody>
            <a:bodyPr wrap="square" rtlCol="0">
              <a:spAutoFit/>
            </a:bodyPr>
            <a:lstStyle/>
            <a:p>
              <a:endParaRPr lang="en-US" altLang="ja-JP" sz="1400" dirty="0"/>
            </a:p>
            <a:p>
              <a:endParaRPr lang="en-US" altLang="ja-JP" sz="1400" dirty="0"/>
            </a:p>
            <a:p>
              <a:endParaRPr lang="en-US" altLang="ja-JP" sz="1400" dirty="0"/>
            </a:p>
            <a:p>
              <a:endParaRPr lang="en-US" altLang="ja-JP" sz="1400" dirty="0"/>
            </a:p>
          </p:txBody>
        </p:sp>
        <p:pic>
          <p:nvPicPr>
            <p:cNvPr id="22" name="図 21">
              <a:extLst>
                <a:ext uri="{FF2B5EF4-FFF2-40B4-BE49-F238E27FC236}">
                  <a16:creationId xmlns:a16="http://schemas.microsoft.com/office/drawing/2014/main" id="{59A5E27B-63E7-4402-8977-0B9148198D21}"/>
                </a:ext>
              </a:extLst>
            </p:cNvPr>
            <p:cNvPicPr>
              <a:picLocks noChangeAspect="1"/>
            </p:cNvPicPr>
            <p:nvPr/>
          </p:nvPicPr>
          <p:blipFill rotWithShape="1">
            <a:blip r:embed="rId3"/>
            <a:srcRect l="547" t="1076" r="2980"/>
            <a:stretch/>
          </p:blipFill>
          <p:spPr>
            <a:xfrm>
              <a:off x="106132" y="701623"/>
              <a:ext cx="4445855" cy="4548567"/>
            </a:xfrm>
            <a:prstGeom prst="rect">
              <a:avLst/>
            </a:prstGeom>
          </p:spPr>
        </p:pic>
        <p:grpSp>
          <p:nvGrpSpPr>
            <p:cNvPr id="23" name="グループ化 22">
              <a:extLst>
                <a:ext uri="{FF2B5EF4-FFF2-40B4-BE49-F238E27FC236}">
                  <a16:creationId xmlns:a16="http://schemas.microsoft.com/office/drawing/2014/main" id="{90463F98-2959-437E-8A3C-F471DFFAE4FC}"/>
                </a:ext>
              </a:extLst>
            </p:cNvPr>
            <p:cNvGrpSpPr>
              <a:grpSpLocks noChangeAspect="1"/>
            </p:cNvGrpSpPr>
            <p:nvPr/>
          </p:nvGrpSpPr>
          <p:grpSpPr>
            <a:xfrm>
              <a:off x="4572000" y="723287"/>
              <a:ext cx="4681062" cy="4395958"/>
              <a:chOff x="5813288" y="1328899"/>
              <a:chExt cx="4518991" cy="4243758"/>
            </a:xfrm>
          </p:grpSpPr>
          <p:pic>
            <p:nvPicPr>
              <p:cNvPr id="60" name="図 59">
                <a:extLst>
                  <a:ext uri="{FF2B5EF4-FFF2-40B4-BE49-F238E27FC236}">
                    <a16:creationId xmlns:a16="http://schemas.microsoft.com/office/drawing/2014/main" id="{72BCDB46-9279-4CBD-9D5E-06C462FBA838}"/>
                  </a:ext>
                </a:extLst>
              </p:cNvPr>
              <p:cNvPicPr>
                <a:picLocks noChangeAspect="1"/>
              </p:cNvPicPr>
              <p:nvPr/>
            </p:nvPicPr>
            <p:blipFill rotWithShape="1">
              <a:blip r:embed="rId4"/>
              <a:srcRect l="428"/>
              <a:stretch/>
            </p:blipFill>
            <p:spPr>
              <a:xfrm>
                <a:off x="5813288" y="4176071"/>
                <a:ext cx="4499671" cy="1396586"/>
              </a:xfrm>
              <a:prstGeom prst="rect">
                <a:avLst/>
              </a:prstGeom>
            </p:spPr>
          </p:pic>
          <p:pic>
            <p:nvPicPr>
              <p:cNvPr id="61" name="図 60">
                <a:extLst>
                  <a:ext uri="{FF2B5EF4-FFF2-40B4-BE49-F238E27FC236}">
                    <a16:creationId xmlns:a16="http://schemas.microsoft.com/office/drawing/2014/main" id="{E056325A-F29C-4F0F-B2F2-DABBC73D3374}"/>
                  </a:ext>
                </a:extLst>
              </p:cNvPr>
              <p:cNvPicPr>
                <a:picLocks noChangeAspect="1"/>
              </p:cNvPicPr>
              <p:nvPr/>
            </p:nvPicPr>
            <p:blipFill rotWithShape="1">
              <a:blip r:embed="rId5"/>
              <a:srcRect t="2590" r="-430"/>
              <a:stretch/>
            </p:blipFill>
            <p:spPr>
              <a:xfrm>
                <a:off x="5813288" y="1328899"/>
                <a:ext cx="4518991" cy="3793897"/>
              </a:xfrm>
              <a:prstGeom prst="rect">
                <a:avLst/>
              </a:prstGeom>
            </p:spPr>
          </p:pic>
        </p:grpSp>
        <p:pic>
          <p:nvPicPr>
            <p:cNvPr id="30" name="図 29">
              <a:extLst>
                <a:ext uri="{FF2B5EF4-FFF2-40B4-BE49-F238E27FC236}">
                  <a16:creationId xmlns:a16="http://schemas.microsoft.com/office/drawing/2014/main" id="{26E6545A-DAE8-465E-9BC4-C5F6DDB36C65}"/>
                </a:ext>
              </a:extLst>
            </p:cNvPr>
            <p:cNvPicPr>
              <a:picLocks noChangeAspect="1"/>
            </p:cNvPicPr>
            <p:nvPr/>
          </p:nvPicPr>
          <p:blipFill rotWithShape="1">
            <a:blip r:embed="rId6"/>
            <a:srcRect r="14057"/>
            <a:stretch/>
          </p:blipFill>
          <p:spPr>
            <a:xfrm>
              <a:off x="186501" y="5151528"/>
              <a:ext cx="5077098" cy="699074"/>
            </a:xfrm>
            <a:prstGeom prst="rect">
              <a:avLst/>
            </a:prstGeom>
          </p:spPr>
        </p:pic>
        <p:sp>
          <p:nvSpPr>
            <p:cNvPr id="31" name="正方形/長方形 30">
              <a:extLst>
                <a:ext uri="{FF2B5EF4-FFF2-40B4-BE49-F238E27FC236}">
                  <a16:creationId xmlns:a16="http://schemas.microsoft.com/office/drawing/2014/main" id="{6A61C59F-F3F0-4131-BC89-2CE303EC5B6B}"/>
                </a:ext>
              </a:extLst>
            </p:cNvPr>
            <p:cNvSpPr/>
            <p:nvPr/>
          </p:nvSpPr>
          <p:spPr>
            <a:xfrm>
              <a:off x="4583570" y="736906"/>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正方形/長方形 31">
              <a:extLst>
                <a:ext uri="{FF2B5EF4-FFF2-40B4-BE49-F238E27FC236}">
                  <a16:creationId xmlns:a16="http://schemas.microsoft.com/office/drawing/2014/main" id="{0EC0FEE3-A762-437D-9CA1-570D1131EAB5}"/>
                </a:ext>
              </a:extLst>
            </p:cNvPr>
            <p:cNvSpPr/>
            <p:nvPr/>
          </p:nvSpPr>
          <p:spPr>
            <a:xfrm>
              <a:off x="4583570" y="866402"/>
              <a:ext cx="320470" cy="4252843"/>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1D84C09E-7F7F-4481-8111-9368B3F25CE1}"/>
                </a:ext>
              </a:extLst>
            </p:cNvPr>
            <p:cNvSpPr/>
            <p:nvPr/>
          </p:nvSpPr>
          <p:spPr>
            <a:xfrm>
              <a:off x="4583570" y="1076313"/>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83FC118B-4D65-4E87-8E73-64373BB89EA4}"/>
                </a:ext>
              </a:extLst>
            </p:cNvPr>
            <p:cNvSpPr/>
            <p:nvPr/>
          </p:nvSpPr>
          <p:spPr>
            <a:xfrm>
              <a:off x="4583570" y="1454584"/>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4900BFF6-AC67-497B-8EAC-39F7C04DAACF}"/>
                </a:ext>
              </a:extLst>
            </p:cNvPr>
            <p:cNvSpPr/>
            <p:nvPr/>
          </p:nvSpPr>
          <p:spPr>
            <a:xfrm>
              <a:off x="4617729" y="3704855"/>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867B75C6-F044-4E42-ABAE-1353A21D4D05}"/>
                </a:ext>
              </a:extLst>
            </p:cNvPr>
            <p:cNvSpPr/>
            <p:nvPr/>
          </p:nvSpPr>
          <p:spPr>
            <a:xfrm>
              <a:off x="4579755" y="1955393"/>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0493905-5647-497D-9E31-1E083569AA83}"/>
                </a:ext>
              </a:extLst>
            </p:cNvPr>
            <p:cNvSpPr/>
            <p:nvPr/>
          </p:nvSpPr>
          <p:spPr>
            <a:xfrm>
              <a:off x="4617729" y="3182863"/>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正方形/長方形 37">
              <a:extLst>
                <a:ext uri="{FF2B5EF4-FFF2-40B4-BE49-F238E27FC236}">
                  <a16:creationId xmlns:a16="http://schemas.microsoft.com/office/drawing/2014/main" id="{E654C97D-3F13-49C2-A2FD-B8B02C85E0AD}"/>
                </a:ext>
              </a:extLst>
            </p:cNvPr>
            <p:cNvSpPr/>
            <p:nvPr/>
          </p:nvSpPr>
          <p:spPr>
            <a:xfrm>
              <a:off x="4617729" y="2332986"/>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4C648409-3557-4541-AA3B-23521D22D0B7}"/>
                </a:ext>
              </a:extLst>
            </p:cNvPr>
            <p:cNvSpPr/>
            <p:nvPr/>
          </p:nvSpPr>
          <p:spPr>
            <a:xfrm>
              <a:off x="4617729" y="2827727"/>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正方形/長方形 39">
              <a:extLst>
                <a:ext uri="{FF2B5EF4-FFF2-40B4-BE49-F238E27FC236}">
                  <a16:creationId xmlns:a16="http://schemas.microsoft.com/office/drawing/2014/main" id="{664DA7E0-7A1D-43A5-B921-B2FF3317AA0B}"/>
                </a:ext>
              </a:extLst>
            </p:cNvPr>
            <p:cNvSpPr/>
            <p:nvPr/>
          </p:nvSpPr>
          <p:spPr>
            <a:xfrm>
              <a:off x="106132" y="773429"/>
              <a:ext cx="183428"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正方形/長方形 40">
              <a:extLst>
                <a:ext uri="{FF2B5EF4-FFF2-40B4-BE49-F238E27FC236}">
                  <a16:creationId xmlns:a16="http://schemas.microsoft.com/office/drawing/2014/main" id="{567A624B-6187-4633-96B0-398D23CB0A19}"/>
                </a:ext>
              </a:extLst>
            </p:cNvPr>
            <p:cNvSpPr/>
            <p:nvPr/>
          </p:nvSpPr>
          <p:spPr>
            <a:xfrm>
              <a:off x="106131" y="1143240"/>
              <a:ext cx="292014"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正方形/長方形 41">
              <a:extLst>
                <a:ext uri="{FF2B5EF4-FFF2-40B4-BE49-F238E27FC236}">
                  <a16:creationId xmlns:a16="http://schemas.microsoft.com/office/drawing/2014/main" id="{6995482D-FA96-4BE8-86B3-1931A2D77559}"/>
                </a:ext>
              </a:extLst>
            </p:cNvPr>
            <p:cNvSpPr/>
            <p:nvPr/>
          </p:nvSpPr>
          <p:spPr>
            <a:xfrm>
              <a:off x="106132" y="1704704"/>
              <a:ext cx="183428"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B4725AEE-7532-4357-AA23-15B6A84CD58E}"/>
                </a:ext>
              </a:extLst>
            </p:cNvPr>
            <p:cNvSpPr/>
            <p:nvPr/>
          </p:nvSpPr>
          <p:spPr>
            <a:xfrm>
              <a:off x="106132" y="2067845"/>
              <a:ext cx="210098"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3D7D37FA-DF22-4CB3-9EE1-B1C2C84344AF}"/>
                </a:ext>
              </a:extLst>
            </p:cNvPr>
            <p:cNvSpPr/>
            <p:nvPr/>
          </p:nvSpPr>
          <p:spPr>
            <a:xfrm>
              <a:off x="106131" y="2688268"/>
              <a:ext cx="250103"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E8C7731A-9E72-41C1-8484-9C08F6B94752}"/>
                </a:ext>
              </a:extLst>
            </p:cNvPr>
            <p:cNvSpPr/>
            <p:nvPr/>
          </p:nvSpPr>
          <p:spPr>
            <a:xfrm>
              <a:off x="106131" y="3254670"/>
              <a:ext cx="292013"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3F0850C9-12AB-4968-8844-B71D8DA5D49D}"/>
                </a:ext>
              </a:extLst>
            </p:cNvPr>
            <p:cNvSpPr/>
            <p:nvPr/>
          </p:nvSpPr>
          <p:spPr>
            <a:xfrm>
              <a:off x="106132" y="3821072"/>
              <a:ext cx="250102"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9C9D5410-0236-4C7C-855B-1E3BD684A19E}"/>
                </a:ext>
              </a:extLst>
            </p:cNvPr>
            <p:cNvSpPr/>
            <p:nvPr/>
          </p:nvSpPr>
          <p:spPr>
            <a:xfrm>
              <a:off x="106131" y="4469852"/>
              <a:ext cx="183429"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F08E3478-17B3-4ECA-858D-7BD92DD2E34B}"/>
                </a:ext>
              </a:extLst>
            </p:cNvPr>
            <p:cNvSpPr/>
            <p:nvPr/>
          </p:nvSpPr>
          <p:spPr>
            <a:xfrm>
              <a:off x="106131" y="5013530"/>
              <a:ext cx="183429"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9" name="グループ化 48">
              <a:extLst>
                <a:ext uri="{FF2B5EF4-FFF2-40B4-BE49-F238E27FC236}">
                  <a16:creationId xmlns:a16="http://schemas.microsoft.com/office/drawing/2014/main" id="{065D9BD2-0608-4BB0-BDF7-4CC18329869B}"/>
                </a:ext>
              </a:extLst>
            </p:cNvPr>
            <p:cNvGrpSpPr/>
            <p:nvPr/>
          </p:nvGrpSpPr>
          <p:grpSpPr>
            <a:xfrm flipH="1">
              <a:off x="4021330" y="718400"/>
              <a:ext cx="939290" cy="4464674"/>
              <a:chOff x="3826575" y="1651507"/>
              <a:chExt cx="834474" cy="4464674"/>
            </a:xfrm>
          </p:grpSpPr>
          <p:sp>
            <p:nvSpPr>
              <p:cNvPr id="51" name="矢印: 右 50">
                <a:extLst>
                  <a:ext uri="{FF2B5EF4-FFF2-40B4-BE49-F238E27FC236}">
                    <a16:creationId xmlns:a16="http://schemas.microsoft.com/office/drawing/2014/main" id="{1ADCA299-8ACD-4F58-8C3C-330A0159CC07}"/>
                  </a:ext>
                </a:extLst>
              </p:cNvPr>
              <p:cNvSpPr/>
              <p:nvPr/>
            </p:nvSpPr>
            <p:spPr>
              <a:xfrm>
                <a:off x="3918530" y="1651507"/>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矢印: 右 51">
                <a:extLst>
                  <a:ext uri="{FF2B5EF4-FFF2-40B4-BE49-F238E27FC236}">
                    <a16:creationId xmlns:a16="http://schemas.microsoft.com/office/drawing/2014/main" id="{4259E575-6C85-44B3-962F-34923D5ECE97}"/>
                  </a:ext>
                </a:extLst>
              </p:cNvPr>
              <p:cNvSpPr/>
              <p:nvPr/>
            </p:nvSpPr>
            <p:spPr>
              <a:xfrm>
                <a:off x="3918529" y="2033871"/>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矢印: 右 52">
                <a:extLst>
                  <a:ext uri="{FF2B5EF4-FFF2-40B4-BE49-F238E27FC236}">
                    <a16:creationId xmlns:a16="http://schemas.microsoft.com/office/drawing/2014/main" id="{00FD6DF2-6BA8-4790-89DF-E6BAB6F14B2A}"/>
                  </a:ext>
                </a:extLst>
              </p:cNvPr>
              <p:cNvSpPr/>
              <p:nvPr/>
            </p:nvSpPr>
            <p:spPr>
              <a:xfrm>
                <a:off x="3896974" y="2624963"/>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矢印: 右 53">
                <a:extLst>
                  <a:ext uri="{FF2B5EF4-FFF2-40B4-BE49-F238E27FC236}">
                    <a16:creationId xmlns:a16="http://schemas.microsoft.com/office/drawing/2014/main" id="{2B71B0C6-8E0A-4400-8A56-55E8F91CE54B}"/>
                  </a:ext>
                </a:extLst>
              </p:cNvPr>
              <p:cNvSpPr/>
              <p:nvPr/>
            </p:nvSpPr>
            <p:spPr>
              <a:xfrm>
                <a:off x="3896974" y="2964238"/>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矢印: 右 54">
                <a:extLst>
                  <a:ext uri="{FF2B5EF4-FFF2-40B4-BE49-F238E27FC236}">
                    <a16:creationId xmlns:a16="http://schemas.microsoft.com/office/drawing/2014/main" id="{27DFA91E-8EB9-4C80-A303-B124E5FD4171}"/>
                  </a:ext>
                </a:extLst>
              </p:cNvPr>
              <p:cNvSpPr/>
              <p:nvPr/>
            </p:nvSpPr>
            <p:spPr>
              <a:xfrm rot="373655">
                <a:off x="3889783" y="3498913"/>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矢印: 右 55">
                <a:extLst>
                  <a:ext uri="{FF2B5EF4-FFF2-40B4-BE49-F238E27FC236}">
                    <a16:creationId xmlns:a16="http://schemas.microsoft.com/office/drawing/2014/main" id="{ED8D8A64-E70B-4E9E-99CD-8DD2B3929C62}"/>
                  </a:ext>
                </a:extLst>
              </p:cNvPr>
              <p:cNvSpPr/>
              <p:nvPr/>
            </p:nvSpPr>
            <p:spPr>
              <a:xfrm rot="437062">
                <a:off x="3917060" y="3963935"/>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矢印: 右 56">
                <a:extLst>
                  <a:ext uri="{FF2B5EF4-FFF2-40B4-BE49-F238E27FC236}">
                    <a16:creationId xmlns:a16="http://schemas.microsoft.com/office/drawing/2014/main" id="{91EDA4F8-03CC-4581-8E8B-DFB8B3AA5160}"/>
                  </a:ext>
                </a:extLst>
              </p:cNvPr>
              <p:cNvSpPr/>
              <p:nvPr/>
            </p:nvSpPr>
            <p:spPr>
              <a:xfrm rot="2200540">
                <a:off x="3896974" y="4567695"/>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矢印: 右 57">
                <a:extLst>
                  <a:ext uri="{FF2B5EF4-FFF2-40B4-BE49-F238E27FC236}">
                    <a16:creationId xmlns:a16="http://schemas.microsoft.com/office/drawing/2014/main" id="{AE19BA62-AE02-4D3F-8975-514397EC3EF7}"/>
                  </a:ext>
                </a:extLst>
              </p:cNvPr>
              <p:cNvSpPr/>
              <p:nvPr/>
            </p:nvSpPr>
            <p:spPr>
              <a:xfrm rot="1326545">
                <a:off x="3826575" y="5274062"/>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矢印: 右 58">
                <a:extLst>
                  <a:ext uri="{FF2B5EF4-FFF2-40B4-BE49-F238E27FC236}">
                    <a16:creationId xmlns:a16="http://schemas.microsoft.com/office/drawing/2014/main" id="{DBC668C6-0AC2-4495-A1FF-116285E76DCE}"/>
                  </a:ext>
                </a:extLst>
              </p:cNvPr>
              <p:cNvSpPr/>
              <p:nvPr/>
            </p:nvSpPr>
            <p:spPr>
              <a:xfrm>
                <a:off x="3889782" y="5858386"/>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0" name="テキスト ボックス 49">
              <a:extLst>
                <a:ext uri="{FF2B5EF4-FFF2-40B4-BE49-F238E27FC236}">
                  <a16:creationId xmlns:a16="http://schemas.microsoft.com/office/drawing/2014/main" id="{DD649C4C-F401-433F-BD15-82ADC59C35E9}"/>
                </a:ext>
              </a:extLst>
            </p:cNvPr>
            <p:cNvSpPr txBox="1"/>
            <p:nvPr/>
          </p:nvSpPr>
          <p:spPr>
            <a:xfrm>
              <a:off x="5263598" y="5254597"/>
              <a:ext cx="2457284" cy="633603"/>
            </a:xfrm>
            <a:prstGeom prst="rect">
              <a:avLst/>
            </a:prstGeom>
            <a:noFill/>
          </p:spPr>
          <p:txBody>
            <a:bodyPr wrap="square" rtlCol="0">
              <a:spAutoFit/>
            </a:bodyPr>
            <a:lstStyle/>
            <a:p>
              <a:r>
                <a:rPr lang="ja-JP" altLang="en-US" sz="1600" b="1" dirty="0"/>
                <a:t>他者に評価されると</a:t>
              </a:r>
              <a:r>
                <a:rPr lang="en-US" altLang="ja-JP" sz="1600" b="1" dirty="0"/>
                <a:t>Slack</a:t>
              </a:r>
              <a:r>
                <a:rPr lang="ja-JP" altLang="en-US" sz="1600" b="1" dirty="0"/>
                <a:t>で通知が届く</a:t>
              </a:r>
              <a:endParaRPr kumimoji="1" lang="ja-JP" altLang="en-US" sz="1600" b="1" dirty="0"/>
            </a:p>
          </p:txBody>
        </p:sp>
      </p:grpSp>
      <p:sp>
        <p:nvSpPr>
          <p:cNvPr id="63" name="テキスト ボックス 62">
            <a:extLst>
              <a:ext uri="{FF2B5EF4-FFF2-40B4-BE49-F238E27FC236}">
                <a16:creationId xmlns:a16="http://schemas.microsoft.com/office/drawing/2014/main" id="{B14C7E5E-84A1-4D8C-8DC2-8070D439883E}"/>
              </a:ext>
            </a:extLst>
          </p:cNvPr>
          <p:cNvSpPr txBox="1"/>
          <p:nvPr/>
        </p:nvSpPr>
        <p:spPr>
          <a:xfrm>
            <a:off x="117290" y="994142"/>
            <a:ext cx="8975232" cy="646331"/>
          </a:xfrm>
          <a:prstGeom prst="rect">
            <a:avLst/>
          </a:prstGeom>
          <a:noFill/>
          <a:ln>
            <a:noFill/>
          </a:ln>
        </p:spPr>
        <p:txBody>
          <a:bodyPr wrap="square" rtlCol="0">
            <a:spAutoFit/>
          </a:bodyPr>
          <a:lstStyle/>
          <a:p>
            <a:r>
              <a:rPr lang="ja-JP" altLang="en-US" b="1" dirty="0"/>
              <a:t>①議論前に賭けを行う。</a:t>
            </a:r>
            <a:endParaRPr lang="en-US" altLang="ja-JP" b="1" dirty="0"/>
          </a:p>
          <a:p>
            <a:r>
              <a:rPr lang="ja-JP" altLang="en-US" b="1" dirty="0"/>
              <a:t>②テキスト議論を行う（</a:t>
            </a:r>
            <a:r>
              <a:rPr lang="en-US" altLang="ja-JP" b="1" dirty="0"/>
              <a:t>Slack</a:t>
            </a:r>
            <a:r>
              <a:rPr lang="ja-JP" altLang="en-US" b="1" dirty="0"/>
              <a:t>で議論をしながら</a:t>
            </a:r>
            <a:r>
              <a:rPr lang="en-US" altLang="ja-JP" b="1" dirty="0"/>
              <a:t>WEB</a:t>
            </a:r>
            <a:r>
              <a:rPr lang="ja-JP" altLang="en-US" b="1" dirty="0"/>
              <a:t>アプリで評価を行う。）</a:t>
            </a:r>
            <a:endParaRPr lang="en-US" altLang="ja-JP" b="1" dirty="0"/>
          </a:p>
        </p:txBody>
      </p:sp>
      <p:sp>
        <p:nvSpPr>
          <p:cNvPr id="2" name="四角形: 角を丸くする 1">
            <a:extLst>
              <a:ext uri="{FF2B5EF4-FFF2-40B4-BE49-F238E27FC236}">
                <a16:creationId xmlns:a16="http://schemas.microsoft.com/office/drawing/2014/main" id="{D72A98A5-1681-470C-9CE9-18A322FA7F2B}"/>
              </a:ext>
            </a:extLst>
          </p:cNvPr>
          <p:cNvSpPr/>
          <p:nvPr/>
        </p:nvSpPr>
        <p:spPr>
          <a:xfrm>
            <a:off x="7117931" y="1932341"/>
            <a:ext cx="1531429" cy="693138"/>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b="1" dirty="0"/>
              <a:t>Slack</a:t>
            </a:r>
            <a:endParaRPr kumimoji="1" lang="ja-JP" altLang="en-US" sz="3600" b="1" dirty="0"/>
          </a:p>
        </p:txBody>
      </p:sp>
      <p:sp>
        <p:nvSpPr>
          <p:cNvPr id="64" name="四角形: 角を丸くする 63">
            <a:extLst>
              <a:ext uri="{FF2B5EF4-FFF2-40B4-BE49-F238E27FC236}">
                <a16:creationId xmlns:a16="http://schemas.microsoft.com/office/drawing/2014/main" id="{02ABF642-58A1-45C8-BFCE-CBE7A508D9BF}"/>
              </a:ext>
            </a:extLst>
          </p:cNvPr>
          <p:cNvSpPr/>
          <p:nvPr/>
        </p:nvSpPr>
        <p:spPr>
          <a:xfrm>
            <a:off x="1367162" y="1961056"/>
            <a:ext cx="2607405" cy="693138"/>
          </a:xfrm>
          <a:prstGeom prst="round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b="1" dirty="0"/>
              <a:t>WEB</a:t>
            </a:r>
            <a:r>
              <a:rPr kumimoji="1" lang="ja-JP" altLang="en-US" sz="3600" b="1" dirty="0"/>
              <a:t>アプリ</a:t>
            </a:r>
          </a:p>
        </p:txBody>
      </p:sp>
      <p:sp>
        <p:nvSpPr>
          <p:cNvPr id="62" name="四角形: 角を丸くする 61">
            <a:extLst>
              <a:ext uri="{FF2B5EF4-FFF2-40B4-BE49-F238E27FC236}">
                <a16:creationId xmlns:a16="http://schemas.microsoft.com/office/drawing/2014/main" id="{31831D2F-7A74-4595-90E4-E6226DCDABCA}"/>
              </a:ext>
            </a:extLst>
          </p:cNvPr>
          <p:cNvSpPr/>
          <p:nvPr/>
        </p:nvSpPr>
        <p:spPr>
          <a:xfrm flipV="1">
            <a:off x="342404" y="3674011"/>
            <a:ext cx="498377" cy="239179"/>
          </a:xfrm>
          <a:prstGeom prst="roundRect">
            <a:avLst>
              <a:gd name="adj" fmla="val 3925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Google Shape;250;p6">
            <a:extLst>
              <a:ext uri="{FF2B5EF4-FFF2-40B4-BE49-F238E27FC236}">
                <a16:creationId xmlns:a16="http://schemas.microsoft.com/office/drawing/2014/main" id="{85DC1DB6-F362-421E-A8DF-2552AB399D2B}"/>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テキスト議論への導入</a:t>
            </a:r>
            <a:endParaRPr dirty="0"/>
          </a:p>
        </p:txBody>
      </p:sp>
    </p:spTree>
    <p:extLst>
      <p:ext uri="{BB962C8B-B14F-4D97-AF65-F5344CB8AC3E}">
        <p14:creationId xmlns:p14="http://schemas.microsoft.com/office/powerpoint/2010/main" val="1973553343"/>
      </p:ext>
    </p:extLst>
  </p:cSld>
  <p:clrMapOvr>
    <a:masterClrMapping/>
  </p:clrMapOvr>
  <mc:AlternateContent xmlns:mc="http://schemas.openxmlformats.org/markup-compatibility/2006" xmlns:p14="http://schemas.microsoft.com/office/powerpoint/2010/main">
    <mc:Choice Requires="p14">
      <p:transition spd="slow" p14:dur="2000" advTm="64212"/>
    </mc:Choice>
    <mc:Fallback xmlns="">
      <p:transition spd="slow" advTm="64212"/>
    </mc:Fallback>
  </mc:AlternateContent>
  <p:extLst>
    <p:ext uri="{3A86A75C-4F4B-4683-9AE1-C65F6400EC91}">
      <p14:laserTraceLst xmlns:p14="http://schemas.microsoft.com/office/powerpoint/2010/main">
        <p14:tracePtLst>
          <p14:tracePt t="2473" x="58738" y="161925"/>
          <p14:tracePt t="2481" x="111125" y="177800"/>
          <p14:tracePt t="2489" x="161925" y="195263"/>
          <p14:tracePt t="2496" x="212725" y="230188"/>
          <p14:tracePt t="2505" x="246063" y="246063"/>
          <p14:tracePt t="2512" x="263525" y="255588"/>
          <p14:tracePt t="2520" x="296863" y="263525"/>
          <p14:tracePt t="2527" x="314325" y="271463"/>
          <p14:tracePt t="2535" x="331788" y="280988"/>
          <p14:tracePt t="2553" x="339725" y="288925"/>
          <p14:tracePt t="2559" x="347663" y="288925"/>
          <p14:tracePt t="2568" x="347663" y="296863"/>
          <p14:tracePt t="2577" x="357188" y="296863"/>
          <p14:tracePt t="2583" x="382588" y="314325"/>
          <p14:tracePt t="2592" x="390525" y="322263"/>
          <p14:tracePt t="2599" x="415925" y="331788"/>
          <p14:tracePt t="2605" x="433388" y="339725"/>
          <p14:tracePt t="2613" x="458788" y="347663"/>
          <p14:tracePt t="2621" x="466725" y="357188"/>
          <p14:tracePt t="2629" x="484188" y="365125"/>
          <p14:tracePt t="2637" x="501650" y="382588"/>
          <p14:tracePt t="2644" x="534988" y="407988"/>
          <p14:tracePt t="2652" x="560388" y="433388"/>
          <p14:tracePt t="2661" x="585788" y="458788"/>
          <p14:tracePt t="2669" x="611188" y="509588"/>
          <p14:tracePt t="2676" x="636588" y="534988"/>
          <p14:tracePt t="2685" x="661988" y="560388"/>
          <p14:tracePt t="2695" x="679450" y="569913"/>
          <p14:tracePt t="2699" x="696913" y="595313"/>
          <p14:tracePt t="2709" x="714375" y="611188"/>
          <p14:tracePt t="2714" x="730250" y="620713"/>
          <p14:tracePt t="2722" x="739775" y="628650"/>
          <p14:tracePt t="2730" x="747713" y="628650"/>
          <p14:tracePt t="2832" x="747713" y="636588"/>
          <p14:tracePt t="18635" x="900113" y="704850"/>
          <p14:tracePt t="18642" x="1265238" y="892175"/>
          <p14:tracePt t="18650" x="1606550" y="1079500"/>
          <p14:tracePt t="18657" x="1733550" y="1138238"/>
          <p14:tracePt t="18666" x="2012950" y="1300163"/>
          <p14:tracePt t="18674" x="2235200" y="1411288"/>
          <p14:tracePt t="18682" x="2471738" y="1487488"/>
          <p14:tracePt t="18693" x="2582863" y="1555750"/>
          <p14:tracePt t="18697" x="2684463" y="1614488"/>
          <p14:tracePt t="18707" x="2803525" y="1690688"/>
          <p14:tracePt t="18712" x="2905125" y="1741488"/>
          <p14:tracePt t="18721" x="3016250" y="1819275"/>
          <p14:tracePt t="18730" x="3074988" y="1844675"/>
          <p14:tracePt t="18736" x="3135313" y="1878013"/>
          <p14:tracePt t="18743" x="3178175" y="1903413"/>
          <p14:tracePt t="18753" x="3236913" y="1938338"/>
          <p14:tracePt t="18762" x="3262313" y="1954213"/>
          <p14:tracePt t="18767" x="3297238" y="1971675"/>
          <p14:tracePt t="18774" x="3338513" y="1979613"/>
          <p14:tracePt t="18782" x="3355975" y="1989138"/>
          <p14:tracePt t="19094" x="3467100" y="2030413"/>
          <p14:tracePt t="19101" x="3611563" y="2065338"/>
          <p14:tracePt t="19109" x="3789363" y="2090738"/>
          <p14:tracePt t="19117" x="3933825" y="2124075"/>
          <p14:tracePt t="19125" x="4035425" y="2133600"/>
          <p14:tracePt t="19133" x="4187825" y="2149475"/>
          <p14:tracePt t="19141" x="4349750" y="2174875"/>
          <p14:tracePt t="19150" x="4494213" y="2184400"/>
          <p14:tracePt t="19156" x="4605338" y="2192338"/>
          <p14:tracePt t="19165" x="4689475" y="2209800"/>
          <p14:tracePt t="19175" x="4775200" y="2217738"/>
          <p14:tracePt t="19179" x="4826000" y="2227263"/>
          <p14:tracePt t="19190" x="4910138" y="2260600"/>
          <p14:tracePt t="19195" x="5003800" y="2268538"/>
          <p14:tracePt t="19203" x="5046663" y="2286000"/>
          <p14:tracePt t="19211" x="5122863" y="2303463"/>
          <p14:tracePt t="19218" x="5183188" y="2319338"/>
          <p14:tracePt t="19226" x="5216525" y="2328863"/>
          <p14:tracePt t="19233" x="5249863" y="2336800"/>
          <p14:tracePt t="19241" x="5276850" y="2344738"/>
          <p14:tracePt t="19250" x="5318125" y="2371725"/>
          <p14:tracePt t="19258" x="5327650" y="2379663"/>
          <p14:tracePt t="19514" x="5386388" y="2413000"/>
          <p14:tracePt t="19523" x="5462588" y="2447925"/>
          <p14:tracePt t="19530" x="5548313" y="2498725"/>
          <p14:tracePt t="19540" x="5624513" y="2549525"/>
          <p14:tracePt t="19545" x="5718175" y="2592388"/>
          <p14:tracePt t="19553" x="5811838" y="2633663"/>
          <p14:tracePt t="19560" x="5853113" y="2668588"/>
          <p14:tracePt t="19569" x="5905500" y="2686050"/>
          <p14:tracePt t="19576" x="5938838" y="2701925"/>
          <p14:tracePt t="19584" x="5981700" y="2727325"/>
          <p14:tracePt t="19592" x="6015038" y="2744788"/>
          <p14:tracePt t="19600" x="6024563" y="2752725"/>
          <p14:tracePt t="19607" x="6040438" y="2762250"/>
          <p14:tracePt t="19617" x="6057900" y="2770188"/>
          <p14:tracePt t="19623" x="6091238" y="2778125"/>
          <p14:tracePt t="19632" x="6100763" y="2787650"/>
          <p14:tracePt t="19641" x="6116638" y="2795588"/>
          <p14:tracePt t="19646" x="6126163" y="2795588"/>
          <p14:tracePt t="19656" x="6134100" y="2805113"/>
          <p14:tracePt t="19661" x="6142038" y="2820988"/>
          <p14:tracePt t="19669" x="6167438" y="2830513"/>
          <p14:tracePt t="19677" x="6184900" y="2838450"/>
          <p14:tracePt t="19685" x="6194425" y="2838450"/>
          <p14:tracePt t="19693" x="6219825" y="2846388"/>
          <p14:tracePt t="19701" x="6245225" y="2855913"/>
          <p14:tracePt t="19708" x="6261100" y="2863850"/>
          <p14:tracePt t="19717" x="6270625" y="2863850"/>
          <p14:tracePt t="19724" x="6278563" y="2863850"/>
          <p14:tracePt t="19732" x="6286500" y="2863850"/>
          <p14:tracePt t="19771" x="6296025" y="2871788"/>
          <p14:tracePt t="19779" x="6311900" y="2871788"/>
          <p14:tracePt t="19795" x="6321425" y="2881313"/>
          <p14:tracePt t="19802" x="6329363" y="2881313"/>
          <p14:tracePt t="19818" x="6338888" y="2881313"/>
          <p14:tracePt t="19825" x="6346825" y="2881313"/>
          <p14:tracePt t="19833" x="6354763" y="2881313"/>
          <p14:tracePt t="19849" x="6364288" y="2881313"/>
          <p14:tracePt t="19856" x="6372225" y="2881313"/>
          <p14:tracePt t="19864" x="6380163" y="2881313"/>
          <p14:tracePt t="19873" x="6389688" y="2881313"/>
          <p14:tracePt t="19880" x="6397625" y="2881313"/>
          <p14:tracePt t="19896" x="6405563" y="2881313"/>
          <p14:tracePt t="19907" x="6415088" y="2881313"/>
          <p14:tracePt t="19926" x="6423025" y="2881313"/>
          <p14:tracePt t="19942" x="6430963" y="2881313"/>
          <p14:tracePt t="19950" x="6440488" y="2881313"/>
          <p14:tracePt t="19957" x="6448425" y="2881313"/>
          <p14:tracePt t="19966" x="6456363" y="2881313"/>
          <p14:tracePt t="19981" x="6465888" y="2881313"/>
          <p14:tracePt t="19993" x="6473825" y="2881313"/>
          <p14:tracePt t="20008" x="6483350" y="2871788"/>
          <p14:tracePt t="20067" x="6491288" y="2863850"/>
          <p14:tracePt t="20082" x="6499225" y="2863850"/>
          <p14:tracePt t="20121" x="6516688" y="2855913"/>
          <p14:tracePt t="20169" x="6524625" y="2846388"/>
          <p14:tracePt t="20183" x="6524625" y="2838450"/>
          <p14:tracePt t="20191" x="6534150" y="2838450"/>
          <p14:tracePt t="20246" x="6534150" y="2820988"/>
          <p14:tracePt t="20277" x="6542088" y="2820988"/>
          <p14:tracePt t="20323" x="6550025" y="2813050"/>
          <p14:tracePt t="20331" x="6550025" y="2805113"/>
          <p14:tracePt t="20339" x="6550025" y="2795588"/>
          <p14:tracePt t="20347" x="6559550" y="2795588"/>
          <p14:tracePt t="20357" x="6559550" y="2787650"/>
          <p14:tracePt t="20362" x="6559550" y="2778125"/>
          <p14:tracePt t="38181" x="6550025" y="2778125"/>
          <p14:tracePt t="38188" x="6550025" y="2770188"/>
          <p14:tracePt t="38195" x="6542088" y="2762250"/>
          <p14:tracePt t="38205" x="6534150" y="2762250"/>
          <p14:tracePt t="38305" x="6524625" y="2762250"/>
          <p14:tracePt t="38375" x="6524625" y="2752725"/>
          <p14:tracePt t="44590" x="6372225" y="2693988"/>
          <p14:tracePt t="44596" x="6015038" y="2524125"/>
          <p14:tracePt t="44605" x="5827713" y="2447925"/>
          <p14:tracePt t="44612" x="5708650" y="2371725"/>
          <p14:tracePt t="44621" x="5249863" y="2073275"/>
          <p14:tracePt t="44628" x="4927600" y="1819275"/>
          <p14:tracePt t="44636" x="4757738" y="1708150"/>
          <p14:tracePt t="44644" x="4468813" y="1504950"/>
          <p14:tracePt t="44652" x="4103688" y="1292225"/>
          <p14:tracePt t="44660" x="3933825" y="1216025"/>
          <p14:tracePt t="44671" x="3848100" y="1163638"/>
          <p14:tracePt t="44674" x="3687763" y="1079500"/>
          <p14:tracePt t="44685" x="3441700" y="942975"/>
          <p14:tracePt t="44690" x="3168650" y="823913"/>
          <p14:tracePt t="44701" x="3049588" y="773113"/>
          <p14:tracePt t="44705" x="2955925" y="730250"/>
          <p14:tracePt t="44713" x="2854325" y="696913"/>
          <p14:tracePt t="44721" x="2770188" y="671513"/>
          <p14:tracePt t="44730" x="2676525" y="654050"/>
          <p14:tracePt t="44738" x="2633663" y="646113"/>
          <p14:tracePt t="44745" x="2590800" y="636588"/>
          <p14:tracePt t="44752" x="2574925" y="636588"/>
          <p14:tracePt t="44761" x="2557463" y="636588"/>
          <p14:tracePt t="44778" x="2549525" y="636588"/>
          <p14:tracePt t="45104" x="2405063" y="603250"/>
          <p14:tracePt t="45110" x="2301875" y="577850"/>
          <p14:tracePt t="45118" x="2192338" y="544513"/>
          <p14:tracePt t="45128" x="2098675" y="492125"/>
          <p14:tracePt t="45135" x="1885950" y="415925"/>
          <p14:tracePt t="45142" x="1766888" y="357188"/>
          <p14:tracePt t="45151" x="1665288" y="322263"/>
          <p14:tracePt t="45157" x="1579563" y="306388"/>
          <p14:tracePt t="45168" x="1487488" y="280988"/>
          <p14:tracePt t="45173" x="1419225" y="263525"/>
          <p14:tracePt t="45181" x="1325563" y="212725"/>
          <p14:tracePt t="45189" x="1223963" y="177800"/>
          <p14:tracePt t="45197" x="1120775" y="144463"/>
          <p14:tracePt t="45203" x="1003300" y="101600"/>
          <p14:tracePt t="45211" x="942975" y="76200"/>
          <p14:tracePt t="45219" x="849313" y="42863"/>
          <p14:tracePt t="45228" x="781050" y="25400"/>
          <p14:tracePt t="48745" x="365125" y="195263"/>
          <p14:tracePt t="48752" x="831850" y="552450"/>
          <p14:tracePt t="48759" x="1120775" y="773113"/>
          <p14:tracePt t="48767" x="1325563" y="917575"/>
          <p14:tracePt t="48776" x="1665288" y="1079500"/>
          <p14:tracePt t="48791" x="2124075" y="1393825"/>
          <p14:tracePt t="48801" x="2217738" y="1462088"/>
          <p14:tracePt t="48806" x="2311400" y="1538288"/>
          <p14:tracePt t="48817" x="2362200" y="1571625"/>
          <p14:tracePt t="48821" x="2430463" y="1631950"/>
          <p14:tracePt t="48830" x="2481263" y="1674813"/>
          <p14:tracePt t="48836" x="2514600" y="1700213"/>
          <p14:tracePt t="48845" x="2549525" y="1725613"/>
          <p14:tracePt t="48853" x="2565400" y="1741488"/>
          <p14:tracePt t="48861" x="2574925" y="1751013"/>
          <p14:tracePt t="48876" x="2582863" y="1758950"/>
          <p14:tracePt t="56412" x="2616200" y="1784350"/>
          <p14:tracePt t="56420" x="2651125" y="1801813"/>
          <p14:tracePt t="56427" x="2709863" y="1819275"/>
          <p14:tracePt t="56435" x="2760663" y="1852613"/>
          <p14:tracePt t="56443" x="2820988" y="1878013"/>
          <p14:tracePt t="56450" x="2871788" y="1911350"/>
          <p14:tracePt t="56459" x="2947988" y="1946275"/>
          <p14:tracePt t="56467" x="2990850" y="1979613"/>
          <p14:tracePt t="56476" x="3049588" y="2022475"/>
          <p14:tracePt t="56483" x="3100388" y="2065338"/>
          <p14:tracePt t="56489" x="3178175" y="2133600"/>
          <p14:tracePt t="56502" x="3228975" y="2174875"/>
          <p14:tracePt t="56505" x="3297238" y="2227263"/>
          <p14:tracePt t="56514" x="3355975" y="2260600"/>
          <p14:tracePt t="56520" x="3406775" y="2286000"/>
          <p14:tracePt t="56529" x="3475038" y="2319338"/>
          <p14:tracePt t="56536" x="3508375" y="2344738"/>
          <p14:tracePt t="56544" x="3533775" y="2362200"/>
          <p14:tracePt t="56551" x="3551238" y="2379663"/>
          <p14:tracePt t="56559" x="3568700" y="2387600"/>
          <p14:tracePt t="56566" x="3586163" y="2397125"/>
          <p14:tracePt t="56574" x="3594100" y="2397125"/>
          <p14:tracePt t="56583" x="3594100" y="2405063"/>
          <p14:tracePt t="56590" x="3602038" y="2405063"/>
          <p14:tracePt t="56661" x="3611563" y="2405063"/>
          <p14:tracePt t="56723" x="3619500" y="2422525"/>
          <p14:tracePt t="56738" x="3644900" y="2430463"/>
          <p14:tracePt t="56746" x="3652838" y="2438400"/>
          <p14:tracePt t="56755" x="3652838" y="2447925"/>
          <p14:tracePt t="56763" x="3662363" y="2447925"/>
          <p14:tracePt t="56769" x="3670300" y="2447925"/>
          <p14:tracePt t="56872" x="3678238" y="2455863"/>
          <p14:tracePt t="56878" x="3713163" y="2473325"/>
          <p14:tracePt t="56887" x="3729038" y="2489200"/>
          <p14:tracePt t="56895" x="3756025" y="2524125"/>
          <p14:tracePt t="56902" x="3781425" y="2549525"/>
          <p14:tracePt t="56909" x="3832225" y="2574925"/>
          <p14:tracePt t="56918" x="3873500" y="2625725"/>
          <p14:tracePt t="56925" x="3941763" y="2668588"/>
          <p14:tracePt t="56933" x="3992563" y="2719388"/>
          <p14:tracePt t="56943" x="4044950" y="2778125"/>
          <p14:tracePt t="56949" x="4070350" y="2795588"/>
          <p14:tracePt t="56958" x="4078288" y="2813050"/>
          <p14:tracePt t="56967" x="4111625" y="2846388"/>
          <p14:tracePt t="56971" x="4146550" y="2881313"/>
          <p14:tracePt t="56983" x="4179888" y="2906713"/>
          <p14:tracePt t="56987" x="4197350" y="2922588"/>
          <p14:tracePt t="56995" x="4222750" y="2940050"/>
          <p14:tracePt t="57003" x="4240213" y="2957513"/>
          <p14:tracePt t="57011" x="4248150" y="2965450"/>
          <p14:tracePt t="57021" x="4265613" y="2974975"/>
          <p14:tracePt t="57346" x="4418013" y="3033713"/>
          <p14:tracePt t="57353" x="4545013" y="3076575"/>
          <p14:tracePt t="57361" x="4664075" y="3135313"/>
          <p14:tracePt t="57370" x="4749800" y="3186113"/>
          <p14:tracePt t="57376" x="4868863" y="3254375"/>
          <p14:tracePt t="57385" x="5029200" y="3330575"/>
          <p14:tracePt t="57393" x="5140325" y="3373438"/>
          <p14:tracePt t="57399" x="5276850" y="3449638"/>
          <p14:tracePt t="57408" x="5353050" y="3484563"/>
          <p14:tracePt t="57416" x="5454650" y="3527425"/>
          <p14:tracePt t="57425" x="5556250" y="3560763"/>
          <p14:tracePt t="57433" x="5649913" y="3594100"/>
          <p14:tracePt t="57439" x="5776913" y="3636963"/>
          <p14:tracePt t="57450" x="5880100" y="3671888"/>
          <p14:tracePt t="57454" x="5981700" y="3687763"/>
          <p14:tracePt t="57463" x="6015038" y="3705225"/>
          <p14:tracePt t="57470" x="6108700" y="3730625"/>
          <p14:tracePt t="57478" x="6151563" y="3748088"/>
          <p14:tracePt t="57486" x="6202363" y="3756025"/>
          <p14:tracePt t="57493" x="6253163" y="3790950"/>
          <p14:tracePt t="57500" x="6311900" y="3806825"/>
          <p14:tracePt t="57509" x="6346825" y="3816350"/>
          <p14:tracePt t="57516" x="6405563" y="3832225"/>
          <p14:tracePt t="57526" x="6430963" y="3841750"/>
          <p14:tracePt t="57533" x="6448425" y="3849688"/>
          <p14:tracePt t="57542" x="6473825" y="3857625"/>
          <p14:tracePt t="57550" x="6483350" y="3857625"/>
          <p14:tracePt t="57556" x="6491288" y="3875088"/>
          <p14:tracePt t="57571" x="6499225" y="3875088"/>
          <p14:tracePt t="59929" x="6516688" y="3892550"/>
          <p14:tracePt t="59936" x="6534150" y="3917950"/>
          <p14:tracePt t="59943" x="6542088" y="3943350"/>
          <p14:tracePt t="59953" x="6575425" y="3976688"/>
          <p14:tracePt t="59961" x="6575425" y="3994150"/>
          <p14:tracePt t="59967" x="6600825" y="4011613"/>
          <p14:tracePt t="59975" x="6610350" y="4011613"/>
          <p14:tracePt t="59982" x="6618288" y="4027488"/>
          <p14:tracePt t="59992" x="6618288" y="4037013"/>
          <p14:tracePt t="59999" x="6626225" y="4037013"/>
          <p14:tracePt t="60008" x="6635750" y="4052888"/>
          <p14:tracePt t="60017" x="6643688" y="4062413"/>
          <p14:tracePt t="60033" x="6661150" y="4070350"/>
          <p14:tracePt t="60037" x="6669088" y="4079875"/>
          <p14:tracePt t="60053" x="6678613" y="4087813"/>
          <p14:tracePt t="60061" x="6686550" y="4095750"/>
          <p14:tracePt t="60068" x="6686550" y="4105275"/>
          <p14:tracePt t="60076" x="6694488" y="4105275"/>
          <p14:tracePt t="60084" x="6704013" y="4121150"/>
          <p14:tracePt t="60091" x="6711950" y="4130675"/>
          <p14:tracePt t="60108" x="6719888" y="4130675"/>
          <p14:tracePt t="60115" x="6737350" y="4130675"/>
          <p14:tracePt t="62367" x="6711950" y="4095750"/>
          <p14:tracePt t="62373" x="6661150" y="4062413"/>
          <p14:tracePt t="62380" x="6635750" y="4037013"/>
          <p14:tracePt t="62390" x="6610350" y="3994150"/>
          <p14:tracePt t="62398" x="6592888" y="3986213"/>
          <p14:tracePt t="62405" x="6575425" y="3968750"/>
          <p14:tracePt t="62415" x="6550025" y="3943350"/>
          <p14:tracePt t="62420" x="6534150" y="3935413"/>
          <p14:tracePt t="62431" x="6534150" y="3925888"/>
          <p14:tracePt t="62436" x="6524625" y="3925888"/>
          <p14:tracePt t="62444" x="6516688" y="3925888"/>
          <p14:tracePt t="62467" x="6508750" y="3917950"/>
          <p14:tracePt t="62795" x="6286500" y="3790950"/>
          <p14:tracePt t="62801" x="5905500" y="3517900"/>
          <p14:tracePt t="62810" x="5335588" y="3144838"/>
          <p14:tracePt t="62819" x="5208588" y="3041650"/>
          <p14:tracePt t="62825" x="4833938" y="2787650"/>
          <p14:tracePt t="62833" x="4410075" y="2541588"/>
          <p14:tracePt t="62841" x="4179888" y="2397125"/>
          <p14:tracePt t="62848" x="4070350" y="2319338"/>
          <p14:tracePt t="62857" x="3865563" y="2141538"/>
          <p14:tracePt t="62865" x="3687763" y="2030413"/>
          <p14:tracePt t="62874" x="3611563" y="1971675"/>
          <p14:tracePt t="62883" x="3517900" y="1928813"/>
          <p14:tracePt t="62888" x="3482975" y="1911350"/>
          <p14:tracePt t="62899" x="3457575" y="1895475"/>
          <p14:tracePt t="62903" x="3432175" y="1885950"/>
          <p14:tracePt t="62914" x="3414713" y="1878013"/>
          <p14:tracePt t="62919" x="3398838" y="1860550"/>
          <p14:tracePt t="63200" x="3211513" y="1784350"/>
          <p14:tracePt t="63207" x="3016250" y="1665288"/>
          <p14:tracePt t="63215" x="2608263" y="1385888"/>
          <p14:tracePt t="63222" x="2200275" y="1096963"/>
          <p14:tracePt t="63231" x="1946275" y="925513"/>
          <p14:tracePt t="63239" x="1817688" y="823913"/>
          <p14:tracePt t="63249" x="1333500" y="527050"/>
          <p14:tracePt t="63253" x="1044575" y="347663"/>
          <p14:tracePt t="63265" x="925513" y="255588"/>
          <p14:tracePt t="63269" x="831850" y="177800"/>
          <p14:tracePt t="63277" x="704850" y="50800"/>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50;p6">
            <a:extLst>
              <a:ext uri="{FF2B5EF4-FFF2-40B4-BE49-F238E27FC236}">
                <a16:creationId xmlns:a16="http://schemas.microsoft.com/office/drawing/2014/main" id="{2A9C2239-4509-4616-9222-E4B680A8E03D}"/>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日常生活への導入方法</a:t>
            </a:r>
            <a:endParaRPr dirty="0"/>
          </a:p>
        </p:txBody>
      </p:sp>
      <p:sp>
        <p:nvSpPr>
          <p:cNvPr id="2" name="テキスト ボックス 1">
            <a:extLst>
              <a:ext uri="{FF2B5EF4-FFF2-40B4-BE49-F238E27FC236}">
                <a16:creationId xmlns:a16="http://schemas.microsoft.com/office/drawing/2014/main" id="{C473E7A6-268A-4F26-90C6-FBE732838748}"/>
              </a:ext>
            </a:extLst>
          </p:cNvPr>
          <p:cNvSpPr txBox="1"/>
          <p:nvPr/>
        </p:nvSpPr>
        <p:spPr>
          <a:xfrm>
            <a:off x="227511" y="1111415"/>
            <a:ext cx="8629381" cy="369332"/>
          </a:xfrm>
          <a:prstGeom prst="rect">
            <a:avLst/>
          </a:prstGeom>
          <a:noFill/>
        </p:spPr>
        <p:txBody>
          <a:bodyPr wrap="square" rtlCol="0">
            <a:spAutoFit/>
          </a:bodyPr>
          <a:lstStyle/>
          <a:p>
            <a:r>
              <a:rPr kumimoji="1" lang="ja-JP" altLang="en-US" b="1" dirty="0"/>
              <a:t>レベル１：利他行為をしたくなるメカニズム</a:t>
            </a:r>
            <a:endParaRPr kumimoji="1" lang="en-US" altLang="ja-JP" sz="1400" dirty="0"/>
          </a:p>
        </p:txBody>
      </p:sp>
      <p:grpSp>
        <p:nvGrpSpPr>
          <p:cNvPr id="63" name="グループ化 62">
            <a:extLst>
              <a:ext uri="{FF2B5EF4-FFF2-40B4-BE49-F238E27FC236}">
                <a16:creationId xmlns:a16="http://schemas.microsoft.com/office/drawing/2014/main" id="{CD5DBADB-0958-4BB7-A781-A7796B4CBD01}"/>
              </a:ext>
            </a:extLst>
          </p:cNvPr>
          <p:cNvGrpSpPr/>
          <p:nvPr/>
        </p:nvGrpSpPr>
        <p:grpSpPr>
          <a:xfrm>
            <a:off x="472320" y="3921500"/>
            <a:ext cx="6696191" cy="2716844"/>
            <a:chOff x="196621" y="2451787"/>
            <a:chExt cx="6696191" cy="2716844"/>
          </a:xfrm>
        </p:grpSpPr>
        <p:sp>
          <p:nvSpPr>
            <p:cNvPr id="64" name="円/楕円 3">
              <a:extLst>
                <a:ext uri="{FF2B5EF4-FFF2-40B4-BE49-F238E27FC236}">
                  <a16:creationId xmlns:a16="http://schemas.microsoft.com/office/drawing/2014/main" id="{C28E8F43-729D-4E66-A643-D0644833FC72}"/>
                </a:ext>
              </a:extLst>
            </p:cNvPr>
            <p:cNvSpPr/>
            <p:nvPr/>
          </p:nvSpPr>
          <p:spPr>
            <a:xfrm>
              <a:off x="3305232" y="2451787"/>
              <a:ext cx="3587580" cy="2716844"/>
            </a:xfrm>
            <a:prstGeom prst="ellipse">
              <a:avLst/>
            </a:prstGeom>
            <a:solidFill>
              <a:schemeClr val="accent6">
                <a:lumMod val="40000"/>
                <a:lumOff val="60000"/>
                <a:alpha val="55000"/>
              </a:schemeClr>
            </a:solidFill>
            <a:ln>
              <a:solidFill>
                <a:schemeClr val="accent1">
                  <a:shade val="50000"/>
                  <a:alpha val="81000"/>
                </a:schemeClr>
              </a:solidFill>
            </a:ln>
            <a:effectLst>
              <a:softEdge rad="304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eiryo" panose="020B0604030504040204" pitchFamily="34" charset="-128"/>
                <a:ea typeface="Meiryo" panose="020B0604030504040204" pitchFamily="34" charset="-128"/>
              </a:endParaRPr>
            </a:p>
          </p:txBody>
        </p:sp>
        <p:sp>
          <p:nvSpPr>
            <p:cNvPr id="65" name="フリーフォーム: 図形 64">
              <a:extLst>
                <a:ext uri="{FF2B5EF4-FFF2-40B4-BE49-F238E27FC236}">
                  <a16:creationId xmlns:a16="http://schemas.microsoft.com/office/drawing/2014/main" id="{F2FEFD8E-66F3-4DCF-8C81-9CE3A151300C}"/>
                </a:ext>
              </a:extLst>
            </p:cNvPr>
            <p:cNvSpPr/>
            <p:nvPr/>
          </p:nvSpPr>
          <p:spPr>
            <a:xfrm>
              <a:off x="500425" y="3274700"/>
              <a:ext cx="464217" cy="724024"/>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5">
                <a:lumMod val="40000"/>
                <a:lumOff val="6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000" b="1" dirty="0">
                  <a:solidFill>
                    <a:srgbClr val="000000"/>
                  </a:solidFill>
                  <a:latin typeface="Calibri"/>
                  <a:ea typeface="Calibri"/>
                  <a:cs typeface="Calibri"/>
                  <a:sym typeface="Calibri"/>
                </a:rPr>
                <a:t>A</a:t>
              </a:r>
              <a:endParaRPr lang="en-US" altLang="ja-JP" sz="2000" b="1" dirty="0">
                <a:solidFill>
                  <a:srgbClr val="000000"/>
                </a:solidFill>
                <a:latin typeface="Calibri"/>
                <a:ea typeface="Calibri"/>
                <a:cs typeface="Calibri"/>
                <a:sym typeface="Calibri"/>
              </a:endParaRP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66" name="テキスト ボックス 65">
              <a:extLst>
                <a:ext uri="{FF2B5EF4-FFF2-40B4-BE49-F238E27FC236}">
                  <a16:creationId xmlns:a16="http://schemas.microsoft.com/office/drawing/2014/main" id="{9D68D272-7889-4AFA-A679-DC84AAA3A5F3}"/>
                </a:ext>
              </a:extLst>
            </p:cNvPr>
            <p:cNvSpPr txBox="1"/>
            <p:nvPr/>
          </p:nvSpPr>
          <p:spPr>
            <a:xfrm>
              <a:off x="196621" y="4013774"/>
              <a:ext cx="1130439" cy="307777"/>
            </a:xfrm>
            <a:prstGeom prst="rect">
              <a:avLst/>
            </a:prstGeom>
            <a:noFill/>
          </p:spPr>
          <p:txBody>
            <a:bodyPr wrap="square" rtlCol="0">
              <a:spAutoFit/>
            </a:bodyPr>
            <a:lstStyle/>
            <a:p>
              <a:r>
                <a:rPr kumimoji="1" lang="en-US" altLang="ja-JP" sz="1400" b="1" dirty="0"/>
                <a:t>5000Pt</a:t>
              </a:r>
              <a:r>
                <a:rPr kumimoji="1" lang="ja-JP" altLang="en-US" sz="1400" b="1" dirty="0"/>
                <a:t>所持</a:t>
              </a:r>
            </a:p>
          </p:txBody>
        </p:sp>
        <p:cxnSp>
          <p:nvCxnSpPr>
            <p:cNvPr id="67" name="直線矢印コネクタ 66">
              <a:extLst>
                <a:ext uri="{FF2B5EF4-FFF2-40B4-BE49-F238E27FC236}">
                  <a16:creationId xmlns:a16="http://schemas.microsoft.com/office/drawing/2014/main" id="{CCAC5BCE-4475-4225-9383-64E52CBF5035}"/>
                </a:ext>
              </a:extLst>
            </p:cNvPr>
            <p:cNvCxnSpPr>
              <a:cxnSpLocks/>
            </p:cNvCxnSpPr>
            <p:nvPr/>
          </p:nvCxnSpPr>
          <p:spPr>
            <a:xfrm>
              <a:off x="1210826" y="3853543"/>
              <a:ext cx="2559761" cy="0"/>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68" name="グループ化 67">
              <a:extLst>
                <a:ext uri="{FF2B5EF4-FFF2-40B4-BE49-F238E27FC236}">
                  <a16:creationId xmlns:a16="http://schemas.microsoft.com/office/drawing/2014/main" id="{7885CCFB-03A1-49E1-AB52-D8F6C5FAC57D}"/>
                </a:ext>
              </a:extLst>
            </p:cNvPr>
            <p:cNvGrpSpPr/>
            <p:nvPr/>
          </p:nvGrpSpPr>
          <p:grpSpPr>
            <a:xfrm>
              <a:off x="3659556" y="3228347"/>
              <a:ext cx="1307005" cy="1093204"/>
              <a:chOff x="3560328" y="2538195"/>
              <a:chExt cx="1307005" cy="1093204"/>
            </a:xfrm>
          </p:grpSpPr>
          <p:sp>
            <p:nvSpPr>
              <p:cNvPr id="81" name="フリーフォーム: 図形 80">
                <a:extLst>
                  <a:ext uri="{FF2B5EF4-FFF2-40B4-BE49-F238E27FC236}">
                    <a16:creationId xmlns:a16="http://schemas.microsoft.com/office/drawing/2014/main" id="{4830F1F0-92A4-45BB-8175-089563318494}"/>
                  </a:ext>
                </a:extLst>
              </p:cNvPr>
              <p:cNvSpPr/>
              <p:nvPr/>
            </p:nvSpPr>
            <p:spPr>
              <a:xfrm>
                <a:off x="3875045" y="2538195"/>
                <a:ext cx="533042" cy="83136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rgbClr val="FFFF00"/>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sz="2000" b="1" dirty="0">
                    <a:solidFill>
                      <a:srgbClr val="000000"/>
                    </a:solidFill>
                    <a:latin typeface="Calibri"/>
                    <a:ea typeface="Calibri"/>
                    <a:cs typeface="Calibri"/>
                    <a:sym typeface="Calibri"/>
                  </a:rPr>
                  <a:t>B</a:t>
                </a:r>
              </a:p>
              <a:p>
                <a:pPr marL="0" marR="0" lvl="0" indent="0" algn="ctr" rtl="0">
                  <a:spcBef>
                    <a:spcPts val="0"/>
                  </a:spcBef>
                  <a:spcAft>
                    <a:spcPts val="0"/>
                  </a:spcAft>
                  <a:buNone/>
                </a:pPr>
                <a:endParaRPr sz="2800" b="1" dirty="0">
                  <a:solidFill>
                    <a:srgbClr val="000000"/>
                  </a:solidFill>
                  <a:latin typeface="Calibri"/>
                  <a:ea typeface="Calibri"/>
                  <a:cs typeface="Calibri"/>
                  <a:sym typeface="Calibri"/>
                </a:endParaRPr>
              </a:p>
            </p:txBody>
          </p:sp>
          <p:sp>
            <p:nvSpPr>
              <p:cNvPr id="82" name="テキスト ボックス 81">
                <a:extLst>
                  <a:ext uri="{FF2B5EF4-FFF2-40B4-BE49-F238E27FC236}">
                    <a16:creationId xmlns:a16="http://schemas.microsoft.com/office/drawing/2014/main" id="{4616CB15-BF0B-4CAE-9FE1-473ADE3B0CEF}"/>
                  </a:ext>
                </a:extLst>
              </p:cNvPr>
              <p:cNvSpPr txBox="1"/>
              <p:nvPr/>
            </p:nvSpPr>
            <p:spPr>
              <a:xfrm>
                <a:off x="3560328" y="3354400"/>
                <a:ext cx="1307005" cy="276999"/>
              </a:xfrm>
              <a:prstGeom prst="rect">
                <a:avLst/>
              </a:prstGeom>
              <a:noFill/>
            </p:spPr>
            <p:txBody>
              <a:bodyPr wrap="square" rtlCol="0">
                <a:spAutoFit/>
              </a:bodyPr>
              <a:lstStyle/>
              <a:p>
                <a:pPr algn="ctr"/>
                <a:endParaRPr kumimoji="1" lang="ja-JP" altLang="en-US" sz="1200" b="1" dirty="0"/>
              </a:p>
            </p:txBody>
          </p:sp>
        </p:grpSp>
        <p:sp>
          <p:nvSpPr>
            <p:cNvPr id="71" name="四角形: 角を丸くする 70">
              <a:extLst>
                <a:ext uri="{FF2B5EF4-FFF2-40B4-BE49-F238E27FC236}">
                  <a16:creationId xmlns:a16="http://schemas.microsoft.com/office/drawing/2014/main" id="{FC05384B-5B35-468A-9527-C98604E66534}"/>
                </a:ext>
              </a:extLst>
            </p:cNvPr>
            <p:cNvSpPr/>
            <p:nvPr/>
          </p:nvSpPr>
          <p:spPr>
            <a:xfrm>
              <a:off x="1792898" y="3667057"/>
              <a:ext cx="1395616" cy="351334"/>
            </a:xfrm>
            <a:prstGeom prst="round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a:solidFill>
                    <a:sysClr val="windowText" lastClr="000000"/>
                  </a:solidFill>
                </a:rPr>
                <a:t>800Pt</a:t>
              </a:r>
              <a:r>
                <a:rPr kumimoji="1" lang="ja-JP" altLang="en-US" sz="1600" dirty="0">
                  <a:solidFill>
                    <a:sysClr val="windowText" lastClr="000000"/>
                  </a:solidFill>
                </a:rPr>
                <a:t>賭け</a:t>
              </a:r>
            </a:p>
          </p:txBody>
        </p:sp>
        <p:sp>
          <p:nvSpPr>
            <p:cNvPr id="72" name="フリーフォーム: 図形 71">
              <a:extLst>
                <a:ext uri="{FF2B5EF4-FFF2-40B4-BE49-F238E27FC236}">
                  <a16:creationId xmlns:a16="http://schemas.microsoft.com/office/drawing/2014/main" id="{57B53D5E-B544-4A7A-B9E7-62B0A1FEC068}"/>
                </a:ext>
              </a:extLst>
            </p:cNvPr>
            <p:cNvSpPr/>
            <p:nvPr/>
          </p:nvSpPr>
          <p:spPr>
            <a:xfrm>
              <a:off x="1484419" y="3979328"/>
              <a:ext cx="1889598" cy="487424"/>
            </a:xfrm>
            <a:custGeom>
              <a:avLst/>
              <a:gdLst>
                <a:gd name="connsiteX0" fmla="*/ 1061885 w 1391125"/>
                <a:gd name="connsiteY0" fmla="*/ 0 h 746693"/>
                <a:gd name="connsiteX1" fmla="*/ 1097791 w 1391125"/>
                <a:gd name="connsiteY1" fmla="*/ 234023 h 746693"/>
                <a:gd name="connsiteX2" fmla="*/ 1305678 w 1391125"/>
                <a:gd name="connsiteY2" fmla="*/ 234023 h 746693"/>
                <a:gd name="connsiteX3" fmla="*/ 1391125 w 1391125"/>
                <a:gd name="connsiteY3" fmla="*/ 319470 h 746693"/>
                <a:gd name="connsiteX4" fmla="*/ 1391125 w 1391125"/>
                <a:gd name="connsiteY4" fmla="*/ 661246 h 746693"/>
                <a:gd name="connsiteX5" fmla="*/ 1305678 w 1391125"/>
                <a:gd name="connsiteY5" fmla="*/ 746693 h 746693"/>
                <a:gd name="connsiteX6" fmla="*/ 85447 w 1391125"/>
                <a:gd name="connsiteY6" fmla="*/ 746693 h 746693"/>
                <a:gd name="connsiteX7" fmla="*/ 0 w 1391125"/>
                <a:gd name="connsiteY7" fmla="*/ 661246 h 746693"/>
                <a:gd name="connsiteX8" fmla="*/ 0 w 1391125"/>
                <a:gd name="connsiteY8" fmla="*/ 319470 h 746693"/>
                <a:gd name="connsiteX9" fmla="*/ 85447 w 1391125"/>
                <a:gd name="connsiteY9" fmla="*/ 234023 h 746693"/>
                <a:gd name="connsiteX10" fmla="*/ 1025979 w 1391125"/>
                <a:gd name="connsiteY10" fmla="*/ 234023 h 746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1125" h="746693">
                  <a:moveTo>
                    <a:pt x="1061885" y="0"/>
                  </a:moveTo>
                  <a:lnTo>
                    <a:pt x="1097791" y="234023"/>
                  </a:lnTo>
                  <a:lnTo>
                    <a:pt x="1305678" y="234023"/>
                  </a:lnTo>
                  <a:cubicBezTo>
                    <a:pt x="1352869" y="234023"/>
                    <a:pt x="1391125" y="272279"/>
                    <a:pt x="1391125" y="319470"/>
                  </a:cubicBezTo>
                  <a:lnTo>
                    <a:pt x="1391125" y="661246"/>
                  </a:lnTo>
                  <a:cubicBezTo>
                    <a:pt x="1391125" y="708437"/>
                    <a:pt x="1352869" y="746693"/>
                    <a:pt x="1305678" y="746693"/>
                  </a:cubicBezTo>
                  <a:lnTo>
                    <a:pt x="85447" y="746693"/>
                  </a:lnTo>
                  <a:cubicBezTo>
                    <a:pt x="38256" y="746693"/>
                    <a:pt x="0" y="708437"/>
                    <a:pt x="0" y="661246"/>
                  </a:cubicBezTo>
                  <a:lnTo>
                    <a:pt x="0" y="319470"/>
                  </a:lnTo>
                  <a:cubicBezTo>
                    <a:pt x="0" y="272279"/>
                    <a:pt x="38256" y="234023"/>
                    <a:pt x="85447" y="234023"/>
                  </a:cubicBezTo>
                  <a:lnTo>
                    <a:pt x="1025979" y="234023"/>
                  </a:lnTo>
                  <a:close/>
                </a:path>
              </a:pathLst>
            </a:cu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en-US" altLang="ja-JP" sz="1200" dirty="0">
                <a:solidFill>
                  <a:schemeClr val="tx1"/>
                </a:solidFill>
              </a:endParaRPr>
            </a:p>
            <a:p>
              <a:pPr algn="ctr"/>
              <a:r>
                <a:rPr kumimoji="1" lang="en-US" altLang="ja-JP" sz="1200" dirty="0">
                  <a:solidFill>
                    <a:schemeClr val="tx1"/>
                  </a:solidFill>
                </a:rPr>
                <a:t>500Pt</a:t>
              </a:r>
              <a:r>
                <a:rPr kumimoji="1" lang="ja-JP" altLang="en-US" sz="1200" dirty="0">
                  <a:solidFill>
                    <a:schemeClr val="tx1"/>
                  </a:solidFill>
                </a:rPr>
                <a:t>～</a:t>
              </a:r>
              <a:r>
                <a:rPr kumimoji="1" lang="en-US" altLang="ja-JP" sz="1200" dirty="0">
                  <a:solidFill>
                    <a:schemeClr val="tx1"/>
                  </a:solidFill>
                </a:rPr>
                <a:t>1000Pt</a:t>
              </a:r>
              <a:r>
                <a:rPr kumimoji="1" lang="ja-JP" altLang="en-US" sz="1200" dirty="0">
                  <a:solidFill>
                    <a:schemeClr val="tx1"/>
                  </a:solidFill>
                </a:rPr>
                <a:t>で設定</a:t>
              </a:r>
            </a:p>
          </p:txBody>
        </p:sp>
      </p:grpSp>
      <p:sp>
        <p:nvSpPr>
          <p:cNvPr id="45" name="テキスト ボックス 44">
            <a:extLst>
              <a:ext uri="{FF2B5EF4-FFF2-40B4-BE49-F238E27FC236}">
                <a16:creationId xmlns:a16="http://schemas.microsoft.com/office/drawing/2014/main" id="{4911C37B-40D2-4317-AB98-E283F1D3C42E}"/>
              </a:ext>
            </a:extLst>
          </p:cNvPr>
          <p:cNvSpPr txBox="1"/>
          <p:nvPr/>
        </p:nvSpPr>
        <p:spPr>
          <a:xfrm>
            <a:off x="356086" y="2949241"/>
            <a:ext cx="1130439" cy="307777"/>
          </a:xfrm>
          <a:prstGeom prst="rect">
            <a:avLst/>
          </a:prstGeom>
          <a:noFill/>
        </p:spPr>
        <p:txBody>
          <a:bodyPr wrap="square" rtlCol="0">
            <a:spAutoFit/>
          </a:bodyPr>
          <a:lstStyle/>
          <a:p>
            <a:r>
              <a:rPr kumimoji="1" lang="en-US" altLang="ja-JP" sz="1400" b="1" dirty="0"/>
              <a:t>5000Pt</a:t>
            </a:r>
            <a:r>
              <a:rPr kumimoji="1" lang="ja-JP" altLang="en-US" sz="1400" b="1" dirty="0"/>
              <a:t>所持</a:t>
            </a:r>
          </a:p>
        </p:txBody>
      </p:sp>
      <p:sp>
        <p:nvSpPr>
          <p:cNvPr id="44" name="フリーフォーム: 図形 43">
            <a:extLst>
              <a:ext uri="{FF2B5EF4-FFF2-40B4-BE49-F238E27FC236}">
                <a16:creationId xmlns:a16="http://schemas.microsoft.com/office/drawing/2014/main" id="{BA463469-238E-485B-BE1E-5F612AAE92FD}"/>
              </a:ext>
            </a:extLst>
          </p:cNvPr>
          <p:cNvSpPr/>
          <p:nvPr/>
        </p:nvSpPr>
        <p:spPr>
          <a:xfrm>
            <a:off x="638316" y="2225217"/>
            <a:ext cx="464217" cy="724024"/>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5">
              <a:lumMod val="40000"/>
              <a:lumOff val="6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000" b="1" dirty="0">
                <a:solidFill>
                  <a:srgbClr val="000000"/>
                </a:solidFill>
                <a:latin typeface="Calibri"/>
                <a:ea typeface="Calibri"/>
                <a:cs typeface="Calibri"/>
                <a:sym typeface="Calibri"/>
              </a:rPr>
              <a:t>A</a:t>
            </a:r>
            <a:endParaRPr lang="en-US" altLang="ja-JP" sz="2000" b="1" dirty="0">
              <a:solidFill>
                <a:srgbClr val="000000"/>
              </a:solidFill>
              <a:latin typeface="Calibri"/>
              <a:ea typeface="Calibri"/>
              <a:cs typeface="Calibri"/>
              <a:sym typeface="Calibri"/>
            </a:endParaRP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51" name="フリーフォーム: 図形 50">
            <a:extLst>
              <a:ext uri="{FF2B5EF4-FFF2-40B4-BE49-F238E27FC236}">
                <a16:creationId xmlns:a16="http://schemas.microsoft.com/office/drawing/2014/main" id="{D99D3736-5A75-419B-B0D1-43891AA06168}"/>
              </a:ext>
            </a:extLst>
          </p:cNvPr>
          <p:cNvSpPr/>
          <p:nvPr/>
        </p:nvSpPr>
        <p:spPr>
          <a:xfrm>
            <a:off x="4717712" y="1616855"/>
            <a:ext cx="387607" cy="60453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rgbClr val="FFFF00"/>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b="1" dirty="0">
                <a:solidFill>
                  <a:srgbClr val="000000"/>
                </a:solidFill>
                <a:latin typeface="Calibri"/>
                <a:ea typeface="Calibri"/>
                <a:cs typeface="Calibri"/>
                <a:sym typeface="Calibri"/>
              </a:rPr>
              <a:t>B</a:t>
            </a: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52" name="フリーフォーム: 図形 51">
            <a:extLst>
              <a:ext uri="{FF2B5EF4-FFF2-40B4-BE49-F238E27FC236}">
                <a16:creationId xmlns:a16="http://schemas.microsoft.com/office/drawing/2014/main" id="{0B42A463-98F2-4016-BAB6-FCE08A6E9F98}"/>
              </a:ext>
            </a:extLst>
          </p:cNvPr>
          <p:cNvSpPr/>
          <p:nvPr/>
        </p:nvSpPr>
        <p:spPr>
          <a:xfrm>
            <a:off x="4731202" y="2282109"/>
            <a:ext cx="387607" cy="60453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6">
              <a:lumMod val="75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b="1" dirty="0">
                <a:solidFill>
                  <a:srgbClr val="000000"/>
                </a:solidFill>
                <a:latin typeface="Calibri"/>
                <a:ea typeface="Calibri"/>
                <a:cs typeface="Calibri"/>
                <a:sym typeface="Calibri"/>
              </a:rPr>
              <a:t>C</a:t>
            </a: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53" name="フリーフォーム: 図形 52">
            <a:extLst>
              <a:ext uri="{FF2B5EF4-FFF2-40B4-BE49-F238E27FC236}">
                <a16:creationId xmlns:a16="http://schemas.microsoft.com/office/drawing/2014/main" id="{A1BF47F2-02E8-4AE1-B09B-4A25BF7146AC}"/>
              </a:ext>
            </a:extLst>
          </p:cNvPr>
          <p:cNvSpPr/>
          <p:nvPr/>
        </p:nvSpPr>
        <p:spPr>
          <a:xfrm>
            <a:off x="4727834" y="2951027"/>
            <a:ext cx="387607" cy="60453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2">
              <a:lumMod val="60000"/>
              <a:lumOff val="4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b="1" dirty="0">
                <a:solidFill>
                  <a:srgbClr val="000000"/>
                </a:solidFill>
                <a:latin typeface="Calibri"/>
                <a:ea typeface="Calibri"/>
                <a:cs typeface="Calibri"/>
                <a:sym typeface="Calibri"/>
              </a:rPr>
              <a:t>D</a:t>
            </a: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grpSp>
        <p:nvGrpSpPr>
          <p:cNvPr id="14" name="グループ化 13">
            <a:extLst>
              <a:ext uri="{FF2B5EF4-FFF2-40B4-BE49-F238E27FC236}">
                <a16:creationId xmlns:a16="http://schemas.microsoft.com/office/drawing/2014/main" id="{DF2F8C3E-51D9-4385-A0CC-3ECCD320D092}"/>
              </a:ext>
            </a:extLst>
          </p:cNvPr>
          <p:cNvGrpSpPr/>
          <p:nvPr/>
        </p:nvGrpSpPr>
        <p:grpSpPr>
          <a:xfrm>
            <a:off x="1266009" y="1760816"/>
            <a:ext cx="7798283" cy="1694829"/>
            <a:chOff x="1292278" y="2028266"/>
            <a:chExt cx="7798283" cy="1694829"/>
          </a:xfrm>
        </p:grpSpPr>
        <p:grpSp>
          <p:nvGrpSpPr>
            <p:cNvPr id="5" name="グループ化 4">
              <a:extLst>
                <a:ext uri="{FF2B5EF4-FFF2-40B4-BE49-F238E27FC236}">
                  <a16:creationId xmlns:a16="http://schemas.microsoft.com/office/drawing/2014/main" id="{22AFAC0A-EAEE-42BB-8A4D-083A4DAA8A02}"/>
                </a:ext>
              </a:extLst>
            </p:cNvPr>
            <p:cNvGrpSpPr/>
            <p:nvPr/>
          </p:nvGrpSpPr>
          <p:grpSpPr>
            <a:xfrm>
              <a:off x="1292278" y="2028266"/>
              <a:ext cx="3481651" cy="1694829"/>
              <a:chOff x="1292278" y="2028266"/>
              <a:chExt cx="3481651" cy="1694829"/>
            </a:xfrm>
          </p:grpSpPr>
          <p:sp>
            <p:nvSpPr>
              <p:cNvPr id="46" name="矢印: 右 45">
                <a:extLst>
                  <a:ext uri="{FF2B5EF4-FFF2-40B4-BE49-F238E27FC236}">
                    <a16:creationId xmlns:a16="http://schemas.microsoft.com/office/drawing/2014/main" id="{C660D64A-9C23-4F20-AF99-9D65E6A035AD}"/>
                  </a:ext>
                </a:extLst>
              </p:cNvPr>
              <p:cNvSpPr/>
              <p:nvPr/>
            </p:nvSpPr>
            <p:spPr>
              <a:xfrm>
                <a:off x="1292278" y="2675488"/>
                <a:ext cx="733531" cy="29873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47" name="四角形: 角を丸くする 46">
                <a:extLst>
                  <a:ext uri="{FF2B5EF4-FFF2-40B4-BE49-F238E27FC236}">
                    <a16:creationId xmlns:a16="http://schemas.microsoft.com/office/drawing/2014/main" id="{DD3BC1B0-97C3-4CA3-A817-A38E5CDEA3C5}"/>
                  </a:ext>
                </a:extLst>
              </p:cNvPr>
              <p:cNvSpPr/>
              <p:nvPr/>
            </p:nvSpPr>
            <p:spPr>
              <a:xfrm>
                <a:off x="2232518" y="2626278"/>
                <a:ext cx="943828" cy="396405"/>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ysClr val="windowText" lastClr="000000"/>
                    </a:solidFill>
                  </a:rPr>
                  <a:t>500Pt</a:t>
                </a:r>
                <a:endParaRPr kumimoji="1" lang="ja-JP" altLang="en-US" dirty="0">
                  <a:solidFill>
                    <a:sysClr val="windowText" lastClr="000000"/>
                  </a:solidFill>
                </a:endParaRPr>
              </a:p>
            </p:txBody>
          </p:sp>
          <p:cxnSp>
            <p:nvCxnSpPr>
              <p:cNvPr id="48" name="直線矢印コネクタ 47">
                <a:extLst>
                  <a:ext uri="{FF2B5EF4-FFF2-40B4-BE49-F238E27FC236}">
                    <a16:creationId xmlns:a16="http://schemas.microsoft.com/office/drawing/2014/main" id="{B01C9AC4-3717-4376-9748-95C66D06D10A}"/>
                  </a:ext>
                </a:extLst>
              </p:cNvPr>
              <p:cNvCxnSpPr>
                <a:cxnSpLocks/>
                <a:stCxn id="47" idx="3"/>
              </p:cNvCxnSpPr>
              <p:nvPr/>
            </p:nvCxnSpPr>
            <p:spPr>
              <a:xfrm>
                <a:off x="3176346" y="2824481"/>
                <a:ext cx="1526516" cy="95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9" name="直線矢印コネクタ 48">
                <a:extLst>
                  <a:ext uri="{FF2B5EF4-FFF2-40B4-BE49-F238E27FC236}">
                    <a16:creationId xmlns:a16="http://schemas.microsoft.com/office/drawing/2014/main" id="{F67FEFF2-0D25-4C78-9E44-02EFF526FA79}"/>
                  </a:ext>
                </a:extLst>
              </p:cNvPr>
              <p:cNvCxnSpPr>
                <a:cxnSpLocks/>
              </p:cNvCxnSpPr>
              <p:nvPr/>
            </p:nvCxnSpPr>
            <p:spPr>
              <a:xfrm flipV="1">
                <a:off x="3181054" y="2177917"/>
                <a:ext cx="1479787" cy="63157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0" name="直線矢印コネクタ 49">
                <a:extLst>
                  <a:ext uri="{FF2B5EF4-FFF2-40B4-BE49-F238E27FC236}">
                    <a16:creationId xmlns:a16="http://schemas.microsoft.com/office/drawing/2014/main" id="{3FA78561-909E-48C9-8FE0-C25EAE4C85D0}"/>
                  </a:ext>
                </a:extLst>
              </p:cNvPr>
              <p:cNvCxnSpPr>
                <a:cxnSpLocks/>
                <a:stCxn id="47" idx="3"/>
              </p:cNvCxnSpPr>
              <p:nvPr/>
            </p:nvCxnSpPr>
            <p:spPr>
              <a:xfrm>
                <a:off x="3176346" y="2824481"/>
                <a:ext cx="1484495" cy="67541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C65C22FC-8397-4782-BD04-768ADDF5EBBC}"/>
                  </a:ext>
                </a:extLst>
              </p:cNvPr>
              <p:cNvSpPr txBox="1"/>
              <p:nvPr/>
            </p:nvSpPr>
            <p:spPr>
              <a:xfrm>
                <a:off x="3302078" y="2028266"/>
                <a:ext cx="943783" cy="523220"/>
              </a:xfrm>
              <a:prstGeom prst="rect">
                <a:avLst/>
              </a:prstGeom>
              <a:noFill/>
            </p:spPr>
            <p:txBody>
              <a:bodyPr wrap="square" rtlCol="0">
                <a:spAutoFit/>
              </a:bodyPr>
              <a:lstStyle/>
              <a:p>
                <a:r>
                  <a:rPr kumimoji="1" lang="en-US" altLang="ja-JP" sz="1400" b="1" dirty="0"/>
                  <a:t>2</a:t>
                </a:r>
                <a:r>
                  <a:rPr kumimoji="1" lang="ja-JP" altLang="en-US" sz="1400" b="1" dirty="0"/>
                  <a:t>回評価</a:t>
                </a:r>
                <a:endParaRPr kumimoji="1" lang="en-US" altLang="ja-JP" sz="1400" b="1" dirty="0"/>
              </a:p>
              <a:p>
                <a:r>
                  <a:rPr kumimoji="1" lang="ja-JP" altLang="en-US" sz="1400" b="1" dirty="0"/>
                  <a:t>（匿名）</a:t>
                </a:r>
              </a:p>
            </p:txBody>
          </p:sp>
          <p:sp>
            <p:nvSpPr>
              <p:cNvPr id="55" name="テキスト ボックス 54">
                <a:extLst>
                  <a:ext uri="{FF2B5EF4-FFF2-40B4-BE49-F238E27FC236}">
                    <a16:creationId xmlns:a16="http://schemas.microsoft.com/office/drawing/2014/main" id="{163B88B6-B525-4F15-AECD-A3FBCCABEAE2}"/>
                  </a:ext>
                </a:extLst>
              </p:cNvPr>
              <p:cNvSpPr txBox="1"/>
              <p:nvPr/>
            </p:nvSpPr>
            <p:spPr>
              <a:xfrm>
                <a:off x="3811719" y="2588088"/>
                <a:ext cx="962210" cy="523220"/>
              </a:xfrm>
              <a:prstGeom prst="rect">
                <a:avLst/>
              </a:prstGeom>
              <a:noFill/>
            </p:spPr>
            <p:txBody>
              <a:bodyPr wrap="square" rtlCol="0">
                <a:spAutoFit/>
              </a:bodyPr>
              <a:lstStyle/>
              <a:p>
                <a:r>
                  <a:rPr kumimoji="1" lang="en-US" altLang="ja-JP" sz="1400" b="1" dirty="0"/>
                  <a:t>3</a:t>
                </a:r>
                <a:r>
                  <a:rPr kumimoji="1" lang="ja-JP" altLang="en-US" sz="1400" b="1" dirty="0"/>
                  <a:t>回評価</a:t>
                </a:r>
                <a:endParaRPr kumimoji="1" lang="en-US" altLang="ja-JP" sz="1400" b="1" dirty="0"/>
              </a:p>
              <a:p>
                <a:r>
                  <a:rPr kumimoji="1" lang="ja-JP" altLang="en-US" sz="1400" b="1" dirty="0"/>
                  <a:t>（匿名）</a:t>
                </a:r>
              </a:p>
            </p:txBody>
          </p:sp>
          <p:sp>
            <p:nvSpPr>
              <p:cNvPr id="56" name="テキスト ボックス 55">
                <a:extLst>
                  <a:ext uri="{FF2B5EF4-FFF2-40B4-BE49-F238E27FC236}">
                    <a16:creationId xmlns:a16="http://schemas.microsoft.com/office/drawing/2014/main" id="{85E1539E-DFD7-44E4-9E82-6BA5E036AD6E}"/>
                  </a:ext>
                </a:extLst>
              </p:cNvPr>
              <p:cNvSpPr txBox="1"/>
              <p:nvPr/>
            </p:nvSpPr>
            <p:spPr>
              <a:xfrm>
                <a:off x="3253340" y="3199875"/>
                <a:ext cx="981350" cy="523220"/>
              </a:xfrm>
              <a:prstGeom prst="rect">
                <a:avLst/>
              </a:prstGeom>
              <a:noFill/>
            </p:spPr>
            <p:txBody>
              <a:bodyPr wrap="square" rtlCol="0">
                <a:spAutoFit/>
              </a:bodyPr>
              <a:lstStyle/>
              <a:p>
                <a:r>
                  <a:rPr kumimoji="1" lang="en-US" altLang="ja-JP" sz="1400" b="1" dirty="0"/>
                  <a:t>5</a:t>
                </a:r>
                <a:r>
                  <a:rPr kumimoji="1" lang="ja-JP" altLang="en-US" sz="1400" b="1" dirty="0"/>
                  <a:t>回評価</a:t>
                </a:r>
                <a:endParaRPr kumimoji="1" lang="en-US" altLang="ja-JP" sz="1400" b="1" dirty="0"/>
              </a:p>
              <a:p>
                <a:r>
                  <a:rPr kumimoji="1" lang="ja-JP" altLang="en-US" sz="1400" b="1" dirty="0"/>
                  <a:t>（匿名）</a:t>
                </a:r>
              </a:p>
            </p:txBody>
          </p:sp>
        </p:grpSp>
        <p:sp>
          <p:nvSpPr>
            <p:cNvPr id="57" name="テキスト ボックス 56">
              <a:extLst>
                <a:ext uri="{FF2B5EF4-FFF2-40B4-BE49-F238E27FC236}">
                  <a16:creationId xmlns:a16="http://schemas.microsoft.com/office/drawing/2014/main" id="{F2408146-8025-4E2E-B2BB-FA70C43B9987}"/>
                </a:ext>
              </a:extLst>
            </p:cNvPr>
            <p:cNvSpPr txBox="1"/>
            <p:nvPr/>
          </p:nvSpPr>
          <p:spPr>
            <a:xfrm>
              <a:off x="5148508" y="2028928"/>
              <a:ext cx="2059340" cy="307777"/>
            </a:xfrm>
            <a:prstGeom prst="rect">
              <a:avLst/>
            </a:prstGeom>
            <a:noFill/>
          </p:spPr>
          <p:txBody>
            <a:bodyPr wrap="square" rtlCol="0">
              <a:spAutoFit/>
            </a:bodyPr>
            <a:lstStyle/>
            <a:p>
              <a:r>
                <a:rPr kumimoji="1" lang="en-US" altLang="ja-JP" sz="1400" b="1" u="sng" dirty="0"/>
                <a:t>500(Pt)×(2/10)= 100(Pt)</a:t>
              </a:r>
              <a:endParaRPr kumimoji="1" lang="ja-JP" altLang="en-US" sz="1400" b="1" u="sng" dirty="0"/>
            </a:p>
          </p:txBody>
        </p:sp>
        <p:sp>
          <p:nvSpPr>
            <p:cNvPr id="58" name="テキスト ボックス 57">
              <a:extLst>
                <a:ext uri="{FF2B5EF4-FFF2-40B4-BE49-F238E27FC236}">
                  <a16:creationId xmlns:a16="http://schemas.microsoft.com/office/drawing/2014/main" id="{95C736EA-FC9B-498D-90D5-A7D7AC7A9F8C}"/>
                </a:ext>
              </a:extLst>
            </p:cNvPr>
            <p:cNvSpPr txBox="1"/>
            <p:nvPr/>
          </p:nvSpPr>
          <p:spPr>
            <a:xfrm>
              <a:off x="5157924" y="3362668"/>
              <a:ext cx="2059340" cy="307777"/>
            </a:xfrm>
            <a:prstGeom prst="rect">
              <a:avLst/>
            </a:prstGeom>
            <a:noFill/>
          </p:spPr>
          <p:txBody>
            <a:bodyPr wrap="square" rtlCol="0">
              <a:spAutoFit/>
            </a:bodyPr>
            <a:lstStyle/>
            <a:p>
              <a:r>
                <a:rPr kumimoji="1" lang="en-US" altLang="ja-JP" sz="1400" b="1" u="sng" dirty="0"/>
                <a:t>500(Pt)×(5/10)= 250(Pt)</a:t>
              </a:r>
              <a:endParaRPr kumimoji="1" lang="ja-JP" altLang="en-US" sz="1400" b="1" u="sng" dirty="0"/>
            </a:p>
          </p:txBody>
        </p:sp>
        <p:sp>
          <p:nvSpPr>
            <p:cNvPr id="59" name="テキスト ボックス 58">
              <a:extLst>
                <a:ext uri="{FF2B5EF4-FFF2-40B4-BE49-F238E27FC236}">
                  <a16:creationId xmlns:a16="http://schemas.microsoft.com/office/drawing/2014/main" id="{25C4BE4C-AF83-4112-82E3-460B5623C3D3}"/>
                </a:ext>
              </a:extLst>
            </p:cNvPr>
            <p:cNvSpPr txBox="1"/>
            <p:nvPr/>
          </p:nvSpPr>
          <p:spPr>
            <a:xfrm>
              <a:off x="5157924" y="2671382"/>
              <a:ext cx="2059340" cy="307777"/>
            </a:xfrm>
            <a:prstGeom prst="rect">
              <a:avLst/>
            </a:prstGeom>
            <a:noFill/>
          </p:spPr>
          <p:txBody>
            <a:bodyPr wrap="square" rtlCol="0">
              <a:spAutoFit/>
            </a:bodyPr>
            <a:lstStyle/>
            <a:p>
              <a:r>
                <a:rPr kumimoji="1" lang="en-US" altLang="ja-JP" sz="1400" b="1" u="sng" dirty="0"/>
                <a:t>500(Pt)×(3/10)= 150(Pt)</a:t>
              </a:r>
              <a:endParaRPr kumimoji="1" lang="ja-JP" altLang="en-US" sz="1400" b="1" u="sng" dirty="0"/>
            </a:p>
          </p:txBody>
        </p:sp>
        <p:sp>
          <p:nvSpPr>
            <p:cNvPr id="60" name="四角形: 角を丸くする 59">
              <a:extLst>
                <a:ext uri="{FF2B5EF4-FFF2-40B4-BE49-F238E27FC236}">
                  <a16:creationId xmlns:a16="http://schemas.microsoft.com/office/drawing/2014/main" id="{B210855F-EB52-48C0-98B9-239E7A95165C}"/>
                </a:ext>
              </a:extLst>
            </p:cNvPr>
            <p:cNvSpPr/>
            <p:nvPr/>
          </p:nvSpPr>
          <p:spPr>
            <a:xfrm>
              <a:off x="7168404" y="2358429"/>
              <a:ext cx="1922157" cy="102923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一日の評価回数で</a:t>
              </a:r>
              <a:r>
                <a:rPr kumimoji="1" lang="en-US" altLang="ja-JP" b="1" dirty="0">
                  <a:solidFill>
                    <a:schemeClr val="tx1"/>
                  </a:solidFill>
                </a:rPr>
                <a:t>Pt</a:t>
              </a:r>
              <a:r>
                <a:rPr kumimoji="1" lang="ja-JP" altLang="en-US" b="1" dirty="0">
                  <a:solidFill>
                    <a:schemeClr val="tx1"/>
                  </a:solidFill>
                </a:rPr>
                <a:t>を山分け</a:t>
              </a:r>
            </a:p>
          </p:txBody>
        </p:sp>
      </p:grpSp>
      <p:cxnSp>
        <p:nvCxnSpPr>
          <p:cNvPr id="8" name="直線コネクタ 7">
            <a:extLst>
              <a:ext uri="{FF2B5EF4-FFF2-40B4-BE49-F238E27FC236}">
                <a16:creationId xmlns:a16="http://schemas.microsoft.com/office/drawing/2014/main" id="{0B0C84F3-599C-475F-B2A3-1C4F1A4DEF64}"/>
              </a:ext>
            </a:extLst>
          </p:cNvPr>
          <p:cNvCxnSpPr/>
          <p:nvPr/>
        </p:nvCxnSpPr>
        <p:spPr>
          <a:xfrm>
            <a:off x="154949" y="3661455"/>
            <a:ext cx="872196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2" name="グループ化 11">
            <a:extLst>
              <a:ext uri="{FF2B5EF4-FFF2-40B4-BE49-F238E27FC236}">
                <a16:creationId xmlns:a16="http://schemas.microsoft.com/office/drawing/2014/main" id="{6DCE4B8A-AD4F-4D02-B7E9-39CB567B2860}"/>
              </a:ext>
            </a:extLst>
          </p:cNvPr>
          <p:cNvGrpSpPr/>
          <p:nvPr/>
        </p:nvGrpSpPr>
        <p:grpSpPr>
          <a:xfrm>
            <a:off x="1212331" y="1526802"/>
            <a:ext cx="4287509" cy="2105524"/>
            <a:chOff x="1259263" y="1786190"/>
            <a:chExt cx="4287509" cy="2105524"/>
          </a:xfrm>
        </p:grpSpPr>
        <p:grpSp>
          <p:nvGrpSpPr>
            <p:cNvPr id="10" name="グループ化 9">
              <a:extLst>
                <a:ext uri="{FF2B5EF4-FFF2-40B4-BE49-F238E27FC236}">
                  <a16:creationId xmlns:a16="http://schemas.microsoft.com/office/drawing/2014/main" id="{2A6679A6-F3B2-40E5-8B3B-270CAF59ED2D}"/>
                </a:ext>
              </a:extLst>
            </p:cNvPr>
            <p:cNvGrpSpPr/>
            <p:nvPr/>
          </p:nvGrpSpPr>
          <p:grpSpPr>
            <a:xfrm>
              <a:off x="1259263" y="1786190"/>
              <a:ext cx="4287509" cy="2105524"/>
              <a:chOff x="1259263" y="1786190"/>
              <a:chExt cx="4287509" cy="2105524"/>
            </a:xfrm>
          </p:grpSpPr>
          <p:sp>
            <p:nvSpPr>
              <p:cNvPr id="6" name="矢印: 右 5">
                <a:extLst>
                  <a:ext uri="{FF2B5EF4-FFF2-40B4-BE49-F238E27FC236}">
                    <a16:creationId xmlns:a16="http://schemas.microsoft.com/office/drawing/2014/main" id="{A815F9FB-6BDB-49A9-BE05-42E9FB3EA1B1}"/>
                  </a:ext>
                </a:extLst>
              </p:cNvPr>
              <p:cNvSpPr/>
              <p:nvPr/>
            </p:nvSpPr>
            <p:spPr>
              <a:xfrm rot="10800000">
                <a:off x="1259263" y="2613815"/>
                <a:ext cx="3195287" cy="373233"/>
              </a:xfrm>
              <a:prstGeom prst="rightArrow">
                <a:avLst>
                  <a:gd name="adj1" fmla="val 50000"/>
                  <a:gd name="adj2" fmla="val 119415"/>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四角形: 角を丸くする 8">
                <a:extLst>
                  <a:ext uri="{FF2B5EF4-FFF2-40B4-BE49-F238E27FC236}">
                    <a16:creationId xmlns:a16="http://schemas.microsoft.com/office/drawing/2014/main" id="{FA4918D4-B0C5-423B-AB32-C256EFF50459}"/>
                  </a:ext>
                </a:extLst>
              </p:cNvPr>
              <p:cNvSpPr/>
              <p:nvPr/>
            </p:nvSpPr>
            <p:spPr>
              <a:xfrm>
                <a:off x="4416333" y="1786190"/>
                <a:ext cx="1130439" cy="2105524"/>
              </a:xfrm>
              <a:prstGeom prst="roundRect">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11" name="テキスト ボックス 10">
              <a:extLst>
                <a:ext uri="{FF2B5EF4-FFF2-40B4-BE49-F238E27FC236}">
                  <a16:creationId xmlns:a16="http://schemas.microsoft.com/office/drawing/2014/main" id="{7B6C9A3A-2E2F-48D4-B410-E72A21769F98}"/>
                </a:ext>
              </a:extLst>
            </p:cNvPr>
            <p:cNvSpPr txBox="1"/>
            <p:nvPr/>
          </p:nvSpPr>
          <p:spPr>
            <a:xfrm>
              <a:off x="2346960" y="2375454"/>
              <a:ext cx="1342401" cy="369332"/>
            </a:xfrm>
            <a:prstGeom prst="rect">
              <a:avLst/>
            </a:prstGeom>
            <a:noFill/>
          </p:spPr>
          <p:txBody>
            <a:bodyPr wrap="square" rtlCol="0">
              <a:spAutoFit/>
            </a:bodyPr>
            <a:lstStyle/>
            <a:p>
              <a:r>
                <a:rPr kumimoji="1" lang="ja-JP" altLang="en-US" b="1" dirty="0"/>
                <a:t>利他行為</a:t>
              </a:r>
            </a:p>
          </p:txBody>
        </p:sp>
      </p:grpSp>
      <p:sp>
        <p:nvSpPr>
          <p:cNvPr id="83" name="フリーフォーム: 図形 82">
            <a:extLst>
              <a:ext uri="{FF2B5EF4-FFF2-40B4-BE49-F238E27FC236}">
                <a16:creationId xmlns:a16="http://schemas.microsoft.com/office/drawing/2014/main" id="{608E009D-A6AB-4D35-B853-B59A28E7CB26}"/>
              </a:ext>
            </a:extLst>
          </p:cNvPr>
          <p:cNvSpPr/>
          <p:nvPr/>
        </p:nvSpPr>
        <p:spPr>
          <a:xfrm>
            <a:off x="6476319" y="4896630"/>
            <a:ext cx="387607" cy="60453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6">
              <a:lumMod val="75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b="1" dirty="0">
                <a:solidFill>
                  <a:srgbClr val="000000"/>
                </a:solidFill>
                <a:latin typeface="Calibri"/>
                <a:ea typeface="Calibri"/>
                <a:cs typeface="Calibri"/>
                <a:sym typeface="Calibri"/>
              </a:rPr>
              <a:t>C</a:t>
            </a: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grpSp>
        <p:nvGrpSpPr>
          <p:cNvPr id="3" name="グループ化 2">
            <a:extLst>
              <a:ext uri="{FF2B5EF4-FFF2-40B4-BE49-F238E27FC236}">
                <a16:creationId xmlns:a16="http://schemas.microsoft.com/office/drawing/2014/main" id="{8749B1BA-0D0E-4688-B649-D107048D4D74}"/>
              </a:ext>
            </a:extLst>
          </p:cNvPr>
          <p:cNvGrpSpPr/>
          <p:nvPr/>
        </p:nvGrpSpPr>
        <p:grpSpPr>
          <a:xfrm>
            <a:off x="5074071" y="4643005"/>
            <a:ext cx="1403928" cy="476718"/>
            <a:chOff x="5074071" y="4643005"/>
            <a:chExt cx="1403928" cy="476718"/>
          </a:xfrm>
        </p:grpSpPr>
        <p:sp>
          <p:nvSpPr>
            <p:cNvPr id="85" name="矢印: 右 84">
              <a:extLst>
                <a:ext uri="{FF2B5EF4-FFF2-40B4-BE49-F238E27FC236}">
                  <a16:creationId xmlns:a16="http://schemas.microsoft.com/office/drawing/2014/main" id="{599372DE-AE84-42CD-9655-11668C55B7A3}"/>
                </a:ext>
              </a:extLst>
            </p:cNvPr>
            <p:cNvSpPr/>
            <p:nvPr/>
          </p:nvSpPr>
          <p:spPr>
            <a:xfrm>
              <a:off x="5074071" y="4957006"/>
              <a:ext cx="1173245" cy="16271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7" name="テキスト ボックス 86">
              <a:extLst>
                <a:ext uri="{FF2B5EF4-FFF2-40B4-BE49-F238E27FC236}">
                  <a16:creationId xmlns:a16="http://schemas.microsoft.com/office/drawing/2014/main" id="{3FE475E7-08F2-4348-853A-DBCBD421D97B}"/>
                </a:ext>
              </a:extLst>
            </p:cNvPr>
            <p:cNvSpPr txBox="1"/>
            <p:nvPr/>
          </p:nvSpPr>
          <p:spPr>
            <a:xfrm>
              <a:off x="5135598" y="4643005"/>
              <a:ext cx="1342401" cy="369332"/>
            </a:xfrm>
            <a:prstGeom prst="rect">
              <a:avLst/>
            </a:prstGeom>
            <a:noFill/>
          </p:spPr>
          <p:txBody>
            <a:bodyPr wrap="square" rtlCol="0">
              <a:spAutoFit/>
            </a:bodyPr>
            <a:lstStyle/>
            <a:p>
              <a:r>
                <a:rPr kumimoji="1" lang="ja-JP" altLang="en-US" b="1" dirty="0"/>
                <a:t>利他行為</a:t>
              </a:r>
            </a:p>
          </p:txBody>
        </p:sp>
      </p:grpSp>
      <p:grpSp>
        <p:nvGrpSpPr>
          <p:cNvPr id="7" name="グループ化 6">
            <a:extLst>
              <a:ext uri="{FF2B5EF4-FFF2-40B4-BE49-F238E27FC236}">
                <a16:creationId xmlns:a16="http://schemas.microsoft.com/office/drawing/2014/main" id="{547C8038-08D6-43C8-A5B6-D12BEDE2DCDB}"/>
              </a:ext>
            </a:extLst>
          </p:cNvPr>
          <p:cNvGrpSpPr/>
          <p:nvPr/>
        </p:nvGrpSpPr>
        <p:grpSpPr>
          <a:xfrm>
            <a:off x="5012017" y="5256044"/>
            <a:ext cx="1576586" cy="532050"/>
            <a:chOff x="5012017" y="5256044"/>
            <a:chExt cx="1576586" cy="532050"/>
          </a:xfrm>
        </p:grpSpPr>
        <p:sp>
          <p:nvSpPr>
            <p:cNvPr id="86" name="矢印: 右 85">
              <a:extLst>
                <a:ext uri="{FF2B5EF4-FFF2-40B4-BE49-F238E27FC236}">
                  <a16:creationId xmlns:a16="http://schemas.microsoft.com/office/drawing/2014/main" id="{E305169D-DA94-4EB6-8EEC-70E93542CE9E}"/>
                </a:ext>
              </a:extLst>
            </p:cNvPr>
            <p:cNvSpPr/>
            <p:nvPr/>
          </p:nvSpPr>
          <p:spPr>
            <a:xfrm rot="10800000">
              <a:off x="5053387" y="5256044"/>
              <a:ext cx="1173245" cy="16271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8" name="テキスト ボックス 87">
              <a:extLst>
                <a:ext uri="{FF2B5EF4-FFF2-40B4-BE49-F238E27FC236}">
                  <a16:creationId xmlns:a16="http://schemas.microsoft.com/office/drawing/2014/main" id="{4052A424-90FA-4BB9-B6B6-BFD56A98D39F}"/>
                </a:ext>
              </a:extLst>
            </p:cNvPr>
            <p:cNvSpPr txBox="1"/>
            <p:nvPr/>
          </p:nvSpPr>
          <p:spPr>
            <a:xfrm>
              <a:off x="5012017" y="5418762"/>
              <a:ext cx="1576586" cy="369332"/>
            </a:xfrm>
            <a:prstGeom prst="rect">
              <a:avLst/>
            </a:prstGeom>
            <a:noFill/>
          </p:spPr>
          <p:txBody>
            <a:bodyPr wrap="square" rtlCol="0">
              <a:spAutoFit/>
            </a:bodyPr>
            <a:lstStyle/>
            <a:p>
              <a:r>
                <a:rPr kumimoji="1" lang="ja-JP" altLang="en-US" b="1" dirty="0"/>
                <a:t>評価（匿名）</a:t>
              </a:r>
            </a:p>
          </p:txBody>
        </p:sp>
      </p:grpSp>
      <p:sp>
        <p:nvSpPr>
          <p:cNvPr id="89" name="テキスト ボックス 88">
            <a:extLst>
              <a:ext uri="{FF2B5EF4-FFF2-40B4-BE49-F238E27FC236}">
                <a16:creationId xmlns:a16="http://schemas.microsoft.com/office/drawing/2014/main" id="{B01F4FB9-2FEE-49E2-9591-ADD5E4427233}"/>
              </a:ext>
            </a:extLst>
          </p:cNvPr>
          <p:cNvSpPr txBox="1"/>
          <p:nvPr/>
        </p:nvSpPr>
        <p:spPr>
          <a:xfrm>
            <a:off x="227511" y="3759127"/>
            <a:ext cx="8629381" cy="369332"/>
          </a:xfrm>
          <a:prstGeom prst="rect">
            <a:avLst/>
          </a:prstGeom>
          <a:noFill/>
        </p:spPr>
        <p:txBody>
          <a:bodyPr wrap="square" rtlCol="0">
            <a:spAutoFit/>
          </a:bodyPr>
          <a:lstStyle/>
          <a:p>
            <a:r>
              <a:rPr kumimoji="1" lang="ja-JP" altLang="en-US" b="1" dirty="0"/>
              <a:t>レベル１：利他行為をさせたくなるメカニズム</a:t>
            </a:r>
            <a:endParaRPr kumimoji="1" lang="en-US" altLang="ja-JP" sz="1400" dirty="0"/>
          </a:p>
        </p:txBody>
      </p:sp>
      <p:sp>
        <p:nvSpPr>
          <p:cNvPr id="61" name="テキスト ボックス 60">
            <a:extLst>
              <a:ext uri="{FF2B5EF4-FFF2-40B4-BE49-F238E27FC236}">
                <a16:creationId xmlns:a16="http://schemas.microsoft.com/office/drawing/2014/main" id="{031E2480-0C80-421E-B7BC-0B027555F491}"/>
              </a:ext>
            </a:extLst>
          </p:cNvPr>
          <p:cNvSpPr txBox="1"/>
          <p:nvPr/>
        </p:nvSpPr>
        <p:spPr>
          <a:xfrm>
            <a:off x="3863683" y="5555083"/>
            <a:ext cx="1307005" cy="276999"/>
          </a:xfrm>
          <a:prstGeom prst="rect">
            <a:avLst/>
          </a:prstGeom>
          <a:noFill/>
        </p:spPr>
        <p:txBody>
          <a:bodyPr wrap="square" rtlCol="0">
            <a:spAutoFit/>
          </a:bodyPr>
          <a:lstStyle/>
          <a:p>
            <a:pPr algn="ctr"/>
            <a:r>
              <a:rPr kumimoji="1" lang="ja-JP" altLang="en-US" sz="1200" b="1" dirty="0"/>
              <a:t>オッズ：</a:t>
            </a:r>
            <a:r>
              <a:rPr kumimoji="1" lang="en-US" altLang="ja-JP" sz="1200" b="1" dirty="0"/>
              <a:t>2.4</a:t>
            </a:r>
            <a:endParaRPr kumimoji="1" lang="ja-JP" altLang="en-US" sz="1200" b="1" dirty="0"/>
          </a:p>
        </p:txBody>
      </p:sp>
      <p:sp>
        <p:nvSpPr>
          <p:cNvPr id="62" name="テキスト ボックス 61">
            <a:extLst>
              <a:ext uri="{FF2B5EF4-FFF2-40B4-BE49-F238E27FC236}">
                <a16:creationId xmlns:a16="http://schemas.microsoft.com/office/drawing/2014/main" id="{AD8DAA62-FA07-468D-BFDB-F9C250EB7102}"/>
              </a:ext>
            </a:extLst>
          </p:cNvPr>
          <p:cNvSpPr txBox="1"/>
          <p:nvPr/>
        </p:nvSpPr>
        <p:spPr>
          <a:xfrm>
            <a:off x="6530154" y="5922158"/>
            <a:ext cx="2507518" cy="646331"/>
          </a:xfrm>
          <a:prstGeom prst="rect">
            <a:avLst/>
          </a:prstGeom>
          <a:solidFill>
            <a:schemeClr val="accent1">
              <a:lumMod val="40000"/>
              <a:lumOff val="60000"/>
            </a:schemeClr>
          </a:solidFill>
        </p:spPr>
        <p:txBody>
          <a:bodyPr wrap="square" rtlCol="0">
            <a:spAutoFit/>
          </a:bodyPr>
          <a:lstStyle/>
          <a:p>
            <a:pPr algn="ctr"/>
            <a:r>
              <a:rPr kumimoji="1" lang="en-US" altLang="ja-JP" b="1" dirty="0"/>
              <a:t>800Pt×2.4</a:t>
            </a:r>
            <a:r>
              <a:rPr kumimoji="1" lang="ja-JP" altLang="en-US" b="1" dirty="0"/>
              <a:t>（オッズ）</a:t>
            </a:r>
            <a:endParaRPr kumimoji="1" lang="en-US" altLang="ja-JP" b="1" dirty="0"/>
          </a:p>
          <a:p>
            <a:pPr algn="ctr"/>
            <a:r>
              <a:rPr kumimoji="1" lang="ja-JP" altLang="en-US" b="1" dirty="0"/>
              <a:t>獲得</a:t>
            </a:r>
          </a:p>
        </p:txBody>
      </p:sp>
    </p:spTree>
    <p:extLst>
      <p:ext uri="{BB962C8B-B14F-4D97-AF65-F5344CB8AC3E}">
        <p14:creationId xmlns:p14="http://schemas.microsoft.com/office/powerpoint/2010/main" val="259081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2"/>
                                        </p:tgtEl>
                                      </p:cBhvr>
                                    </p:animEffect>
                                    <p:set>
                                      <p:cBhvr>
                                        <p:cTn id="7" dur="1" fill="hold">
                                          <p:stCondLst>
                                            <p:cond delay="499"/>
                                          </p:stCondLst>
                                        </p:cTn>
                                        <p:tgtEl>
                                          <p:spTgt spid="1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50;p6">
            <a:extLst>
              <a:ext uri="{FF2B5EF4-FFF2-40B4-BE49-F238E27FC236}">
                <a16:creationId xmlns:a16="http://schemas.microsoft.com/office/drawing/2014/main" id="{2A9C2239-4509-4616-9222-E4B680A8E03D}"/>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被利他行為の報告</a:t>
            </a:r>
            <a:endParaRPr dirty="0"/>
          </a:p>
        </p:txBody>
      </p:sp>
      <p:grpSp>
        <p:nvGrpSpPr>
          <p:cNvPr id="48" name="グループ化 47">
            <a:extLst>
              <a:ext uri="{FF2B5EF4-FFF2-40B4-BE49-F238E27FC236}">
                <a16:creationId xmlns:a16="http://schemas.microsoft.com/office/drawing/2014/main" id="{E53898BE-7AC4-45BC-86AE-A5C52846CF30}"/>
              </a:ext>
            </a:extLst>
          </p:cNvPr>
          <p:cNvGrpSpPr/>
          <p:nvPr/>
        </p:nvGrpSpPr>
        <p:grpSpPr>
          <a:xfrm>
            <a:off x="127843" y="1983999"/>
            <a:ext cx="3732962" cy="3333815"/>
            <a:chOff x="207686" y="1670017"/>
            <a:chExt cx="3732962" cy="3333815"/>
          </a:xfrm>
        </p:grpSpPr>
        <p:grpSp>
          <p:nvGrpSpPr>
            <p:cNvPr id="2" name="グループ化 1">
              <a:extLst>
                <a:ext uri="{FF2B5EF4-FFF2-40B4-BE49-F238E27FC236}">
                  <a16:creationId xmlns:a16="http://schemas.microsoft.com/office/drawing/2014/main" id="{87BC88C3-9949-433E-8442-3082EB4DD092}"/>
                </a:ext>
              </a:extLst>
            </p:cNvPr>
            <p:cNvGrpSpPr/>
            <p:nvPr/>
          </p:nvGrpSpPr>
          <p:grpSpPr>
            <a:xfrm>
              <a:off x="360849" y="1816302"/>
              <a:ext cx="3014133" cy="3047101"/>
              <a:chOff x="79495" y="1720842"/>
              <a:chExt cx="4001465" cy="4045232"/>
            </a:xfrm>
          </p:grpSpPr>
          <p:grpSp>
            <p:nvGrpSpPr>
              <p:cNvPr id="3" name="グループ化 2">
                <a:extLst>
                  <a:ext uri="{FF2B5EF4-FFF2-40B4-BE49-F238E27FC236}">
                    <a16:creationId xmlns:a16="http://schemas.microsoft.com/office/drawing/2014/main" id="{38D0B378-DF15-4CF5-ABEA-5895CAC02BEB}"/>
                  </a:ext>
                </a:extLst>
              </p:cNvPr>
              <p:cNvGrpSpPr>
                <a:grpSpLocks noChangeAspect="1"/>
              </p:cNvGrpSpPr>
              <p:nvPr/>
            </p:nvGrpSpPr>
            <p:grpSpPr>
              <a:xfrm>
                <a:off x="79495" y="1720842"/>
                <a:ext cx="4001465" cy="678500"/>
                <a:chOff x="700427" y="2700746"/>
                <a:chExt cx="4294889" cy="728254"/>
              </a:xfrm>
            </p:grpSpPr>
            <p:grpSp>
              <p:nvGrpSpPr>
                <p:cNvPr id="5" name="グループ化 4">
                  <a:extLst>
                    <a:ext uri="{FF2B5EF4-FFF2-40B4-BE49-F238E27FC236}">
                      <a16:creationId xmlns:a16="http://schemas.microsoft.com/office/drawing/2014/main" id="{81578ADA-F1F8-4DFA-9240-03F35EEE3D80}"/>
                    </a:ext>
                  </a:extLst>
                </p:cNvPr>
                <p:cNvGrpSpPr/>
                <p:nvPr/>
              </p:nvGrpSpPr>
              <p:grpSpPr>
                <a:xfrm>
                  <a:off x="700427" y="2700746"/>
                  <a:ext cx="4294889" cy="728254"/>
                  <a:chOff x="585743" y="207248"/>
                  <a:chExt cx="4294889" cy="728254"/>
                </a:xfrm>
              </p:grpSpPr>
              <p:pic>
                <p:nvPicPr>
                  <p:cNvPr id="7" name="図 6">
                    <a:extLst>
                      <a:ext uri="{FF2B5EF4-FFF2-40B4-BE49-F238E27FC236}">
                        <a16:creationId xmlns:a16="http://schemas.microsoft.com/office/drawing/2014/main" id="{8E6927C0-C7B0-4B7D-BB27-FADD2098646D}"/>
                      </a:ext>
                    </a:extLst>
                  </p:cNvPr>
                  <p:cNvPicPr>
                    <a:picLocks noChangeAspect="1"/>
                  </p:cNvPicPr>
                  <p:nvPr/>
                </p:nvPicPr>
                <p:blipFill rotWithShape="1">
                  <a:blip r:embed="rId3"/>
                  <a:srcRect t="7459" r="14298" b="81552"/>
                  <a:stretch/>
                </p:blipFill>
                <p:spPr>
                  <a:xfrm>
                    <a:off x="585744" y="503534"/>
                    <a:ext cx="4294887" cy="431968"/>
                  </a:xfrm>
                  <a:prstGeom prst="rect">
                    <a:avLst/>
                  </a:prstGeom>
                </p:spPr>
              </p:pic>
              <p:pic>
                <p:nvPicPr>
                  <p:cNvPr id="8" name="図 7">
                    <a:extLst>
                      <a:ext uri="{FF2B5EF4-FFF2-40B4-BE49-F238E27FC236}">
                        <a16:creationId xmlns:a16="http://schemas.microsoft.com/office/drawing/2014/main" id="{0A400AB6-DF53-4811-84DE-0A53D27F8A8A}"/>
                      </a:ext>
                    </a:extLst>
                  </p:cNvPr>
                  <p:cNvPicPr>
                    <a:picLocks noChangeAspect="1"/>
                  </p:cNvPicPr>
                  <p:nvPr/>
                </p:nvPicPr>
                <p:blipFill rotWithShape="1">
                  <a:blip r:embed="rId4"/>
                  <a:srcRect l="843" t="36326" r="16639"/>
                  <a:stretch/>
                </p:blipFill>
                <p:spPr>
                  <a:xfrm>
                    <a:off x="585743" y="392152"/>
                    <a:ext cx="4294888" cy="497226"/>
                  </a:xfrm>
                  <a:prstGeom prst="rect">
                    <a:avLst/>
                  </a:prstGeom>
                </p:spPr>
              </p:pic>
              <p:pic>
                <p:nvPicPr>
                  <p:cNvPr id="9" name="図 8">
                    <a:extLst>
                      <a:ext uri="{FF2B5EF4-FFF2-40B4-BE49-F238E27FC236}">
                        <a16:creationId xmlns:a16="http://schemas.microsoft.com/office/drawing/2014/main" id="{938E086B-8E8E-4900-82C4-E26A56AFC8A9}"/>
                      </a:ext>
                    </a:extLst>
                  </p:cNvPr>
                  <p:cNvPicPr>
                    <a:picLocks noChangeAspect="1"/>
                  </p:cNvPicPr>
                  <p:nvPr/>
                </p:nvPicPr>
                <p:blipFill rotWithShape="1">
                  <a:blip r:embed="rId5"/>
                  <a:srcRect t="20171" r="26124" b="-9335"/>
                  <a:stretch/>
                </p:blipFill>
                <p:spPr>
                  <a:xfrm>
                    <a:off x="585744" y="207248"/>
                    <a:ext cx="4294888" cy="238459"/>
                  </a:xfrm>
                  <a:prstGeom prst="rect">
                    <a:avLst/>
                  </a:prstGeom>
                </p:spPr>
              </p:pic>
            </p:grpSp>
            <p:pic>
              <p:nvPicPr>
                <p:cNvPr id="6" name="図 5">
                  <a:extLst>
                    <a:ext uri="{FF2B5EF4-FFF2-40B4-BE49-F238E27FC236}">
                      <a16:creationId xmlns:a16="http://schemas.microsoft.com/office/drawing/2014/main" id="{4A47170D-DD54-4662-874D-BDB6251004EF}"/>
                    </a:ext>
                  </a:extLst>
                </p:cNvPr>
                <p:cNvPicPr>
                  <a:picLocks noChangeAspect="1"/>
                </p:cNvPicPr>
                <p:nvPr/>
              </p:nvPicPr>
              <p:blipFill rotWithShape="1">
                <a:blip r:embed="rId4"/>
                <a:srcRect l="73234" t="41311" r="2871" b="19517"/>
                <a:stretch/>
              </p:blipFill>
              <p:spPr>
                <a:xfrm>
                  <a:off x="755374" y="3028968"/>
                  <a:ext cx="516835" cy="305904"/>
                </a:xfrm>
                <a:prstGeom prst="rect">
                  <a:avLst/>
                </a:prstGeom>
              </p:spPr>
            </p:pic>
          </p:grpSp>
          <p:grpSp>
            <p:nvGrpSpPr>
              <p:cNvPr id="10" name="グループ化 9">
                <a:extLst>
                  <a:ext uri="{FF2B5EF4-FFF2-40B4-BE49-F238E27FC236}">
                    <a16:creationId xmlns:a16="http://schemas.microsoft.com/office/drawing/2014/main" id="{93F78607-C65C-4512-A3DC-02D0A2535691}"/>
                  </a:ext>
                </a:extLst>
              </p:cNvPr>
              <p:cNvGrpSpPr/>
              <p:nvPr/>
            </p:nvGrpSpPr>
            <p:grpSpPr>
              <a:xfrm>
                <a:off x="79495" y="2341837"/>
                <a:ext cx="4001464" cy="3424237"/>
                <a:chOff x="79495" y="2341837"/>
                <a:chExt cx="4001464" cy="3424237"/>
              </a:xfrm>
            </p:grpSpPr>
            <p:pic>
              <p:nvPicPr>
                <p:cNvPr id="11" name="図 10">
                  <a:extLst>
                    <a:ext uri="{FF2B5EF4-FFF2-40B4-BE49-F238E27FC236}">
                      <a16:creationId xmlns:a16="http://schemas.microsoft.com/office/drawing/2014/main" id="{3EFA1C8C-8B99-4B1C-ADA9-E69517666395}"/>
                    </a:ext>
                  </a:extLst>
                </p:cNvPr>
                <p:cNvPicPr>
                  <a:picLocks noChangeAspect="1"/>
                </p:cNvPicPr>
                <p:nvPr/>
              </p:nvPicPr>
              <p:blipFill>
                <a:blip r:embed="rId6"/>
                <a:stretch>
                  <a:fillRect/>
                </a:stretch>
              </p:blipFill>
              <p:spPr>
                <a:xfrm>
                  <a:off x="79495" y="2341837"/>
                  <a:ext cx="4001464" cy="3424237"/>
                </a:xfrm>
                <a:prstGeom prst="rect">
                  <a:avLst/>
                </a:prstGeom>
                <a:ln w="12700">
                  <a:noFill/>
                </a:ln>
              </p:spPr>
            </p:pic>
            <p:sp>
              <p:nvSpPr>
                <p:cNvPr id="12" name="正方形/長方形 11">
                  <a:extLst>
                    <a:ext uri="{FF2B5EF4-FFF2-40B4-BE49-F238E27FC236}">
                      <a16:creationId xmlns:a16="http://schemas.microsoft.com/office/drawing/2014/main" id="{FB8B9F55-4691-45B4-9E1D-AB8CEC88AC87}"/>
                    </a:ext>
                  </a:extLst>
                </p:cNvPr>
                <p:cNvSpPr/>
                <p:nvPr/>
              </p:nvSpPr>
              <p:spPr>
                <a:xfrm>
                  <a:off x="241300" y="3346450"/>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3" name="正方形/長方形 12">
                  <a:extLst>
                    <a:ext uri="{FF2B5EF4-FFF2-40B4-BE49-F238E27FC236}">
                      <a16:creationId xmlns:a16="http://schemas.microsoft.com/office/drawing/2014/main" id="{E553E277-FC0F-4F71-B81F-F71B009FBBD2}"/>
                    </a:ext>
                  </a:extLst>
                </p:cNvPr>
                <p:cNvSpPr/>
                <p:nvPr/>
              </p:nvSpPr>
              <p:spPr>
                <a:xfrm>
                  <a:off x="241300" y="3459192"/>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F7F8AB13-0310-40F2-84D5-7B8EE1B0FD0B}"/>
                    </a:ext>
                  </a:extLst>
                </p:cNvPr>
                <p:cNvSpPr/>
                <p:nvPr/>
              </p:nvSpPr>
              <p:spPr>
                <a:xfrm>
                  <a:off x="241300" y="3586419"/>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EC8D8B78-E437-4C93-A926-E4A94093A303}"/>
                    </a:ext>
                  </a:extLst>
                </p:cNvPr>
                <p:cNvSpPr/>
                <p:nvPr/>
              </p:nvSpPr>
              <p:spPr>
                <a:xfrm>
                  <a:off x="241300" y="3713646"/>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3D2A8B54-497B-4A38-BDD4-0A3913E0BBB8}"/>
                    </a:ext>
                  </a:extLst>
                </p:cNvPr>
                <p:cNvSpPr/>
                <p:nvPr/>
              </p:nvSpPr>
              <p:spPr>
                <a:xfrm>
                  <a:off x="241300" y="3850073"/>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75114E01-40CB-4093-8496-5D1730D1BED4}"/>
                    </a:ext>
                  </a:extLst>
                </p:cNvPr>
                <p:cNvSpPr/>
                <p:nvPr/>
              </p:nvSpPr>
              <p:spPr>
                <a:xfrm>
                  <a:off x="241300" y="3971405"/>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19944BE6-11F3-46C2-AAF8-32857BA23F04}"/>
                    </a:ext>
                  </a:extLst>
                </p:cNvPr>
                <p:cNvSpPr/>
                <p:nvPr/>
              </p:nvSpPr>
              <p:spPr>
                <a:xfrm>
                  <a:off x="241300" y="4099872"/>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54E55615-9AB9-45DC-A7FC-DDFE6A4DE68E}"/>
                    </a:ext>
                  </a:extLst>
                </p:cNvPr>
                <p:cNvSpPr/>
                <p:nvPr/>
              </p:nvSpPr>
              <p:spPr>
                <a:xfrm>
                  <a:off x="241300" y="4226013"/>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D6942428-F3CE-45BC-97ED-DAE7A27618C5}"/>
                    </a:ext>
                  </a:extLst>
                </p:cNvPr>
                <p:cNvSpPr/>
                <p:nvPr/>
              </p:nvSpPr>
              <p:spPr>
                <a:xfrm>
                  <a:off x="241300" y="4352907"/>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9E42CA87-3044-436C-B520-D6BFE8933F47}"/>
                    </a:ext>
                  </a:extLst>
                </p:cNvPr>
                <p:cNvSpPr/>
                <p:nvPr/>
              </p:nvSpPr>
              <p:spPr>
                <a:xfrm>
                  <a:off x="241300" y="4481765"/>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AAEDBD7B-03AD-4780-9607-CE16368C0F12}"/>
                    </a:ext>
                  </a:extLst>
                </p:cNvPr>
                <p:cNvSpPr/>
                <p:nvPr/>
              </p:nvSpPr>
              <p:spPr>
                <a:xfrm>
                  <a:off x="241300" y="4602260"/>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FC30EC53-B380-4DB4-8178-7A7BBB9E25F8}"/>
                    </a:ext>
                  </a:extLst>
                </p:cNvPr>
                <p:cNvSpPr/>
                <p:nvPr/>
              </p:nvSpPr>
              <p:spPr>
                <a:xfrm>
                  <a:off x="241300" y="4739133"/>
                  <a:ext cx="404812" cy="825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24" name="図 23">
                  <a:extLst>
                    <a:ext uri="{FF2B5EF4-FFF2-40B4-BE49-F238E27FC236}">
                      <a16:creationId xmlns:a16="http://schemas.microsoft.com/office/drawing/2014/main" id="{42469DC6-553A-4B12-B0B8-98701FE3DCAA}"/>
                    </a:ext>
                  </a:extLst>
                </p:cNvPr>
                <p:cNvPicPr>
                  <a:picLocks noChangeAspect="1"/>
                </p:cNvPicPr>
                <p:nvPr/>
              </p:nvPicPr>
              <p:blipFill rotWithShape="1">
                <a:blip r:embed="rId6"/>
                <a:srcRect l="54428" t="54912" r="5264" b="35584"/>
                <a:stretch/>
              </p:blipFill>
              <p:spPr>
                <a:xfrm>
                  <a:off x="212724" y="4715002"/>
                  <a:ext cx="1500189" cy="171243"/>
                </a:xfrm>
                <a:prstGeom prst="rect">
                  <a:avLst/>
                </a:prstGeom>
                <a:ln w="12700">
                  <a:noFill/>
                </a:ln>
              </p:spPr>
            </p:pic>
          </p:grpSp>
        </p:grpSp>
        <p:grpSp>
          <p:nvGrpSpPr>
            <p:cNvPr id="42" name="グループ化 41">
              <a:extLst>
                <a:ext uri="{FF2B5EF4-FFF2-40B4-BE49-F238E27FC236}">
                  <a16:creationId xmlns:a16="http://schemas.microsoft.com/office/drawing/2014/main" id="{ECC438A4-7E62-462E-AB94-0D7E516E7932}"/>
                </a:ext>
              </a:extLst>
            </p:cNvPr>
            <p:cNvGrpSpPr/>
            <p:nvPr/>
          </p:nvGrpSpPr>
          <p:grpSpPr>
            <a:xfrm>
              <a:off x="207686" y="1670017"/>
              <a:ext cx="3732962" cy="3333815"/>
              <a:chOff x="214010" y="2076663"/>
              <a:chExt cx="3353191" cy="2412507"/>
            </a:xfrm>
          </p:grpSpPr>
          <p:sp>
            <p:nvSpPr>
              <p:cNvPr id="47" name="テキスト ボックス 46">
                <a:extLst>
                  <a:ext uri="{FF2B5EF4-FFF2-40B4-BE49-F238E27FC236}">
                    <a16:creationId xmlns:a16="http://schemas.microsoft.com/office/drawing/2014/main" id="{9A95F7B2-81CC-4731-82D3-629444BAB20D}"/>
                  </a:ext>
                </a:extLst>
              </p:cNvPr>
              <p:cNvSpPr txBox="1"/>
              <p:nvPr/>
            </p:nvSpPr>
            <p:spPr>
              <a:xfrm>
                <a:off x="1396724" y="3537929"/>
                <a:ext cx="715757" cy="222722"/>
              </a:xfrm>
              <a:prstGeom prst="rect">
                <a:avLst/>
              </a:prstGeom>
              <a:noFill/>
              <a:ln>
                <a:noFill/>
              </a:ln>
            </p:spPr>
            <p:txBody>
              <a:bodyPr wrap="square" rtlCol="0">
                <a:spAutoFit/>
              </a:bodyPr>
              <a:lstStyle/>
              <a:p>
                <a:r>
                  <a:rPr kumimoji="1" lang="ja-JP" altLang="en-US" sz="1400" b="1" dirty="0"/>
                  <a:t>オッズ</a:t>
                </a:r>
              </a:p>
            </p:txBody>
          </p:sp>
          <p:sp>
            <p:nvSpPr>
              <p:cNvPr id="44" name="四角形: 角を丸くする 43">
                <a:extLst>
                  <a:ext uri="{FF2B5EF4-FFF2-40B4-BE49-F238E27FC236}">
                    <a16:creationId xmlns:a16="http://schemas.microsoft.com/office/drawing/2014/main" id="{08450C1B-1151-4381-875E-850E2150FF6D}"/>
                  </a:ext>
                </a:extLst>
              </p:cNvPr>
              <p:cNvSpPr/>
              <p:nvPr/>
            </p:nvSpPr>
            <p:spPr>
              <a:xfrm>
                <a:off x="214010" y="2076663"/>
                <a:ext cx="3353191" cy="2412507"/>
              </a:xfrm>
              <a:prstGeom prst="roundRect">
                <a:avLst>
                  <a:gd name="adj" fmla="val 986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grpSp>
        <p:nvGrpSpPr>
          <p:cNvPr id="56" name="グループ化 55">
            <a:extLst>
              <a:ext uri="{FF2B5EF4-FFF2-40B4-BE49-F238E27FC236}">
                <a16:creationId xmlns:a16="http://schemas.microsoft.com/office/drawing/2014/main" id="{40448576-0025-4019-ACE3-85D8FBED656F}"/>
              </a:ext>
            </a:extLst>
          </p:cNvPr>
          <p:cNvGrpSpPr/>
          <p:nvPr/>
        </p:nvGrpSpPr>
        <p:grpSpPr>
          <a:xfrm>
            <a:off x="3984663" y="1983999"/>
            <a:ext cx="4957542" cy="3324114"/>
            <a:chOff x="4090225" y="1836005"/>
            <a:chExt cx="4957542" cy="3324114"/>
          </a:xfrm>
        </p:grpSpPr>
        <p:grpSp>
          <p:nvGrpSpPr>
            <p:cNvPr id="55" name="グループ化 54">
              <a:extLst>
                <a:ext uri="{FF2B5EF4-FFF2-40B4-BE49-F238E27FC236}">
                  <a16:creationId xmlns:a16="http://schemas.microsoft.com/office/drawing/2014/main" id="{16176EB7-6E5B-4CE7-8C46-8AFF798CFA0A}"/>
                </a:ext>
              </a:extLst>
            </p:cNvPr>
            <p:cNvGrpSpPr/>
            <p:nvPr/>
          </p:nvGrpSpPr>
          <p:grpSpPr>
            <a:xfrm>
              <a:off x="4231018" y="1919527"/>
              <a:ext cx="4669072" cy="3018946"/>
              <a:chOff x="4231018" y="1919527"/>
              <a:chExt cx="4669072" cy="3018946"/>
            </a:xfrm>
          </p:grpSpPr>
          <p:grpSp>
            <p:nvGrpSpPr>
              <p:cNvPr id="25" name="グループ化 24">
                <a:extLst>
                  <a:ext uri="{FF2B5EF4-FFF2-40B4-BE49-F238E27FC236}">
                    <a16:creationId xmlns:a16="http://schemas.microsoft.com/office/drawing/2014/main" id="{A520C64E-5A3C-45DA-ADEB-2A09D204FD7A}"/>
                  </a:ext>
                </a:extLst>
              </p:cNvPr>
              <p:cNvGrpSpPr/>
              <p:nvPr/>
            </p:nvGrpSpPr>
            <p:grpSpPr>
              <a:xfrm>
                <a:off x="4231018" y="1919527"/>
                <a:ext cx="4669072" cy="3018946"/>
                <a:chOff x="4347620" y="1875879"/>
                <a:chExt cx="4669072" cy="3018946"/>
              </a:xfrm>
            </p:grpSpPr>
            <p:pic>
              <p:nvPicPr>
                <p:cNvPr id="26" name="図 25">
                  <a:extLst>
                    <a:ext uri="{FF2B5EF4-FFF2-40B4-BE49-F238E27FC236}">
                      <a16:creationId xmlns:a16="http://schemas.microsoft.com/office/drawing/2014/main" id="{44068162-6303-400F-8195-C1523D6FC7D9}"/>
                    </a:ext>
                  </a:extLst>
                </p:cNvPr>
                <p:cNvPicPr>
                  <a:picLocks noChangeAspect="1"/>
                </p:cNvPicPr>
                <p:nvPr/>
              </p:nvPicPr>
              <p:blipFill rotWithShape="1">
                <a:blip r:embed="rId7"/>
                <a:srcRect r="48938"/>
                <a:stretch/>
              </p:blipFill>
              <p:spPr>
                <a:xfrm>
                  <a:off x="4347620" y="2617484"/>
                  <a:ext cx="4669071" cy="2277341"/>
                </a:xfrm>
                <a:prstGeom prst="rect">
                  <a:avLst/>
                </a:prstGeom>
                <a:ln w="12700">
                  <a:noFill/>
                </a:ln>
              </p:spPr>
            </p:pic>
            <p:grpSp>
              <p:nvGrpSpPr>
                <p:cNvPr id="28" name="グループ化 27">
                  <a:extLst>
                    <a:ext uri="{FF2B5EF4-FFF2-40B4-BE49-F238E27FC236}">
                      <a16:creationId xmlns:a16="http://schemas.microsoft.com/office/drawing/2014/main" id="{75D5E0AF-5B3D-44E3-89E0-8E4AA7734EA1}"/>
                    </a:ext>
                  </a:extLst>
                </p:cNvPr>
                <p:cNvGrpSpPr/>
                <p:nvPr/>
              </p:nvGrpSpPr>
              <p:grpSpPr>
                <a:xfrm>
                  <a:off x="4347621" y="1875879"/>
                  <a:ext cx="4669071" cy="875947"/>
                  <a:chOff x="585743" y="130334"/>
                  <a:chExt cx="4291797" cy="805168"/>
                </a:xfrm>
              </p:grpSpPr>
              <p:pic>
                <p:nvPicPr>
                  <p:cNvPr id="30" name="図 29">
                    <a:extLst>
                      <a:ext uri="{FF2B5EF4-FFF2-40B4-BE49-F238E27FC236}">
                        <a16:creationId xmlns:a16="http://schemas.microsoft.com/office/drawing/2014/main" id="{B990B7FC-EEF1-43F1-B023-95348A30D43D}"/>
                      </a:ext>
                    </a:extLst>
                  </p:cNvPr>
                  <p:cNvPicPr>
                    <a:picLocks noChangeAspect="1"/>
                  </p:cNvPicPr>
                  <p:nvPr/>
                </p:nvPicPr>
                <p:blipFill rotWithShape="1">
                  <a:blip r:embed="rId3"/>
                  <a:srcRect t="7459" r="14360" b="81552"/>
                  <a:stretch/>
                </p:blipFill>
                <p:spPr>
                  <a:xfrm>
                    <a:off x="585744" y="503534"/>
                    <a:ext cx="4291795" cy="431968"/>
                  </a:xfrm>
                  <a:prstGeom prst="rect">
                    <a:avLst/>
                  </a:prstGeom>
                </p:spPr>
              </p:pic>
              <p:pic>
                <p:nvPicPr>
                  <p:cNvPr id="31" name="図 30">
                    <a:extLst>
                      <a:ext uri="{FF2B5EF4-FFF2-40B4-BE49-F238E27FC236}">
                        <a16:creationId xmlns:a16="http://schemas.microsoft.com/office/drawing/2014/main" id="{1C8CC233-112E-4A40-8435-AEFFB08B9995}"/>
                      </a:ext>
                    </a:extLst>
                  </p:cNvPr>
                  <p:cNvPicPr>
                    <a:picLocks noChangeAspect="1"/>
                  </p:cNvPicPr>
                  <p:nvPr/>
                </p:nvPicPr>
                <p:blipFill rotWithShape="1">
                  <a:blip r:embed="rId4"/>
                  <a:srcRect l="843" t="36326" r="16698"/>
                  <a:stretch/>
                </p:blipFill>
                <p:spPr>
                  <a:xfrm>
                    <a:off x="585744" y="392151"/>
                    <a:ext cx="4291796" cy="497226"/>
                  </a:xfrm>
                  <a:prstGeom prst="rect">
                    <a:avLst/>
                  </a:prstGeom>
                </p:spPr>
              </p:pic>
              <p:pic>
                <p:nvPicPr>
                  <p:cNvPr id="32" name="図 31">
                    <a:extLst>
                      <a:ext uri="{FF2B5EF4-FFF2-40B4-BE49-F238E27FC236}">
                        <a16:creationId xmlns:a16="http://schemas.microsoft.com/office/drawing/2014/main" id="{D8EAAB73-9211-4977-843E-A70C9E9AC88E}"/>
                      </a:ext>
                    </a:extLst>
                  </p:cNvPr>
                  <p:cNvPicPr>
                    <a:picLocks noChangeAspect="1"/>
                  </p:cNvPicPr>
                  <p:nvPr/>
                </p:nvPicPr>
                <p:blipFill rotWithShape="1">
                  <a:blip r:embed="rId5"/>
                  <a:srcRect t="-8589" r="26177" b="-30955"/>
                  <a:stretch/>
                </p:blipFill>
                <p:spPr>
                  <a:xfrm>
                    <a:off x="585743" y="130334"/>
                    <a:ext cx="4291795" cy="373200"/>
                  </a:xfrm>
                  <a:prstGeom prst="rect">
                    <a:avLst/>
                  </a:prstGeom>
                </p:spPr>
              </p:pic>
            </p:grpSp>
          </p:grpSp>
          <p:sp>
            <p:nvSpPr>
              <p:cNvPr id="41" name="正方形/長方形 40">
                <a:extLst>
                  <a:ext uri="{FF2B5EF4-FFF2-40B4-BE49-F238E27FC236}">
                    <a16:creationId xmlns:a16="http://schemas.microsoft.com/office/drawing/2014/main" id="{EDABAFF9-8787-4173-84D5-FCE9F8E3EB52}"/>
                  </a:ext>
                </a:extLst>
              </p:cNvPr>
              <p:cNvSpPr/>
              <p:nvPr/>
            </p:nvSpPr>
            <p:spPr>
              <a:xfrm>
                <a:off x="4305719" y="2325533"/>
                <a:ext cx="532562" cy="19660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51" name="四角形: 角を丸くする 50">
              <a:extLst>
                <a:ext uri="{FF2B5EF4-FFF2-40B4-BE49-F238E27FC236}">
                  <a16:creationId xmlns:a16="http://schemas.microsoft.com/office/drawing/2014/main" id="{91717835-968F-4AB9-A034-62B847F9559F}"/>
                </a:ext>
              </a:extLst>
            </p:cNvPr>
            <p:cNvSpPr/>
            <p:nvPr/>
          </p:nvSpPr>
          <p:spPr>
            <a:xfrm>
              <a:off x="4090225" y="1836005"/>
              <a:ext cx="4957542" cy="3324114"/>
            </a:xfrm>
            <a:prstGeom prst="roundRect">
              <a:avLst>
                <a:gd name="adj" fmla="val 986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6" name="テキスト ボックス 45">
            <a:extLst>
              <a:ext uri="{FF2B5EF4-FFF2-40B4-BE49-F238E27FC236}">
                <a16:creationId xmlns:a16="http://schemas.microsoft.com/office/drawing/2014/main" id="{5CEE6BF1-D563-415E-B284-81B78F9DD2E6}"/>
              </a:ext>
            </a:extLst>
          </p:cNvPr>
          <p:cNvSpPr txBox="1"/>
          <p:nvPr/>
        </p:nvSpPr>
        <p:spPr>
          <a:xfrm>
            <a:off x="6358246" y="3962179"/>
            <a:ext cx="1341247" cy="338554"/>
          </a:xfrm>
          <a:prstGeom prst="rect">
            <a:avLst/>
          </a:prstGeom>
          <a:noFill/>
        </p:spPr>
        <p:txBody>
          <a:bodyPr wrap="square" rtlCol="0">
            <a:spAutoFit/>
          </a:bodyPr>
          <a:lstStyle/>
          <a:p>
            <a:r>
              <a:rPr kumimoji="1" lang="ja-JP" altLang="en-US" sz="1600" b="1" dirty="0"/>
              <a:t>（分析用）</a:t>
            </a:r>
            <a:endParaRPr kumimoji="1" lang="en-US" altLang="ja-JP" sz="1600" b="1" dirty="0"/>
          </a:p>
        </p:txBody>
      </p:sp>
      <p:sp>
        <p:nvSpPr>
          <p:cNvPr id="27" name="テキスト ボックス 26">
            <a:extLst>
              <a:ext uri="{FF2B5EF4-FFF2-40B4-BE49-F238E27FC236}">
                <a16:creationId xmlns:a16="http://schemas.microsoft.com/office/drawing/2014/main" id="{3E0621D9-47AB-4ED3-AFD6-DBDADC4F367B}"/>
              </a:ext>
            </a:extLst>
          </p:cNvPr>
          <p:cNvSpPr txBox="1"/>
          <p:nvPr/>
        </p:nvSpPr>
        <p:spPr>
          <a:xfrm>
            <a:off x="4043083" y="1203871"/>
            <a:ext cx="4528685" cy="830997"/>
          </a:xfrm>
          <a:prstGeom prst="rect">
            <a:avLst/>
          </a:prstGeom>
          <a:noFill/>
        </p:spPr>
        <p:txBody>
          <a:bodyPr wrap="square" rtlCol="0">
            <a:spAutoFit/>
          </a:bodyPr>
          <a:lstStyle/>
          <a:p>
            <a:r>
              <a:rPr kumimoji="1" lang="ja-JP" altLang="en-US" sz="2400" b="1" dirty="0"/>
              <a:t>②日々を過ごす中で、受けた</a:t>
            </a:r>
            <a:endParaRPr kumimoji="1" lang="en-US" altLang="ja-JP" sz="2400" b="1" dirty="0"/>
          </a:p>
          <a:p>
            <a:r>
              <a:rPr kumimoji="1" lang="ja-JP" altLang="en-US" sz="2400" b="1" dirty="0"/>
              <a:t>　利他行為に対して評価を行う。</a:t>
            </a:r>
            <a:endParaRPr kumimoji="1" lang="en-US" altLang="ja-JP" sz="2400" b="1" dirty="0"/>
          </a:p>
        </p:txBody>
      </p:sp>
      <p:sp>
        <p:nvSpPr>
          <p:cNvPr id="50" name="テキスト ボックス 49">
            <a:extLst>
              <a:ext uri="{FF2B5EF4-FFF2-40B4-BE49-F238E27FC236}">
                <a16:creationId xmlns:a16="http://schemas.microsoft.com/office/drawing/2014/main" id="{7094A0CC-E6BB-4DA9-861B-6AB501D5CA29}"/>
              </a:ext>
            </a:extLst>
          </p:cNvPr>
          <p:cNvSpPr txBox="1"/>
          <p:nvPr/>
        </p:nvSpPr>
        <p:spPr>
          <a:xfrm>
            <a:off x="4686150" y="5992305"/>
            <a:ext cx="4108376" cy="523220"/>
          </a:xfrm>
          <a:prstGeom prst="rect">
            <a:avLst/>
          </a:prstGeom>
          <a:noFill/>
        </p:spPr>
        <p:txBody>
          <a:bodyPr wrap="square" rtlCol="0">
            <a:spAutoFit/>
          </a:bodyPr>
          <a:lstStyle/>
          <a:p>
            <a:r>
              <a:rPr kumimoji="1" lang="ja-JP" altLang="en-US" sz="2800" b="1" u="sng" dirty="0"/>
              <a:t>①②③を毎日繰り返す</a:t>
            </a:r>
            <a:endParaRPr kumimoji="1" lang="en-US" altLang="ja-JP" sz="2800" b="1" u="sng" dirty="0"/>
          </a:p>
        </p:txBody>
      </p:sp>
      <p:sp>
        <p:nvSpPr>
          <p:cNvPr id="53" name="テキスト ボックス 52">
            <a:extLst>
              <a:ext uri="{FF2B5EF4-FFF2-40B4-BE49-F238E27FC236}">
                <a16:creationId xmlns:a16="http://schemas.microsoft.com/office/drawing/2014/main" id="{3866951C-EA74-4426-BE34-EA53AABE2FD5}"/>
              </a:ext>
            </a:extLst>
          </p:cNvPr>
          <p:cNvSpPr txBox="1"/>
          <p:nvPr/>
        </p:nvSpPr>
        <p:spPr>
          <a:xfrm>
            <a:off x="310121" y="1562847"/>
            <a:ext cx="3358112" cy="461665"/>
          </a:xfrm>
          <a:prstGeom prst="rect">
            <a:avLst/>
          </a:prstGeom>
          <a:noFill/>
        </p:spPr>
        <p:txBody>
          <a:bodyPr wrap="square" rtlCol="0">
            <a:spAutoFit/>
          </a:bodyPr>
          <a:lstStyle/>
          <a:p>
            <a:r>
              <a:rPr kumimoji="1" lang="ja-JP" altLang="en-US" sz="2400" b="1" dirty="0"/>
              <a:t>①賭けを行う。</a:t>
            </a:r>
          </a:p>
        </p:txBody>
      </p:sp>
      <p:sp>
        <p:nvSpPr>
          <p:cNvPr id="43" name="テキスト ボックス 42">
            <a:extLst>
              <a:ext uri="{FF2B5EF4-FFF2-40B4-BE49-F238E27FC236}">
                <a16:creationId xmlns:a16="http://schemas.microsoft.com/office/drawing/2014/main" id="{A9DFA3F1-CE63-4960-9E47-44E0FB398A4B}"/>
              </a:ext>
            </a:extLst>
          </p:cNvPr>
          <p:cNvSpPr txBox="1"/>
          <p:nvPr/>
        </p:nvSpPr>
        <p:spPr>
          <a:xfrm>
            <a:off x="426636" y="6061909"/>
            <a:ext cx="3137361" cy="461665"/>
          </a:xfrm>
          <a:prstGeom prst="rect">
            <a:avLst/>
          </a:prstGeom>
          <a:noFill/>
        </p:spPr>
        <p:txBody>
          <a:bodyPr wrap="square" rtlCol="0">
            <a:spAutoFit/>
          </a:bodyPr>
          <a:lstStyle/>
          <a:p>
            <a:r>
              <a:rPr kumimoji="1" lang="ja-JP" altLang="en-US" sz="2400" b="1" dirty="0"/>
              <a:t>③夜に結果が届く。</a:t>
            </a:r>
            <a:endParaRPr kumimoji="1" lang="en-US" altLang="ja-JP" sz="2400" b="1" dirty="0"/>
          </a:p>
        </p:txBody>
      </p:sp>
    </p:spTree>
    <p:extLst>
      <p:ext uri="{BB962C8B-B14F-4D97-AF65-F5344CB8AC3E}">
        <p14:creationId xmlns:p14="http://schemas.microsoft.com/office/powerpoint/2010/main" val="3276172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50;p6">
            <a:extLst>
              <a:ext uri="{FF2B5EF4-FFF2-40B4-BE49-F238E27FC236}">
                <a16:creationId xmlns:a16="http://schemas.microsoft.com/office/drawing/2014/main" id="{2A9C2239-4509-4616-9222-E4B680A8E03D}"/>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ヘルスケア（歩数）への導入</a:t>
            </a:r>
            <a:endParaRPr dirty="0"/>
          </a:p>
        </p:txBody>
      </p:sp>
      <p:sp>
        <p:nvSpPr>
          <p:cNvPr id="65" name="フリーフォーム: 図形 64">
            <a:extLst>
              <a:ext uri="{FF2B5EF4-FFF2-40B4-BE49-F238E27FC236}">
                <a16:creationId xmlns:a16="http://schemas.microsoft.com/office/drawing/2014/main" id="{F2FEFD8E-66F3-4DCF-8C81-9CE3A151300C}"/>
              </a:ext>
            </a:extLst>
          </p:cNvPr>
          <p:cNvSpPr/>
          <p:nvPr/>
        </p:nvSpPr>
        <p:spPr>
          <a:xfrm>
            <a:off x="4558714" y="2398955"/>
            <a:ext cx="464217" cy="724024"/>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5">
              <a:lumMod val="40000"/>
              <a:lumOff val="6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000" b="1" dirty="0">
                <a:solidFill>
                  <a:srgbClr val="000000"/>
                </a:solidFill>
                <a:latin typeface="Calibri"/>
                <a:ea typeface="Calibri"/>
                <a:cs typeface="Calibri"/>
                <a:sym typeface="Calibri"/>
              </a:rPr>
              <a:t>A</a:t>
            </a:r>
            <a:endParaRPr lang="en-US" altLang="ja-JP" sz="2000" b="1" dirty="0">
              <a:solidFill>
                <a:srgbClr val="000000"/>
              </a:solidFill>
              <a:latin typeface="Calibri"/>
              <a:ea typeface="Calibri"/>
              <a:cs typeface="Calibri"/>
              <a:sym typeface="Calibri"/>
            </a:endParaRP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66" name="テキスト ボックス 65">
            <a:extLst>
              <a:ext uri="{FF2B5EF4-FFF2-40B4-BE49-F238E27FC236}">
                <a16:creationId xmlns:a16="http://schemas.microsoft.com/office/drawing/2014/main" id="{9D68D272-7889-4AFA-A679-DC84AAA3A5F3}"/>
              </a:ext>
            </a:extLst>
          </p:cNvPr>
          <p:cNvSpPr txBox="1"/>
          <p:nvPr/>
        </p:nvSpPr>
        <p:spPr>
          <a:xfrm>
            <a:off x="4274969" y="3134554"/>
            <a:ext cx="1130439" cy="307777"/>
          </a:xfrm>
          <a:prstGeom prst="rect">
            <a:avLst/>
          </a:prstGeom>
          <a:noFill/>
        </p:spPr>
        <p:txBody>
          <a:bodyPr wrap="square" rtlCol="0">
            <a:spAutoFit/>
          </a:bodyPr>
          <a:lstStyle/>
          <a:p>
            <a:r>
              <a:rPr kumimoji="1" lang="en-US" altLang="ja-JP" sz="1400" b="1" dirty="0"/>
              <a:t>5000Pt</a:t>
            </a:r>
            <a:r>
              <a:rPr kumimoji="1" lang="ja-JP" altLang="en-US" sz="1400" b="1" dirty="0"/>
              <a:t>所持</a:t>
            </a:r>
          </a:p>
        </p:txBody>
      </p:sp>
      <p:cxnSp>
        <p:nvCxnSpPr>
          <p:cNvPr id="67" name="直線矢印コネクタ 66">
            <a:extLst>
              <a:ext uri="{FF2B5EF4-FFF2-40B4-BE49-F238E27FC236}">
                <a16:creationId xmlns:a16="http://schemas.microsoft.com/office/drawing/2014/main" id="{CCAC5BCE-4475-4225-9383-64E52CBF5035}"/>
              </a:ext>
            </a:extLst>
          </p:cNvPr>
          <p:cNvCxnSpPr>
            <a:cxnSpLocks/>
          </p:cNvCxnSpPr>
          <p:nvPr/>
        </p:nvCxnSpPr>
        <p:spPr>
          <a:xfrm>
            <a:off x="5022933" y="2797124"/>
            <a:ext cx="1888445" cy="0"/>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1" name="フリーフォーム: 図形 80">
            <a:extLst>
              <a:ext uri="{FF2B5EF4-FFF2-40B4-BE49-F238E27FC236}">
                <a16:creationId xmlns:a16="http://schemas.microsoft.com/office/drawing/2014/main" id="{4830F1F0-92A4-45BB-8175-089563318494}"/>
              </a:ext>
            </a:extLst>
          </p:cNvPr>
          <p:cNvSpPr/>
          <p:nvPr/>
        </p:nvSpPr>
        <p:spPr>
          <a:xfrm>
            <a:off x="6964730" y="2377209"/>
            <a:ext cx="533042" cy="831368"/>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rgbClr val="FFFF00"/>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US" altLang="ja-JP" sz="2000" b="1" dirty="0">
                <a:solidFill>
                  <a:srgbClr val="000000"/>
                </a:solidFill>
                <a:latin typeface="Calibri"/>
                <a:ea typeface="Calibri"/>
                <a:cs typeface="Calibri"/>
                <a:sym typeface="Calibri"/>
              </a:rPr>
              <a:t>B</a:t>
            </a:r>
          </a:p>
          <a:p>
            <a:pPr marL="0" marR="0" lvl="0" indent="0" algn="ctr" rtl="0">
              <a:spcBef>
                <a:spcPts val="0"/>
              </a:spcBef>
              <a:spcAft>
                <a:spcPts val="0"/>
              </a:spcAft>
              <a:buNone/>
            </a:pPr>
            <a:endParaRPr sz="2800" b="1" dirty="0">
              <a:solidFill>
                <a:srgbClr val="000000"/>
              </a:solidFill>
              <a:latin typeface="Calibri"/>
              <a:ea typeface="Calibri"/>
              <a:cs typeface="Calibri"/>
              <a:sym typeface="Calibri"/>
            </a:endParaRPr>
          </a:p>
        </p:txBody>
      </p:sp>
      <p:sp>
        <p:nvSpPr>
          <p:cNvPr id="71" name="四角形: 角を丸くする 70">
            <a:extLst>
              <a:ext uri="{FF2B5EF4-FFF2-40B4-BE49-F238E27FC236}">
                <a16:creationId xmlns:a16="http://schemas.microsoft.com/office/drawing/2014/main" id="{FC05384B-5B35-468A-9527-C98604E66534}"/>
              </a:ext>
            </a:extLst>
          </p:cNvPr>
          <p:cNvSpPr/>
          <p:nvPr/>
        </p:nvSpPr>
        <p:spPr>
          <a:xfrm>
            <a:off x="5405408" y="2617226"/>
            <a:ext cx="1123493" cy="351334"/>
          </a:xfrm>
          <a:prstGeom prst="round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a:solidFill>
                  <a:sysClr val="windowText" lastClr="000000"/>
                </a:solidFill>
              </a:rPr>
              <a:t>800Pt</a:t>
            </a:r>
            <a:r>
              <a:rPr kumimoji="1" lang="ja-JP" altLang="en-US" sz="1600" dirty="0">
                <a:solidFill>
                  <a:sysClr val="windowText" lastClr="000000"/>
                </a:solidFill>
              </a:rPr>
              <a:t>賭け</a:t>
            </a:r>
          </a:p>
        </p:txBody>
      </p:sp>
      <p:sp>
        <p:nvSpPr>
          <p:cNvPr id="60" name="四角形: 角を丸くする 59">
            <a:extLst>
              <a:ext uri="{FF2B5EF4-FFF2-40B4-BE49-F238E27FC236}">
                <a16:creationId xmlns:a16="http://schemas.microsoft.com/office/drawing/2014/main" id="{B210855F-EB52-48C0-98B9-239E7A95165C}"/>
              </a:ext>
            </a:extLst>
          </p:cNvPr>
          <p:cNvSpPr/>
          <p:nvPr/>
        </p:nvSpPr>
        <p:spPr>
          <a:xfrm>
            <a:off x="2194214" y="2292836"/>
            <a:ext cx="1922157" cy="102923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一日の歩数の</a:t>
            </a:r>
            <a:endParaRPr kumimoji="1" lang="en-US" altLang="ja-JP" b="1" dirty="0">
              <a:solidFill>
                <a:schemeClr val="tx1"/>
              </a:solidFill>
            </a:endParaRPr>
          </a:p>
          <a:p>
            <a:pPr algn="ctr"/>
            <a:r>
              <a:rPr kumimoji="1" lang="ja-JP" altLang="en-US" b="1" dirty="0">
                <a:solidFill>
                  <a:schemeClr val="tx1"/>
                </a:solidFill>
              </a:rPr>
              <a:t>一定の割合を</a:t>
            </a:r>
            <a:r>
              <a:rPr kumimoji="1" lang="en-US" altLang="ja-JP" b="1" dirty="0">
                <a:solidFill>
                  <a:schemeClr val="tx1"/>
                </a:solidFill>
              </a:rPr>
              <a:t>Pt</a:t>
            </a:r>
            <a:r>
              <a:rPr kumimoji="1" lang="ja-JP" altLang="en-US" b="1" dirty="0">
                <a:solidFill>
                  <a:schemeClr val="tx1"/>
                </a:solidFill>
              </a:rPr>
              <a:t>として得る。</a:t>
            </a:r>
          </a:p>
        </p:txBody>
      </p:sp>
      <p:cxnSp>
        <p:nvCxnSpPr>
          <p:cNvPr id="8" name="直線コネクタ 7">
            <a:extLst>
              <a:ext uri="{FF2B5EF4-FFF2-40B4-BE49-F238E27FC236}">
                <a16:creationId xmlns:a16="http://schemas.microsoft.com/office/drawing/2014/main" id="{0B0C84F3-599C-475F-B2A3-1C4F1A4DEF64}"/>
              </a:ext>
            </a:extLst>
          </p:cNvPr>
          <p:cNvCxnSpPr>
            <a:cxnSpLocks/>
          </p:cNvCxnSpPr>
          <p:nvPr/>
        </p:nvCxnSpPr>
        <p:spPr>
          <a:xfrm>
            <a:off x="4203802" y="1114425"/>
            <a:ext cx="0" cy="26706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 name="グループ化 4">
            <a:extLst>
              <a:ext uri="{FF2B5EF4-FFF2-40B4-BE49-F238E27FC236}">
                <a16:creationId xmlns:a16="http://schemas.microsoft.com/office/drawing/2014/main" id="{50C0DAAE-928B-4E4C-8FC3-EB35C8BEE02F}"/>
              </a:ext>
            </a:extLst>
          </p:cNvPr>
          <p:cNvGrpSpPr/>
          <p:nvPr/>
        </p:nvGrpSpPr>
        <p:grpSpPr>
          <a:xfrm>
            <a:off x="425766" y="2445439"/>
            <a:ext cx="1697406" cy="724024"/>
            <a:chOff x="693768" y="2364114"/>
            <a:chExt cx="1697406" cy="724024"/>
          </a:xfrm>
        </p:grpSpPr>
        <p:sp>
          <p:nvSpPr>
            <p:cNvPr id="44" name="フリーフォーム: 図形 43">
              <a:extLst>
                <a:ext uri="{FF2B5EF4-FFF2-40B4-BE49-F238E27FC236}">
                  <a16:creationId xmlns:a16="http://schemas.microsoft.com/office/drawing/2014/main" id="{BA463469-238E-485B-BE1E-5F612AAE92FD}"/>
                </a:ext>
              </a:extLst>
            </p:cNvPr>
            <p:cNvSpPr/>
            <p:nvPr/>
          </p:nvSpPr>
          <p:spPr>
            <a:xfrm>
              <a:off x="693768" y="2364114"/>
              <a:ext cx="464217" cy="724024"/>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chemeClr val="accent5">
                <a:lumMod val="40000"/>
                <a:lumOff val="60000"/>
              </a:schemeClr>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000" b="1" dirty="0">
                  <a:solidFill>
                    <a:srgbClr val="000000"/>
                  </a:solidFill>
                  <a:latin typeface="Calibri"/>
                  <a:ea typeface="Calibri"/>
                  <a:cs typeface="Calibri"/>
                  <a:sym typeface="Calibri"/>
                </a:rPr>
                <a:t>A</a:t>
              </a:r>
              <a:endParaRPr lang="en-US" altLang="ja-JP" sz="2000" b="1" dirty="0">
                <a:solidFill>
                  <a:srgbClr val="000000"/>
                </a:solidFill>
                <a:latin typeface="Calibri"/>
                <a:ea typeface="Calibri"/>
                <a:cs typeface="Calibri"/>
                <a:sym typeface="Calibri"/>
              </a:endParaRPr>
            </a:p>
            <a:p>
              <a:pPr marL="0" marR="0" lvl="0" indent="0" algn="ctr" rtl="0">
                <a:spcBef>
                  <a:spcPts val="0"/>
                </a:spcBef>
                <a:spcAft>
                  <a:spcPts val="0"/>
                </a:spcAft>
                <a:buNone/>
              </a:pPr>
              <a:endParaRPr sz="2400" b="1" dirty="0">
                <a:solidFill>
                  <a:srgbClr val="000000"/>
                </a:solidFill>
                <a:latin typeface="Calibri"/>
                <a:ea typeface="Calibri"/>
                <a:cs typeface="Calibri"/>
                <a:sym typeface="Calibri"/>
              </a:endParaRPr>
            </a:p>
          </p:txBody>
        </p:sp>
        <p:sp>
          <p:nvSpPr>
            <p:cNvPr id="61" name="テキスト ボックス 60">
              <a:extLst>
                <a:ext uri="{FF2B5EF4-FFF2-40B4-BE49-F238E27FC236}">
                  <a16:creationId xmlns:a16="http://schemas.microsoft.com/office/drawing/2014/main" id="{9A966ED2-6E24-44CB-8ADF-B2EC4B3A795C}"/>
                </a:ext>
              </a:extLst>
            </p:cNvPr>
            <p:cNvSpPr txBox="1"/>
            <p:nvPr/>
          </p:nvSpPr>
          <p:spPr>
            <a:xfrm>
              <a:off x="1092419" y="2482309"/>
              <a:ext cx="1144813" cy="584775"/>
            </a:xfrm>
            <a:prstGeom prst="rect">
              <a:avLst/>
            </a:prstGeom>
            <a:noFill/>
          </p:spPr>
          <p:txBody>
            <a:bodyPr wrap="square" rtlCol="0">
              <a:spAutoFit/>
            </a:bodyPr>
            <a:lstStyle/>
            <a:p>
              <a:pPr algn="ctr"/>
              <a:r>
                <a:rPr kumimoji="1" lang="en-US" altLang="ja-JP" sz="1600" b="1" dirty="0"/>
                <a:t>10000</a:t>
              </a:r>
              <a:r>
                <a:rPr kumimoji="1" lang="ja-JP" altLang="en-US" sz="1600" b="1" dirty="0"/>
                <a:t>歩</a:t>
              </a:r>
              <a:endParaRPr kumimoji="1" lang="en-US" altLang="ja-JP" sz="1600" b="1" dirty="0"/>
            </a:p>
            <a:p>
              <a:pPr algn="ctr"/>
              <a:r>
                <a:rPr kumimoji="1" lang="en-US" altLang="ja-JP" sz="1600" b="1" dirty="0"/>
                <a:t>2000Pt UP</a:t>
              </a:r>
              <a:endParaRPr kumimoji="1" lang="ja-JP" altLang="en-US" sz="1600" b="1" dirty="0"/>
            </a:p>
          </p:txBody>
        </p:sp>
        <p:sp>
          <p:nvSpPr>
            <p:cNvPr id="3" name="矢印: 上 2">
              <a:extLst>
                <a:ext uri="{FF2B5EF4-FFF2-40B4-BE49-F238E27FC236}">
                  <a16:creationId xmlns:a16="http://schemas.microsoft.com/office/drawing/2014/main" id="{015093F8-AB8C-498C-9783-872C0663725B}"/>
                </a:ext>
              </a:extLst>
            </p:cNvPr>
            <p:cNvSpPr/>
            <p:nvPr/>
          </p:nvSpPr>
          <p:spPr>
            <a:xfrm>
              <a:off x="2135142" y="2693539"/>
              <a:ext cx="256032" cy="348115"/>
            </a:xfrm>
            <a:prstGeom prs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62" name="テキスト ボックス 61">
            <a:extLst>
              <a:ext uri="{FF2B5EF4-FFF2-40B4-BE49-F238E27FC236}">
                <a16:creationId xmlns:a16="http://schemas.microsoft.com/office/drawing/2014/main" id="{63B1E306-F001-4B8C-9E47-0C699A2CE170}"/>
              </a:ext>
            </a:extLst>
          </p:cNvPr>
          <p:cNvSpPr txBox="1"/>
          <p:nvPr/>
        </p:nvSpPr>
        <p:spPr>
          <a:xfrm>
            <a:off x="7623799" y="2370154"/>
            <a:ext cx="1318543" cy="523220"/>
          </a:xfrm>
          <a:prstGeom prst="rect">
            <a:avLst/>
          </a:prstGeom>
          <a:noFill/>
        </p:spPr>
        <p:txBody>
          <a:bodyPr wrap="square" rtlCol="0">
            <a:spAutoFit/>
          </a:bodyPr>
          <a:lstStyle/>
          <a:p>
            <a:pPr algn="ctr"/>
            <a:r>
              <a:rPr kumimoji="1" lang="en-US" altLang="ja-JP" sz="1400" b="1" dirty="0"/>
              <a:t>B</a:t>
            </a:r>
            <a:r>
              <a:rPr kumimoji="1" lang="ja-JP" altLang="en-US" sz="1400" b="1" dirty="0"/>
              <a:t>の歩数平均</a:t>
            </a:r>
            <a:endParaRPr kumimoji="1" lang="en-US" altLang="ja-JP" sz="1400" b="1" dirty="0"/>
          </a:p>
          <a:p>
            <a:pPr algn="ctr"/>
            <a:r>
              <a:rPr kumimoji="1" lang="en-US" altLang="ja-JP" sz="1400" b="1" dirty="0"/>
              <a:t>4500</a:t>
            </a:r>
            <a:r>
              <a:rPr kumimoji="1" lang="ja-JP" altLang="en-US" sz="1400" b="1" dirty="0"/>
              <a:t>歩</a:t>
            </a:r>
            <a:endParaRPr kumimoji="1" lang="en-US" altLang="ja-JP" sz="1400" b="1" dirty="0"/>
          </a:p>
        </p:txBody>
      </p:sp>
      <p:sp>
        <p:nvSpPr>
          <p:cNvPr id="83" name="フリーフォーム: 図形 82">
            <a:extLst>
              <a:ext uri="{FF2B5EF4-FFF2-40B4-BE49-F238E27FC236}">
                <a16:creationId xmlns:a16="http://schemas.microsoft.com/office/drawing/2014/main" id="{E6435CE8-5133-43F4-843A-8B0B2D97021B}"/>
              </a:ext>
            </a:extLst>
          </p:cNvPr>
          <p:cNvSpPr/>
          <p:nvPr/>
        </p:nvSpPr>
        <p:spPr>
          <a:xfrm>
            <a:off x="5193566" y="2096243"/>
            <a:ext cx="1645137" cy="461665"/>
          </a:xfrm>
          <a:custGeom>
            <a:avLst/>
            <a:gdLst>
              <a:gd name="connsiteX0" fmla="*/ 56351 w 1280379"/>
              <a:gd name="connsiteY0" fmla="*/ 0 h 497803"/>
              <a:gd name="connsiteX1" fmla="*/ 1224028 w 1280379"/>
              <a:gd name="connsiteY1" fmla="*/ 0 h 497803"/>
              <a:gd name="connsiteX2" fmla="*/ 1280379 w 1280379"/>
              <a:gd name="connsiteY2" fmla="*/ 56351 h 497803"/>
              <a:gd name="connsiteX3" fmla="*/ 1280379 w 1280379"/>
              <a:gd name="connsiteY3" fmla="*/ 281746 h 497803"/>
              <a:gd name="connsiteX4" fmla="*/ 1224028 w 1280379"/>
              <a:gd name="connsiteY4" fmla="*/ 338097 h 497803"/>
              <a:gd name="connsiteX5" fmla="*/ 234181 w 1280379"/>
              <a:gd name="connsiteY5" fmla="*/ 338097 h 497803"/>
              <a:gd name="connsiteX6" fmla="*/ 206883 w 1280379"/>
              <a:gd name="connsiteY6" fmla="*/ 497803 h 497803"/>
              <a:gd name="connsiteX7" fmla="*/ 179585 w 1280379"/>
              <a:gd name="connsiteY7" fmla="*/ 338097 h 497803"/>
              <a:gd name="connsiteX8" fmla="*/ 56351 w 1280379"/>
              <a:gd name="connsiteY8" fmla="*/ 338097 h 497803"/>
              <a:gd name="connsiteX9" fmla="*/ 0 w 1280379"/>
              <a:gd name="connsiteY9" fmla="*/ 281746 h 497803"/>
              <a:gd name="connsiteX10" fmla="*/ 0 w 1280379"/>
              <a:gd name="connsiteY10" fmla="*/ 56351 h 497803"/>
              <a:gd name="connsiteX11" fmla="*/ 56351 w 1280379"/>
              <a:gd name="connsiteY11" fmla="*/ 0 h 497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0379" h="497803">
                <a:moveTo>
                  <a:pt x="56351" y="0"/>
                </a:moveTo>
                <a:lnTo>
                  <a:pt x="1224028" y="0"/>
                </a:lnTo>
                <a:cubicBezTo>
                  <a:pt x="1255150" y="0"/>
                  <a:pt x="1280379" y="25229"/>
                  <a:pt x="1280379" y="56351"/>
                </a:cubicBezTo>
                <a:lnTo>
                  <a:pt x="1280379" y="281746"/>
                </a:lnTo>
                <a:cubicBezTo>
                  <a:pt x="1280379" y="312868"/>
                  <a:pt x="1255150" y="338097"/>
                  <a:pt x="1224028" y="338097"/>
                </a:cubicBezTo>
                <a:lnTo>
                  <a:pt x="234181" y="338097"/>
                </a:lnTo>
                <a:lnTo>
                  <a:pt x="206883" y="497803"/>
                </a:lnTo>
                <a:lnTo>
                  <a:pt x="179585" y="338097"/>
                </a:lnTo>
                <a:lnTo>
                  <a:pt x="56351" y="338097"/>
                </a:lnTo>
                <a:cubicBezTo>
                  <a:pt x="25229" y="338097"/>
                  <a:pt x="0" y="312868"/>
                  <a:pt x="0" y="281746"/>
                </a:cubicBezTo>
                <a:lnTo>
                  <a:pt x="0" y="56351"/>
                </a:lnTo>
                <a:cubicBezTo>
                  <a:pt x="0" y="25229"/>
                  <a:pt x="25229" y="0"/>
                  <a:pt x="56351" y="0"/>
                </a:cubicBezTo>
                <a:close/>
              </a:path>
            </a:pathLst>
          </a:cu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en-US" altLang="ja-JP" sz="1200" dirty="0">
                <a:solidFill>
                  <a:schemeClr val="tx1"/>
                </a:solidFill>
              </a:rPr>
              <a:t>500Pt</a:t>
            </a:r>
            <a:r>
              <a:rPr kumimoji="1" lang="ja-JP" altLang="en-US" sz="1200" dirty="0">
                <a:solidFill>
                  <a:schemeClr val="tx1"/>
                </a:solidFill>
              </a:rPr>
              <a:t>～</a:t>
            </a:r>
            <a:r>
              <a:rPr kumimoji="1" lang="en-US" altLang="ja-JP" sz="1200" dirty="0">
                <a:solidFill>
                  <a:schemeClr val="tx1"/>
                </a:solidFill>
              </a:rPr>
              <a:t>1000Pt</a:t>
            </a:r>
            <a:r>
              <a:rPr kumimoji="1" lang="ja-JP" altLang="en-US" sz="1200" dirty="0">
                <a:solidFill>
                  <a:schemeClr val="tx1"/>
                </a:solidFill>
              </a:rPr>
              <a:t>で設定</a:t>
            </a:r>
          </a:p>
          <a:p>
            <a:pPr algn="ctr"/>
            <a:endParaRPr kumimoji="1" lang="ja-JP" altLang="en-US" sz="1200" dirty="0"/>
          </a:p>
        </p:txBody>
      </p:sp>
      <p:sp>
        <p:nvSpPr>
          <p:cNvPr id="96" name="テキスト ボックス 95">
            <a:extLst>
              <a:ext uri="{FF2B5EF4-FFF2-40B4-BE49-F238E27FC236}">
                <a16:creationId xmlns:a16="http://schemas.microsoft.com/office/drawing/2014/main" id="{0CC4C5DF-603C-4615-80DD-E0DB2C6B2493}"/>
              </a:ext>
            </a:extLst>
          </p:cNvPr>
          <p:cNvSpPr txBox="1"/>
          <p:nvPr/>
        </p:nvSpPr>
        <p:spPr>
          <a:xfrm>
            <a:off x="244024" y="1198785"/>
            <a:ext cx="3872348" cy="707886"/>
          </a:xfrm>
          <a:prstGeom prst="rect">
            <a:avLst/>
          </a:prstGeom>
          <a:noFill/>
        </p:spPr>
        <p:txBody>
          <a:bodyPr wrap="square" rtlCol="0">
            <a:spAutoFit/>
          </a:bodyPr>
          <a:lstStyle/>
          <a:p>
            <a:r>
              <a:rPr kumimoji="1" lang="ja-JP" altLang="en-US" sz="2000" b="1" dirty="0"/>
              <a:t>レベル１：</a:t>
            </a:r>
            <a:endParaRPr kumimoji="1" lang="en-US" altLang="ja-JP" sz="2000" b="1" dirty="0"/>
          </a:p>
          <a:p>
            <a:r>
              <a:rPr kumimoji="1" lang="ja-JP" altLang="en-US" sz="2000" b="1" dirty="0"/>
              <a:t>歩きたくなるメカニズム</a:t>
            </a:r>
            <a:endParaRPr kumimoji="1" lang="en-US" altLang="ja-JP" sz="1600" dirty="0"/>
          </a:p>
        </p:txBody>
      </p:sp>
      <p:sp>
        <p:nvSpPr>
          <p:cNvPr id="97" name="テキスト ボックス 96">
            <a:extLst>
              <a:ext uri="{FF2B5EF4-FFF2-40B4-BE49-F238E27FC236}">
                <a16:creationId xmlns:a16="http://schemas.microsoft.com/office/drawing/2014/main" id="{1BE05AA8-2BE6-44A3-AADC-B2EB5D31EC14}"/>
              </a:ext>
            </a:extLst>
          </p:cNvPr>
          <p:cNvSpPr txBox="1"/>
          <p:nvPr/>
        </p:nvSpPr>
        <p:spPr>
          <a:xfrm>
            <a:off x="4558714" y="1189935"/>
            <a:ext cx="3872348" cy="707886"/>
          </a:xfrm>
          <a:prstGeom prst="rect">
            <a:avLst/>
          </a:prstGeom>
          <a:noFill/>
        </p:spPr>
        <p:txBody>
          <a:bodyPr wrap="square" rtlCol="0">
            <a:spAutoFit/>
          </a:bodyPr>
          <a:lstStyle/>
          <a:p>
            <a:r>
              <a:rPr kumimoji="1" lang="ja-JP" altLang="en-US" sz="2000" b="1" dirty="0"/>
              <a:t>レベル２：</a:t>
            </a:r>
            <a:endParaRPr kumimoji="1" lang="en-US" altLang="ja-JP" sz="2000" b="1" dirty="0"/>
          </a:p>
          <a:p>
            <a:r>
              <a:rPr kumimoji="1" lang="ja-JP" altLang="en-US" sz="2000" b="1" dirty="0"/>
              <a:t>歩かせたくなるメカニズム</a:t>
            </a:r>
            <a:endParaRPr kumimoji="1" lang="en-US" altLang="ja-JP" sz="1600" dirty="0"/>
          </a:p>
        </p:txBody>
      </p:sp>
      <p:sp>
        <p:nvSpPr>
          <p:cNvPr id="30" name="テキスト ボックス 29">
            <a:extLst>
              <a:ext uri="{FF2B5EF4-FFF2-40B4-BE49-F238E27FC236}">
                <a16:creationId xmlns:a16="http://schemas.microsoft.com/office/drawing/2014/main" id="{3E664E66-3C6A-4EF7-B2F4-5E44660E564F}"/>
              </a:ext>
            </a:extLst>
          </p:cNvPr>
          <p:cNvSpPr txBox="1"/>
          <p:nvPr/>
        </p:nvSpPr>
        <p:spPr>
          <a:xfrm>
            <a:off x="5787376" y="3484826"/>
            <a:ext cx="3154966" cy="369332"/>
          </a:xfrm>
          <a:prstGeom prst="rect">
            <a:avLst/>
          </a:prstGeom>
          <a:solidFill>
            <a:schemeClr val="accent1">
              <a:lumMod val="40000"/>
              <a:lumOff val="60000"/>
            </a:schemeClr>
          </a:solidFill>
        </p:spPr>
        <p:txBody>
          <a:bodyPr wrap="square" rtlCol="0">
            <a:spAutoFit/>
          </a:bodyPr>
          <a:lstStyle/>
          <a:p>
            <a:pPr algn="ctr"/>
            <a:r>
              <a:rPr kumimoji="1" lang="en-US" altLang="ja-JP" b="1" dirty="0"/>
              <a:t>800Pt×2.4</a:t>
            </a:r>
            <a:r>
              <a:rPr kumimoji="1" lang="ja-JP" altLang="en-US" b="1" dirty="0"/>
              <a:t>（オッズ）獲得</a:t>
            </a:r>
          </a:p>
        </p:txBody>
      </p:sp>
      <p:sp>
        <p:nvSpPr>
          <p:cNvPr id="31" name="テキスト ボックス 30">
            <a:extLst>
              <a:ext uri="{FF2B5EF4-FFF2-40B4-BE49-F238E27FC236}">
                <a16:creationId xmlns:a16="http://schemas.microsoft.com/office/drawing/2014/main" id="{314148B0-CE01-49F6-A1F9-3093FDD96F7D}"/>
              </a:ext>
            </a:extLst>
          </p:cNvPr>
          <p:cNvSpPr txBox="1"/>
          <p:nvPr/>
        </p:nvSpPr>
        <p:spPr>
          <a:xfrm>
            <a:off x="6577748" y="3237224"/>
            <a:ext cx="1307005" cy="276999"/>
          </a:xfrm>
          <a:prstGeom prst="rect">
            <a:avLst/>
          </a:prstGeom>
          <a:noFill/>
        </p:spPr>
        <p:txBody>
          <a:bodyPr wrap="square" rtlCol="0">
            <a:spAutoFit/>
          </a:bodyPr>
          <a:lstStyle/>
          <a:p>
            <a:pPr algn="ctr"/>
            <a:r>
              <a:rPr kumimoji="1" lang="ja-JP" altLang="en-US" sz="1200" b="1" dirty="0"/>
              <a:t>オッズ：</a:t>
            </a:r>
            <a:r>
              <a:rPr kumimoji="1" lang="en-US" altLang="ja-JP" sz="1200" b="1" dirty="0"/>
              <a:t>2.4</a:t>
            </a:r>
            <a:endParaRPr kumimoji="1" lang="ja-JP" altLang="en-US" sz="1200" b="1" dirty="0"/>
          </a:p>
        </p:txBody>
      </p:sp>
      <p:sp>
        <p:nvSpPr>
          <p:cNvPr id="32" name="テキスト ボックス 31">
            <a:extLst>
              <a:ext uri="{FF2B5EF4-FFF2-40B4-BE49-F238E27FC236}">
                <a16:creationId xmlns:a16="http://schemas.microsoft.com/office/drawing/2014/main" id="{AA451C4A-FDFB-40EE-AD16-87CBCD4B1C8E}"/>
              </a:ext>
            </a:extLst>
          </p:cNvPr>
          <p:cNvSpPr txBox="1"/>
          <p:nvPr/>
        </p:nvSpPr>
        <p:spPr>
          <a:xfrm>
            <a:off x="7686987" y="2891149"/>
            <a:ext cx="1265191" cy="523220"/>
          </a:xfrm>
          <a:prstGeom prst="rect">
            <a:avLst/>
          </a:prstGeom>
          <a:solidFill>
            <a:schemeClr val="bg2">
              <a:lumMod val="90000"/>
            </a:schemeClr>
          </a:solidFill>
        </p:spPr>
        <p:txBody>
          <a:bodyPr wrap="square" rtlCol="0">
            <a:spAutoFit/>
          </a:bodyPr>
          <a:lstStyle/>
          <a:p>
            <a:pPr algn="ctr"/>
            <a:r>
              <a:rPr kumimoji="1" lang="ja-JP" altLang="en-US" sz="1400" b="1" dirty="0"/>
              <a:t>その日の歩数</a:t>
            </a:r>
            <a:endParaRPr kumimoji="1" lang="en-US" altLang="ja-JP" sz="1400" b="1" dirty="0"/>
          </a:p>
          <a:p>
            <a:pPr algn="ctr"/>
            <a:r>
              <a:rPr kumimoji="1" lang="en-US" altLang="ja-JP" sz="1400" b="1" dirty="0"/>
              <a:t>4800</a:t>
            </a:r>
            <a:r>
              <a:rPr kumimoji="1" lang="ja-JP" altLang="en-US" sz="1400" b="1" dirty="0"/>
              <a:t>歩</a:t>
            </a:r>
          </a:p>
        </p:txBody>
      </p:sp>
      <p:grpSp>
        <p:nvGrpSpPr>
          <p:cNvPr id="6" name="グループ化 5">
            <a:extLst>
              <a:ext uri="{FF2B5EF4-FFF2-40B4-BE49-F238E27FC236}">
                <a16:creationId xmlns:a16="http://schemas.microsoft.com/office/drawing/2014/main" id="{4306E9BC-EAAF-46BA-8F7A-57FB4D2DEA8F}"/>
              </a:ext>
            </a:extLst>
          </p:cNvPr>
          <p:cNvGrpSpPr/>
          <p:nvPr/>
        </p:nvGrpSpPr>
        <p:grpSpPr>
          <a:xfrm>
            <a:off x="1264953" y="3976256"/>
            <a:ext cx="6587522" cy="2799937"/>
            <a:chOff x="2232627" y="3968288"/>
            <a:chExt cx="6587522" cy="2799937"/>
          </a:xfrm>
        </p:grpSpPr>
        <p:grpSp>
          <p:nvGrpSpPr>
            <p:cNvPr id="2" name="グループ化 1">
              <a:extLst>
                <a:ext uri="{FF2B5EF4-FFF2-40B4-BE49-F238E27FC236}">
                  <a16:creationId xmlns:a16="http://schemas.microsoft.com/office/drawing/2014/main" id="{1C1E11CF-B75B-4AF7-93D1-25137DBC157D}"/>
                </a:ext>
              </a:extLst>
            </p:cNvPr>
            <p:cNvGrpSpPr/>
            <p:nvPr/>
          </p:nvGrpSpPr>
          <p:grpSpPr>
            <a:xfrm>
              <a:off x="2429744" y="4217397"/>
              <a:ext cx="1530266" cy="2399036"/>
              <a:chOff x="3875142" y="4224247"/>
              <a:chExt cx="1530266" cy="2399036"/>
            </a:xfrm>
          </p:grpSpPr>
          <p:pic>
            <p:nvPicPr>
              <p:cNvPr id="1026" name="Picture 2" descr="Amazon.co.jp: Xiaomi Mi Band 5 スマートブレスレット グローバル版 スマートバンド 日本語アプリ 生理周期予測 健康管理  スマートウォッチ 11スポーツモード追加 24時間心拍測定 bluetooth5.0 睡眠管理 消費カロリー計 画面明るさ調整 着信通知 Alipay  QRコード 50M防水 ...">
                <a:extLst>
                  <a:ext uri="{FF2B5EF4-FFF2-40B4-BE49-F238E27FC236}">
                    <a16:creationId xmlns:a16="http://schemas.microsoft.com/office/drawing/2014/main" id="{83679B24-8DCB-4CDD-A9D5-E1A63350E5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5142" y="4224247"/>
                <a:ext cx="903119" cy="126861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Phone 12 Pro・Pro Max 5G対応 トリプルカメラ搭載｜au">
                <a:extLst>
                  <a:ext uri="{FF2B5EF4-FFF2-40B4-BE49-F238E27FC236}">
                    <a16:creationId xmlns:a16="http://schemas.microsoft.com/office/drawing/2014/main" id="{F8848587-92B6-4AEF-A0A1-66D82E61D1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979" t="25645" r="55747" b="19590"/>
              <a:stretch/>
            </p:blipFill>
            <p:spPr bwMode="auto">
              <a:xfrm>
                <a:off x="4771636" y="5350689"/>
                <a:ext cx="633772" cy="1272594"/>
              </a:xfrm>
              <a:prstGeom prst="rect">
                <a:avLst/>
              </a:prstGeom>
              <a:noFill/>
              <a:extLst>
                <a:ext uri="{909E8E84-426E-40DD-AFC4-6F175D3DCCD1}">
                  <a14:hiddenFill xmlns:a14="http://schemas.microsoft.com/office/drawing/2010/main">
                    <a:solidFill>
                      <a:srgbClr val="FFFFFF"/>
                    </a:solidFill>
                  </a14:hiddenFill>
                </a:ext>
              </a:extLst>
            </p:spPr>
          </p:pic>
        </p:grpSp>
        <p:pic>
          <p:nvPicPr>
            <p:cNvPr id="94" name="図 93" descr="テキスト が含まれている画像&#10;&#10;自動的に生成された説明">
              <a:extLst>
                <a:ext uri="{FF2B5EF4-FFF2-40B4-BE49-F238E27FC236}">
                  <a16:creationId xmlns:a16="http://schemas.microsoft.com/office/drawing/2014/main" id="{9E749E90-FAF3-471F-A98C-8EBB766E4D76}"/>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5871"/>
            <a:stretch/>
          </p:blipFill>
          <p:spPr>
            <a:xfrm>
              <a:off x="6396534" y="3968288"/>
              <a:ext cx="2302165" cy="2608144"/>
            </a:xfrm>
            <a:prstGeom prst="rect">
              <a:avLst/>
            </a:prstGeom>
          </p:spPr>
        </p:pic>
        <p:sp>
          <p:nvSpPr>
            <p:cNvPr id="95" name="四角形: 角を丸くする 94">
              <a:extLst>
                <a:ext uri="{FF2B5EF4-FFF2-40B4-BE49-F238E27FC236}">
                  <a16:creationId xmlns:a16="http://schemas.microsoft.com/office/drawing/2014/main" id="{94E5CCCE-4601-4BC2-9B18-1102999DDEF6}"/>
                </a:ext>
              </a:extLst>
            </p:cNvPr>
            <p:cNvSpPr/>
            <p:nvPr/>
          </p:nvSpPr>
          <p:spPr>
            <a:xfrm>
              <a:off x="2232627" y="3968288"/>
              <a:ext cx="6587522" cy="2799937"/>
            </a:xfrm>
            <a:prstGeom prst="roundRect">
              <a:avLst>
                <a:gd name="adj" fmla="val 8503"/>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矢印: 上 83">
              <a:extLst>
                <a:ext uri="{FF2B5EF4-FFF2-40B4-BE49-F238E27FC236}">
                  <a16:creationId xmlns:a16="http://schemas.microsoft.com/office/drawing/2014/main" id="{6FE3A62A-864F-4C6C-854A-D33816FBC02B}"/>
                </a:ext>
              </a:extLst>
            </p:cNvPr>
            <p:cNvSpPr/>
            <p:nvPr/>
          </p:nvSpPr>
          <p:spPr>
            <a:xfrm rot="5400000">
              <a:off x="5040466" y="4239912"/>
              <a:ext cx="590975" cy="2256692"/>
            </a:xfrm>
            <a:prstGeom prs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306505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50;p6">
            <a:extLst>
              <a:ext uri="{FF2B5EF4-FFF2-40B4-BE49-F238E27FC236}">
                <a16:creationId xmlns:a16="http://schemas.microsoft.com/office/drawing/2014/main" id="{2A9C2239-4509-4616-9222-E4B680A8E03D}"/>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獲得ポイント</a:t>
            </a:r>
            <a:endParaRPr dirty="0"/>
          </a:p>
        </p:txBody>
      </p:sp>
      <p:sp>
        <p:nvSpPr>
          <p:cNvPr id="2" name="テキスト ボックス 1">
            <a:extLst>
              <a:ext uri="{FF2B5EF4-FFF2-40B4-BE49-F238E27FC236}">
                <a16:creationId xmlns:a16="http://schemas.microsoft.com/office/drawing/2014/main" id="{008DD10B-9015-459D-AFF1-0CBC19EA80E1}"/>
              </a:ext>
            </a:extLst>
          </p:cNvPr>
          <p:cNvSpPr txBox="1"/>
          <p:nvPr/>
        </p:nvSpPr>
        <p:spPr>
          <a:xfrm>
            <a:off x="131859" y="1260171"/>
            <a:ext cx="3839544" cy="1631216"/>
          </a:xfrm>
          <a:prstGeom prst="rect">
            <a:avLst/>
          </a:prstGeom>
          <a:noFill/>
        </p:spPr>
        <p:txBody>
          <a:bodyPr wrap="square" rtlCol="0">
            <a:spAutoFit/>
          </a:bodyPr>
          <a:lstStyle/>
          <a:p>
            <a:r>
              <a:rPr kumimoji="1" lang="ja-JP" altLang="en-US" sz="2000" b="1" dirty="0"/>
              <a:t>参加者：</a:t>
            </a:r>
            <a:endParaRPr kumimoji="1" lang="en-US" altLang="ja-JP" sz="2000" b="1" dirty="0"/>
          </a:p>
          <a:p>
            <a:r>
              <a:rPr kumimoji="1" lang="ja-JP" altLang="en-US" sz="2000" dirty="0"/>
              <a:t>有田・鈴木研究室所属の</a:t>
            </a:r>
            <a:r>
              <a:rPr kumimoji="1" lang="en-US" altLang="ja-JP" sz="2000" dirty="0"/>
              <a:t>10</a:t>
            </a:r>
            <a:r>
              <a:rPr kumimoji="1" lang="ja-JP" altLang="en-US" sz="2000" dirty="0"/>
              <a:t>名</a:t>
            </a:r>
            <a:endParaRPr kumimoji="1" lang="en-US" altLang="ja-JP" sz="2000" dirty="0"/>
          </a:p>
          <a:p>
            <a:endParaRPr kumimoji="1" lang="en-US" altLang="ja-JP" sz="2000" b="1" dirty="0"/>
          </a:p>
          <a:p>
            <a:r>
              <a:rPr kumimoji="1" lang="ja-JP" altLang="en-US" sz="2000" b="1" dirty="0"/>
              <a:t>初期ポイント：</a:t>
            </a:r>
            <a:endParaRPr kumimoji="1" lang="en-US" altLang="ja-JP" sz="2000" b="1" dirty="0"/>
          </a:p>
          <a:p>
            <a:r>
              <a:rPr kumimoji="1" lang="en-US" altLang="ja-JP" sz="2000" dirty="0"/>
              <a:t>10000Pt</a:t>
            </a:r>
            <a:endParaRPr kumimoji="1" lang="ja-JP" altLang="en-US" sz="2000" dirty="0"/>
          </a:p>
        </p:txBody>
      </p:sp>
      <p:graphicFrame>
        <p:nvGraphicFramePr>
          <p:cNvPr id="21" name="表 7">
            <a:extLst>
              <a:ext uri="{FF2B5EF4-FFF2-40B4-BE49-F238E27FC236}">
                <a16:creationId xmlns:a16="http://schemas.microsoft.com/office/drawing/2014/main" id="{62720748-CDD2-4E21-8EDB-E33AC962D242}"/>
              </a:ext>
            </a:extLst>
          </p:cNvPr>
          <p:cNvGraphicFramePr>
            <a:graphicFrameLocks noGrp="1"/>
          </p:cNvGraphicFramePr>
          <p:nvPr>
            <p:extLst>
              <p:ext uri="{D42A27DB-BD31-4B8C-83A1-F6EECF244321}">
                <p14:modId xmlns:p14="http://schemas.microsoft.com/office/powerpoint/2010/main" val="2650641754"/>
              </p:ext>
            </p:extLst>
          </p:nvPr>
        </p:nvGraphicFramePr>
        <p:xfrm>
          <a:off x="131859" y="4274390"/>
          <a:ext cx="3524250" cy="1112520"/>
        </p:xfrm>
        <a:graphic>
          <a:graphicData uri="http://schemas.openxmlformats.org/drawingml/2006/table">
            <a:tbl>
              <a:tblPr firstCol="1" bandRow="1">
                <a:tableStyleId>{21E4AEA4-8DFA-4A89-87EB-49C32662AFE0}</a:tableStyleId>
              </a:tblPr>
              <a:tblGrid>
                <a:gridCol w="1869219">
                  <a:extLst>
                    <a:ext uri="{9D8B030D-6E8A-4147-A177-3AD203B41FA5}">
                      <a16:colId xmlns:a16="http://schemas.microsoft.com/office/drawing/2014/main" val="3972275767"/>
                    </a:ext>
                  </a:extLst>
                </a:gridCol>
                <a:gridCol w="1655031">
                  <a:extLst>
                    <a:ext uri="{9D8B030D-6E8A-4147-A177-3AD203B41FA5}">
                      <a16:colId xmlns:a16="http://schemas.microsoft.com/office/drawing/2014/main" val="615079803"/>
                    </a:ext>
                  </a:extLst>
                </a:gridCol>
              </a:tblGrid>
              <a:tr h="370840">
                <a:tc>
                  <a:txBody>
                    <a:bodyPr/>
                    <a:lstStyle/>
                    <a:p>
                      <a:pPr algn="ctr"/>
                      <a:r>
                        <a:rPr kumimoji="1" lang="ja-JP" altLang="en-US" dirty="0">
                          <a:solidFill>
                            <a:schemeClr val="tx1"/>
                          </a:solidFill>
                        </a:rPr>
                        <a:t>議論</a:t>
                      </a:r>
                    </a:p>
                  </a:txBody>
                  <a:tcPr/>
                </a:tc>
                <a:tc>
                  <a:txBody>
                    <a:bodyPr/>
                    <a:lstStyle/>
                    <a:p>
                      <a:pPr algn="ctr"/>
                      <a:r>
                        <a:rPr kumimoji="1" lang="en-US" altLang="ja-JP" dirty="0"/>
                        <a:t>6928Pt</a:t>
                      </a:r>
                    </a:p>
                  </a:txBody>
                  <a:tcPr/>
                </a:tc>
                <a:extLst>
                  <a:ext uri="{0D108BD9-81ED-4DB2-BD59-A6C34878D82A}">
                    <a16:rowId xmlns:a16="http://schemas.microsoft.com/office/drawing/2014/main" val="2351408794"/>
                  </a:ext>
                </a:extLst>
              </a:tr>
              <a:tr h="370840">
                <a:tc>
                  <a:txBody>
                    <a:bodyPr/>
                    <a:lstStyle/>
                    <a:p>
                      <a:pPr algn="ctr"/>
                      <a:r>
                        <a:rPr kumimoji="1" lang="ja-JP" altLang="en-US" dirty="0">
                          <a:solidFill>
                            <a:schemeClr val="tx1"/>
                          </a:solidFill>
                        </a:rPr>
                        <a:t>日常生活</a:t>
                      </a:r>
                    </a:p>
                  </a:txBody>
                  <a:tcPr/>
                </a:tc>
                <a:tc>
                  <a:txBody>
                    <a:bodyPr/>
                    <a:lstStyle/>
                    <a:p>
                      <a:pPr algn="ctr"/>
                      <a:r>
                        <a:rPr kumimoji="1" lang="en-US" altLang="ja-JP" dirty="0"/>
                        <a:t>7710Pt</a:t>
                      </a:r>
                      <a:endParaRPr kumimoji="1" lang="ja-JP" altLang="en-US" dirty="0"/>
                    </a:p>
                  </a:txBody>
                  <a:tcPr/>
                </a:tc>
                <a:extLst>
                  <a:ext uri="{0D108BD9-81ED-4DB2-BD59-A6C34878D82A}">
                    <a16:rowId xmlns:a16="http://schemas.microsoft.com/office/drawing/2014/main" val="1932650458"/>
                  </a:ext>
                </a:extLst>
              </a:tr>
              <a:tr h="370840">
                <a:tc>
                  <a:txBody>
                    <a:bodyPr/>
                    <a:lstStyle/>
                    <a:p>
                      <a:pPr algn="ctr"/>
                      <a:r>
                        <a:rPr kumimoji="1" lang="ja-JP" altLang="en-US" dirty="0">
                          <a:solidFill>
                            <a:schemeClr val="tx1"/>
                          </a:solidFill>
                        </a:rPr>
                        <a:t>ヘルスケア</a:t>
                      </a:r>
                      <a:endParaRPr kumimoji="1" lang="en-US" altLang="ja-JP" dirty="0">
                        <a:solidFill>
                          <a:schemeClr val="tx1"/>
                        </a:solidFill>
                      </a:endParaRPr>
                    </a:p>
                  </a:txBody>
                  <a:tcPr/>
                </a:tc>
                <a:tc>
                  <a:txBody>
                    <a:bodyPr/>
                    <a:lstStyle/>
                    <a:p>
                      <a:pPr algn="ctr"/>
                      <a:r>
                        <a:rPr kumimoji="1" lang="en-US" altLang="ja-JP" b="1" dirty="0"/>
                        <a:t>48621Pt</a:t>
                      </a:r>
                    </a:p>
                  </a:txBody>
                  <a:tcPr/>
                </a:tc>
                <a:extLst>
                  <a:ext uri="{0D108BD9-81ED-4DB2-BD59-A6C34878D82A}">
                    <a16:rowId xmlns:a16="http://schemas.microsoft.com/office/drawing/2014/main" val="3230588046"/>
                  </a:ext>
                </a:extLst>
              </a:tr>
            </a:tbl>
          </a:graphicData>
        </a:graphic>
      </p:graphicFrame>
      <p:grpSp>
        <p:nvGrpSpPr>
          <p:cNvPr id="28" name="グループ化 27">
            <a:extLst>
              <a:ext uri="{FF2B5EF4-FFF2-40B4-BE49-F238E27FC236}">
                <a16:creationId xmlns:a16="http://schemas.microsoft.com/office/drawing/2014/main" id="{90B20131-5C26-45B8-B627-BC44D87F3BBB}"/>
              </a:ext>
            </a:extLst>
          </p:cNvPr>
          <p:cNvGrpSpPr/>
          <p:nvPr/>
        </p:nvGrpSpPr>
        <p:grpSpPr>
          <a:xfrm>
            <a:off x="4200578" y="1011382"/>
            <a:ext cx="4517148" cy="2835489"/>
            <a:chOff x="129225" y="1410298"/>
            <a:chExt cx="4746923" cy="2979723"/>
          </a:xfrm>
        </p:grpSpPr>
        <p:sp>
          <p:nvSpPr>
            <p:cNvPr id="5" name="テキスト ボックス 4">
              <a:extLst>
                <a:ext uri="{FF2B5EF4-FFF2-40B4-BE49-F238E27FC236}">
                  <a16:creationId xmlns:a16="http://schemas.microsoft.com/office/drawing/2014/main" id="{9439B678-B0F0-4BD7-B660-7E6B270453F2}"/>
                </a:ext>
              </a:extLst>
            </p:cNvPr>
            <p:cNvSpPr txBox="1"/>
            <p:nvPr/>
          </p:nvSpPr>
          <p:spPr>
            <a:xfrm>
              <a:off x="129225" y="1410298"/>
              <a:ext cx="4746923" cy="307777"/>
            </a:xfrm>
            <a:prstGeom prst="rect">
              <a:avLst/>
            </a:prstGeom>
            <a:noFill/>
          </p:spPr>
          <p:txBody>
            <a:bodyPr wrap="square" rtlCol="0">
              <a:spAutoFit/>
            </a:bodyPr>
            <a:lstStyle/>
            <a:p>
              <a:pPr algn="ctr"/>
              <a:r>
                <a:rPr kumimoji="1" lang="ja-JP" altLang="en-US" sz="1400" b="1" dirty="0"/>
                <a:t>被験者の実験期間中のポイント推移</a:t>
              </a:r>
            </a:p>
          </p:txBody>
        </p:sp>
        <p:grpSp>
          <p:nvGrpSpPr>
            <p:cNvPr id="3" name="グループ化 2">
              <a:extLst>
                <a:ext uri="{FF2B5EF4-FFF2-40B4-BE49-F238E27FC236}">
                  <a16:creationId xmlns:a16="http://schemas.microsoft.com/office/drawing/2014/main" id="{C6A03CA4-6BC8-45A3-B3BB-52B7B9959A33}"/>
                </a:ext>
              </a:extLst>
            </p:cNvPr>
            <p:cNvGrpSpPr/>
            <p:nvPr/>
          </p:nvGrpSpPr>
          <p:grpSpPr>
            <a:xfrm>
              <a:off x="193341" y="1800418"/>
              <a:ext cx="4682807" cy="2589603"/>
              <a:chOff x="193341" y="2339132"/>
              <a:chExt cx="6612082" cy="3656496"/>
            </a:xfrm>
          </p:grpSpPr>
          <p:pic>
            <p:nvPicPr>
              <p:cNvPr id="6" name="Picture 2">
                <a:extLst>
                  <a:ext uri="{FF2B5EF4-FFF2-40B4-BE49-F238E27FC236}">
                    <a16:creationId xmlns:a16="http://schemas.microsoft.com/office/drawing/2014/main" id="{8439FC56-F69D-4256-A412-42EDA116A7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341" y="2523798"/>
                <a:ext cx="6051995" cy="320986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グループ化 6">
                <a:extLst>
                  <a:ext uri="{FF2B5EF4-FFF2-40B4-BE49-F238E27FC236}">
                    <a16:creationId xmlns:a16="http://schemas.microsoft.com/office/drawing/2014/main" id="{0A0369EE-656A-477F-9EA3-15584D7C5DC7}"/>
                  </a:ext>
                </a:extLst>
              </p:cNvPr>
              <p:cNvGrpSpPr/>
              <p:nvPr/>
            </p:nvGrpSpPr>
            <p:grpSpPr>
              <a:xfrm>
                <a:off x="534547" y="2339132"/>
                <a:ext cx="6270876" cy="3379497"/>
                <a:chOff x="955711" y="2430704"/>
                <a:chExt cx="6270876" cy="3379497"/>
              </a:xfrm>
            </p:grpSpPr>
            <p:sp>
              <p:nvSpPr>
                <p:cNvPr id="8" name="テキスト ボックス 7">
                  <a:extLst>
                    <a:ext uri="{FF2B5EF4-FFF2-40B4-BE49-F238E27FC236}">
                      <a16:creationId xmlns:a16="http://schemas.microsoft.com/office/drawing/2014/main" id="{4B5B1774-474A-42B4-84AE-42A123CC0671}"/>
                    </a:ext>
                  </a:extLst>
                </p:cNvPr>
                <p:cNvSpPr txBox="1"/>
                <p:nvPr/>
              </p:nvSpPr>
              <p:spPr>
                <a:xfrm>
                  <a:off x="955711" y="2430704"/>
                  <a:ext cx="832897" cy="391120"/>
                </a:xfrm>
                <a:prstGeom prst="rect">
                  <a:avLst/>
                </a:prstGeom>
                <a:noFill/>
              </p:spPr>
              <p:txBody>
                <a:bodyPr wrap="square" rtlCol="0">
                  <a:spAutoFit/>
                </a:bodyPr>
                <a:lstStyle/>
                <a:p>
                  <a:r>
                    <a:rPr kumimoji="1" lang="en-US" altLang="ja-JP" sz="1200" b="1" dirty="0"/>
                    <a:t>Pt</a:t>
                  </a:r>
                  <a:endParaRPr kumimoji="1" lang="ja-JP" altLang="en-US" sz="1200" b="1" dirty="0"/>
                </a:p>
              </p:txBody>
            </p:sp>
            <p:sp>
              <p:nvSpPr>
                <p:cNvPr id="9" name="テキスト ボックス 8">
                  <a:extLst>
                    <a:ext uri="{FF2B5EF4-FFF2-40B4-BE49-F238E27FC236}">
                      <a16:creationId xmlns:a16="http://schemas.microsoft.com/office/drawing/2014/main" id="{4E1FFB10-81C4-47AA-8E32-899C890FAC8E}"/>
                    </a:ext>
                  </a:extLst>
                </p:cNvPr>
                <p:cNvSpPr txBox="1"/>
                <p:nvPr/>
              </p:nvSpPr>
              <p:spPr>
                <a:xfrm>
                  <a:off x="6468598" y="5419081"/>
                  <a:ext cx="757989" cy="391120"/>
                </a:xfrm>
                <a:prstGeom prst="rect">
                  <a:avLst/>
                </a:prstGeom>
                <a:noFill/>
              </p:spPr>
              <p:txBody>
                <a:bodyPr wrap="square" rtlCol="0">
                  <a:spAutoFit/>
                </a:bodyPr>
                <a:lstStyle/>
                <a:p>
                  <a:r>
                    <a:rPr kumimoji="1" lang="en-US" altLang="ja-JP" sz="1200" b="1" dirty="0"/>
                    <a:t>days</a:t>
                  </a:r>
                  <a:endParaRPr kumimoji="1" lang="ja-JP" altLang="en-US" sz="1200" b="1" dirty="0"/>
                </a:p>
              </p:txBody>
            </p:sp>
          </p:grpSp>
          <p:sp>
            <p:nvSpPr>
              <p:cNvPr id="10" name="テキスト ボックス 9">
                <a:extLst>
                  <a:ext uri="{FF2B5EF4-FFF2-40B4-BE49-F238E27FC236}">
                    <a16:creationId xmlns:a16="http://schemas.microsoft.com/office/drawing/2014/main" id="{9A1386EB-3E5F-4078-91DE-EFB07C2F21FA}"/>
                  </a:ext>
                </a:extLst>
              </p:cNvPr>
              <p:cNvSpPr txBox="1"/>
              <p:nvPr/>
            </p:nvSpPr>
            <p:spPr>
              <a:xfrm>
                <a:off x="2427831" y="5592917"/>
                <a:ext cx="864067" cy="391120"/>
              </a:xfrm>
              <a:prstGeom prst="rect">
                <a:avLst/>
              </a:prstGeom>
              <a:noFill/>
            </p:spPr>
            <p:txBody>
              <a:bodyPr wrap="square" rtlCol="0">
                <a:spAutoFit/>
              </a:bodyPr>
              <a:lstStyle/>
              <a:p>
                <a:r>
                  <a:rPr kumimoji="1" lang="en-US" altLang="ja-JP" sz="1200" b="1" dirty="0"/>
                  <a:t>5day</a:t>
                </a:r>
                <a:endParaRPr kumimoji="1" lang="ja-JP" altLang="en-US" sz="1200" b="1" dirty="0"/>
              </a:p>
            </p:txBody>
          </p:sp>
          <p:sp>
            <p:nvSpPr>
              <p:cNvPr id="11" name="テキスト ボックス 10">
                <a:extLst>
                  <a:ext uri="{FF2B5EF4-FFF2-40B4-BE49-F238E27FC236}">
                    <a16:creationId xmlns:a16="http://schemas.microsoft.com/office/drawing/2014/main" id="{09601433-E23A-44B2-A786-0C02FE07D95E}"/>
                  </a:ext>
                </a:extLst>
              </p:cNvPr>
              <p:cNvSpPr txBox="1"/>
              <p:nvPr/>
            </p:nvSpPr>
            <p:spPr>
              <a:xfrm>
                <a:off x="4123874" y="5604508"/>
                <a:ext cx="1197570" cy="391120"/>
              </a:xfrm>
              <a:prstGeom prst="rect">
                <a:avLst/>
              </a:prstGeom>
              <a:noFill/>
            </p:spPr>
            <p:txBody>
              <a:bodyPr wrap="square" rtlCol="0">
                <a:spAutoFit/>
              </a:bodyPr>
              <a:lstStyle/>
              <a:p>
                <a:r>
                  <a:rPr kumimoji="1" lang="en-US" altLang="ja-JP" sz="1200" b="1" dirty="0"/>
                  <a:t>10day</a:t>
                </a:r>
                <a:endParaRPr kumimoji="1" lang="ja-JP" altLang="en-US" sz="1200" b="1" dirty="0"/>
              </a:p>
            </p:txBody>
          </p:sp>
        </p:grpSp>
        <p:sp>
          <p:nvSpPr>
            <p:cNvPr id="25" name="四角形: 角を丸くする 24">
              <a:extLst>
                <a:ext uri="{FF2B5EF4-FFF2-40B4-BE49-F238E27FC236}">
                  <a16:creationId xmlns:a16="http://schemas.microsoft.com/office/drawing/2014/main" id="{D9209BDF-A580-4853-A15F-3569C2DFF4C6}"/>
                </a:ext>
              </a:extLst>
            </p:cNvPr>
            <p:cNvSpPr/>
            <p:nvPr/>
          </p:nvSpPr>
          <p:spPr>
            <a:xfrm>
              <a:off x="129225" y="1751848"/>
              <a:ext cx="4746923" cy="2596191"/>
            </a:xfrm>
            <a:prstGeom prst="roundRect">
              <a:avLst>
                <a:gd name="adj" fmla="val 986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1" name="テキスト ボックス 30">
            <a:extLst>
              <a:ext uri="{FF2B5EF4-FFF2-40B4-BE49-F238E27FC236}">
                <a16:creationId xmlns:a16="http://schemas.microsoft.com/office/drawing/2014/main" id="{FFF1E7EE-E632-4395-A502-56F919CFA1E0}"/>
              </a:ext>
            </a:extLst>
          </p:cNvPr>
          <p:cNvSpPr txBox="1"/>
          <p:nvPr/>
        </p:nvSpPr>
        <p:spPr>
          <a:xfrm>
            <a:off x="4200578" y="3809041"/>
            <a:ext cx="4489561" cy="307777"/>
          </a:xfrm>
          <a:prstGeom prst="rect">
            <a:avLst/>
          </a:prstGeom>
          <a:noFill/>
        </p:spPr>
        <p:txBody>
          <a:bodyPr wrap="square" rtlCol="0">
            <a:spAutoFit/>
          </a:bodyPr>
          <a:lstStyle/>
          <a:p>
            <a:pPr algn="ctr"/>
            <a:r>
              <a:rPr kumimoji="1" lang="ja-JP" altLang="en-US" sz="1400" b="1" dirty="0"/>
              <a:t>被験者別のアクション別獲得ポイント</a:t>
            </a:r>
          </a:p>
        </p:txBody>
      </p:sp>
      <p:sp>
        <p:nvSpPr>
          <p:cNvPr id="32" name="テキスト ボックス 31">
            <a:extLst>
              <a:ext uri="{FF2B5EF4-FFF2-40B4-BE49-F238E27FC236}">
                <a16:creationId xmlns:a16="http://schemas.microsoft.com/office/drawing/2014/main" id="{ECC9B166-E536-4F05-AFB8-769A3607433D}"/>
              </a:ext>
            </a:extLst>
          </p:cNvPr>
          <p:cNvSpPr txBox="1"/>
          <p:nvPr/>
        </p:nvSpPr>
        <p:spPr>
          <a:xfrm>
            <a:off x="131860" y="3966613"/>
            <a:ext cx="3470848" cy="307777"/>
          </a:xfrm>
          <a:prstGeom prst="rect">
            <a:avLst/>
          </a:prstGeom>
          <a:noFill/>
        </p:spPr>
        <p:txBody>
          <a:bodyPr wrap="square" rtlCol="0">
            <a:spAutoFit/>
          </a:bodyPr>
          <a:lstStyle/>
          <a:p>
            <a:pPr algn="ctr"/>
            <a:r>
              <a:rPr kumimoji="1" lang="ja-JP" altLang="en-US" sz="1400" b="1" dirty="0"/>
              <a:t>アクション別平均獲得ポイント</a:t>
            </a:r>
          </a:p>
        </p:txBody>
      </p:sp>
      <p:grpSp>
        <p:nvGrpSpPr>
          <p:cNvPr id="35" name="グループ化 34">
            <a:extLst>
              <a:ext uri="{FF2B5EF4-FFF2-40B4-BE49-F238E27FC236}">
                <a16:creationId xmlns:a16="http://schemas.microsoft.com/office/drawing/2014/main" id="{2438060E-970C-4BAB-9F62-5513ACF521E6}"/>
              </a:ext>
            </a:extLst>
          </p:cNvPr>
          <p:cNvGrpSpPr/>
          <p:nvPr/>
        </p:nvGrpSpPr>
        <p:grpSpPr>
          <a:xfrm>
            <a:off x="4200578" y="4119520"/>
            <a:ext cx="4525121" cy="1992176"/>
            <a:chOff x="3806079" y="4476200"/>
            <a:chExt cx="5039228" cy="2218510"/>
          </a:xfrm>
        </p:grpSpPr>
        <p:grpSp>
          <p:nvGrpSpPr>
            <p:cNvPr id="29" name="グループ化 28">
              <a:extLst>
                <a:ext uri="{FF2B5EF4-FFF2-40B4-BE49-F238E27FC236}">
                  <a16:creationId xmlns:a16="http://schemas.microsoft.com/office/drawing/2014/main" id="{878ADFC7-887F-435C-A5D6-5DF3BE0547A9}"/>
                </a:ext>
              </a:extLst>
            </p:cNvPr>
            <p:cNvGrpSpPr/>
            <p:nvPr/>
          </p:nvGrpSpPr>
          <p:grpSpPr>
            <a:xfrm>
              <a:off x="3806079" y="4476200"/>
              <a:ext cx="5039228" cy="2218510"/>
              <a:chOff x="3806079" y="4425400"/>
              <a:chExt cx="5039228" cy="2218510"/>
            </a:xfrm>
          </p:grpSpPr>
          <p:grpSp>
            <p:nvGrpSpPr>
              <p:cNvPr id="27" name="グループ化 26">
                <a:extLst>
                  <a:ext uri="{FF2B5EF4-FFF2-40B4-BE49-F238E27FC236}">
                    <a16:creationId xmlns:a16="http://schemas.microsoft.com/office/drawing/2014/main" id="{D571FF7E-A4C9-423B-809A-B591BB864EB0}"/>
                  </a:ext>
                </a:extLst>
              </p:cNvPr>
              <p:cNvGrpSpPr/>
              <p:nvPr/>
            </p:nvGrpSpPr>
            <p:grpSpPr>
              <a:xfrm>
                <a:off x="3806079" y="4425400"/>
                <a:ext cx="5039228" cy="2218510"/>
                <a:chOff x="1695574" y="4458749"/>
                <a:chExt cx="5039228" cy="2218510"/>
              </a:xfrm>
            </p:grpSpPr>
            <p:grpSp>
              <p:nvGrpSpPr>
                <p:cNvPr id="12" name="グループ化 11">
                  <a:extLst>
                    <a:ext uri="{FF2B5EF4-FFF2-40B4-BE49-F238E27FC236}">
                      <a16:creationId xmlns:a16="http://schemas.microsoft.com/office/drawing/2014/main" id="{FD885CA3-A4C0-4D2A-AE21-54265508EBCA}"/>
                    </a:ext>
                  </a:extLst>
                </p:cNvPr>
                <p:cNvGrpSpPr>
                  <a:grpSpLocks noChangeAspect="1"/>
                </p:cNvGrpSpPr>
                <p:nvPr/>
              </p:nvGrpSpPr>
              <p:grpSpPr>
                <a:xfrm>
                  <a:off x="1775851" y="4531844"/>
                  <a:ext cx="4857338" cy="2003354"/>
                  <a:chOff x="714514" y="1170609"/>
                  <a:chExt cx="7514516" cy="3099277"/>
                </a:xfrm>
              </p:grpSpPr>
              <p:sp>
                <p:nvSpPr>
                  <p:cNvPr id="13" name="テキスト ボックス 12">
                    <a:extLst>
                      <a:ext uri="{FF2B5EF4-FFF2-40B4-BE49-F238E27FC236}">
                        <a16:creationId xmlns:a16="http://schemas.microsoft.com/office/drawing/2014/main" id="{E1452F20-1191-4E3F-874C-CA1AB3ADCC6C}"/>
                      </a:ext>
                    </a:extLst>
                  </p:cNvPr>
                  <p:cNvSpPr txBox="1"/>
                  <p:nvPr/>
                </p:nvSpPr>
                <p:spPr>
                  <a:xfrm>
                    <a:off x="2632768" y="3604588"/>
                    <a:ext cx="318052" cy="344656"/>
                  </a:xfrm>
                  <a:prstGeom prst="rect">
                    <a:avLst/>
                  </a:prstGeom>
                  <a:noFill/>
                </p:spPr>
                <p:txBody>
                  <a:bodyPr wrap="square" rtlCol="0">
                    <a:spAutoFit/>
                  </a:bodyPr>
                  <a:lstStyle/>
                  <a:p>
                    <a:r>
                      <a:rPr kumimoji="1" lang="en-US" altLang="ja-JP" sz="700" dirty="0"/>
                      <a:t>0</a:t>
                    </a:r>
                    <a:endParaRPr kumimoji="1" lang="ja-JP" altLang="en-US" sz="700" dirty="0"/>
                  </a:p>
                </p:txBody>
              </p:sp>
              <p:sp>
                <p:nvSpPr>
                  <p:cNvPr id="14" name="テキスト ボックス 13">
                    <a:extLst>
                      <a:ext uri="{FF2B5EF4-FFF2-40B4-BE49-F238E27FC236}">
                        <a16:creationId xmlns:a16="http://schemas.microsoft.com/office/drawing/2014/main" id="{C6BE88BF-717F-4A97-A297-4FAF612A0A96}"/>
                      </a:ext>
                    </a:extLst>
                  </p:cNvPr>
                  <p:cNvSpPr txBox="1"/>
                  <p:nvPr/>
                </p:nvSpPr>
                <p:spPr>
                  <a:xfrm>
                    <a:off x="4737653" y="3620860"/>
                    <a:ext cx="318052" cy="344656"/>
                  </a:xfrm>
                  <a:prstGeom prst="rect">
                    <a:avLst/>
                  </a:prstGeom>
                  <a:noFill/>
                </p:spPr>
                <p:txBody>
                  <a:bodyPr wrap="square" rtlCol="0">
                    <a:spAutoFit/>
                  </a:bodyPr>
                  <a:lstStyle/>
                  <a:p>
                    <a:r>
                      <a:rPr kumimoji="1" lang="en-US" altLang="ja-JP" sz="700" dirty="0"/>
                      <a:t>0</a:t>
                    </a:r>
                    <a:endParaRPr kumimoji="1" lang="ja-JP" altLang="en-US" sz="700" dirty="0"/>
                  </a:p>
                </p:txBody>
              </p:sp>
              <p:pic>
                <p:nvPicPr>
                  <p:cNvPr id="15" name="Picture 10">
                    <a:extLst>
                      <a:ext uri="{FF2B5EF4-FFF2-40B4-BE49-F238E27FC236}">
                        <a16:creationId xmlns:a16="http://schemas.microsoft.com/office/drawing/2014/main" id="{A2F5DE09-9062-45BF-9D83-8849E0E1A3D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3043" t="10012" r="17778" b="8646"/>
                  <a:stretch/>
                </p:blipFill>
                <p:spPr bwMode="auto">
                  <a:xfrm>
                    <a:off x="4331251" y="1170609"/>
                    <a:ext cx="1753705" cy="272724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2">
                    <a:extLst>
                      <a:ext uri="{FF2B5EF4-FFF2-40B4-BE49-F238E27FC236}">
                        <a16:creationId xmlns:a16="http://schemas.microsoft.com/office/drawing/2014/main" id="{A6E43346-6EA2-47BB-AAE3-7C67C9A8DAF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047" t="10012" r="13897" b="8646"/>
                  <a:stretch/>
                </p:blipFill>
                <p:spPr bwMode="auto">
                  <a:xfrm>
                    <a:off x="817215" y="1170609"/>
                    <a:ext cx="7411815" cy="2727249"/>
                  </a:xfrm>
                  <a:prstGeom prst="rect">
                    <a:avLst/>
                  </a:prstGeom>
                  <a:noFill/>
                  <a:extLst>
                    <a:ext uri="{909E8E84-426E-40DD-AFC4-6F175D3DCCD1}">
                      <a14:hiddenFill xmlns:a14="http://schemas.microsoft.com/office/drawing/2010/main">
                        <a:solidFill>
                          <a:srgbClr val="FFFFFF"/>
                        </a:solidFill>
                      </a14:hiddenFill>
                    </a:ext>
                  </a:extLst>
                </p:spPr>
              </p:pic>
              <p:sp>
                <p:nvSpPr>
                  <p:cNvPr id="17" name="テキスト ボックス 16">
                    <a:extLst>
                      <a:ext uri="{FF2B5EF4-FFF2-40B4-BE49-F238E27FC236}">
                        <a16:creationId xmlns:a16="http://schemas.microsoft.com/office/drawing/2014/main" id="{0CE63E99-8821-4139-B5EF-26E38AAA3B1A}"/>
                      </a:ext>
                    </a:extLst>
                  </p:cNvPr>
                  <p:cNvSpPr txBox="1"/>
                  <p:nvPr/>
                </p:nvSpPr>
                <p:spPr>
                  <a:xfrm>
                    <a:off x="714514" y="3822818"/>
                    <a:ext cx="460516" cy="424191"/>
                  </a:xfrm>
                  <a:prstGeom prst="rect">
                    <a:avLst/>
                  </a:prstGeom>
                  <a:noFill/>
                </p:spPr>
                <p:txBody>
                  <a:bodyPr wrap="square" rtlCol="0">
                    <a:spAutoFit/>
                  </a:bodyPr>
                  <a:lstStyle/>
                  <a:p>
                    <a:r>
                      <a:rPr kumimoji="1" lang="en-US" altLang="ja-JP" sz="1000" b="1" dirty="0"/>
                      <a:t>0</a:t>
                    </a:r>
                    <a:endParaRPr kumimoji="1" lang="ja-JP" altLang="en-US" sz="1000" b="1" dirty="0"/>
                  </a:p>
                </p:txBody>
              </p:sp>
              <p:sp>
                <p:nvSpPr>
                  <p:cNvPr id="18" name="テキスト ボックス 17">
                    <a:extLst>
                      <a:ext uri="{FF2B5EF4-FFF2-40B4-BE49-F238E27FC236}">
                        <a16:creationId xmlns:a16="http://schemas.microsoft.com/office/drawing/2014/main" id="{CFE172DA-7805-4EC6-BFEC-F12742013EA3}"/>
                      </a:ext>
                    </a:extLst>
                  </p:cNvPr>
                  <p:cNvSpPr txBox="1"/>
                  <p:nvPr/>
                </p:nvSpPr>
                <p:spPr>
                  <a:xfrm>
                    <a:off x="2094947" y="3834721"/>
                    <a:ext cx="921029" cy="424191"/>
                  </a:xfrm>
                  <a:prstGeom prst="rect">
                    <a:avLst/>
                  </a:prstGeom>
                  <a:noFill/>
                </p:spPr>
                <p:txBody>
                  <a:bodyPr wrap="square" rtlCol="0">
                    <a:spAutoFit/>
                  </a:bodyPr>
                  <a:lstStyle/>
                  <a:p>
                    <a:r>
                      <a:rPr kumimoji="1" lang="en-US" altLang="ja-JP" sz="1000" b="1" dirty="0"/>
                      <a:t>50000</a:t>
                    </a:r>
                    <a:endParaRPr kumimoji="1" lang="ja-JP" altLang="en-US" sz="1000" b="1" dirty="0"/>
                  </a:p>
                </p:txBody>
              </p:sp>
              <p:sp>
                <p:nvSpPr>
                  <p:cNvPr id="19" name="テキスト ボックス 18">
                    <a:extLst>
                      <a:ext uri="{FF2B5EF4-FFF2-40B4-BE49-F238E27FC236}">
                        <a16:creationId xmlns:a16="http://schemas.microsoft.com/office/drawing/2014/main" id="{4A68550E-12B3-4416-BC76-8300D9466318}"/>
                      </a:ext>
                    </a:extLst>
                  </p:cNvPr>
                  <p:cNvSpPr txBox="1"/>
                  <p:nvPr/>
                </p:nvSpPr>
                <p:spPr>
                  <a:xfrm>
                    <a:off x="3791505" y="3845695"/>
                    <a:ext cx="996755" cy="424191"/>
                  </a:xfrm>
                  <a:prstGeom prst="rect">
                    <a:avLst/>
                  </a:prstGeom>
                  <a:noFill/>
                </p:spPr>
                <p:txBody>
                  <a:bodyPr wrap="square" rtlCol="0">
                    <a:spAutoFit/>
                  </a:bodyPr>
                  <a:lstStyle/>
                  <a:p>
                    <a:r>
                      <a:rPr kumimoji="1" lang="en-US" altLang="ja-JP" sz="1000" b="1" dirty="0"/>
                      <a:t>100000</a:t>
                    </a:r>
                    <a:endParaRPr kumimoji="1" lang="ja-JP" altLang="en-US" sz="1000" b="1" dirty="0"/>
                  </a:p>
                </p:txBody>
              </p:sp>
              <p:sp>
                <p:nvSpPr>
                  <p:cNvPr id="20" name="テキスト ボックス 19">
                    <a:extLst>
                      <a:ext uri="{FF2B5EF4-FFF2-40B4-BE49-F238E27FC236}">
                        <a16:creationId xmlns:a16="http://schemas.microsoft.com/office/drawing/2014/main" id="{198E842A-6643-4164-AD46-D9901D98A65C}"/>
                      </a:ext>
                    </a:extLst>
                  </p:cNvPr>
                  <p:cNvSpPr txBox="1"/>
                  <p:nvPr/>
                </p:nvSpPr>
                <p:spPr>
                  <a:xfrm>
                    <a:off x="7143355" y="3834721"/>
                    <a:ext cx="1046234" cy="424191"/>
                  </a:xfrm>
                  <a:prstGeom prst="rect">
                    <a:avLst/>
                  </a:prstGeom>
                  <a:noFill/>
                </p:spPr>
                <p:txBody>
                  <a:bodyPr wrap="square" rtlCol="0">
                    <a:spAutoFit/>
                  </a:bodyPr>
                  <a:lstStyle/>
                  <a:p>
                    <a:r>
                      <a:rPr kumimoji="1" lang="en-US" altLang="ja-JP" sz="1000" b="1" dirty="0"/>
                      <a:t>200000</a:t>
                    </a:r>
                    <a:endParaRPr kumimoji="1" lang="ja-JP" altLang="en-US" sz="1000" b="1" dirty="0"/>
                  </a:p>
                </p:txBody>
              </p:sp>
            </p:grpSp>
            <p:grpSp>
              <p:nvGrpSpPr>
                <p:cNvPr id="22" name="グループ化 21">
                  <a:extLst>
                    <a:ext uri="{FF2B5EF4-FFF2-40B4-BE49-F238E27FC236}">
                      <a16:creationId xmlns:a16="http://schemas.microsoft.com/office/drawing/2014/main" id="{8583EBDD-AB25-4F25-A9E7-332BAE65777C}"/>
                    </a:ext>
                  </a:extLst>
                </p:cNvPr>
                <p:cNvGrpSpPr/>
                <p:nvPr/>
              </p:nvGrpSpPr>
              <p:grpSpPr>
                <a:xfrm>
                  <a:off x="4389311" y="4538197"/>
                  <a:ext cx="2181724" cy="1029808"/>
                  <a:chOff x="1794092" y="1119090"/>
                  <a:chExt cx="2181724" cy="1029808"/>
                </a:xfrm>
              </p:grpSpPr>
              <p:pic>
                <p:nvPicPr>
                  <p:cNvPr id="23" name="Picture 10">
                    <a:extLst>
                      <a:ext uri="{FF2B5EF4-FFF2-40B4-BE49-F238E27FC236}">
                        <a16:creationId xmlns:a16="http://schemas.microsoft.com/office/drawing/2014/main" id="{B8521114-C4AC-48D5-84FE-E0054B3C4FC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4856" t="1589" r="46328" b="90150"/>
                  <a:stretch/>
                </p:blipFill>
                <p:spPr bwMode="auto">
                  <a:xfrm rot="5400000">
                    <a:off x="1586195" y="1326987"/>
                    <a:ext cx="1029808" cy="614013"/>
                  </a:xfrm>
                  <a:prstGeom prst="rect">
                    <a:avLst/>
                  </a:prstGeom>
                  <a:noFill/>
                  <a:extLst>
                    <a:ext uri="{909E8E84-426E-40DD-AFC4-6F175D3DCCD1}">
                      <a14:hiddenFill xmlns:a14="http://schemas.microsoft.com/office/drawing/2010/main">
                        <a:solidFill>
                          <a:srgbClr val="FFFFFF"/>
                        </a:solidFill>
                      </a14:hiddenFill>
                    </a:ext>
                  </a:extLst>
                </p:spPr>
              </p:pic>
              <p:sp>
                <p:nvSpPr>
                  <p:cNvPr id="24" name="テキスト ボックス 23">
                    <a:extLst>
                      <a:ext uri="{FF2B5EF4-FFF2-40B4-BE49-F238E27FC236}">
                        <a16:creationId xmlns:a16="http://schemas.microsoft.com/office/drawing/2014/main" id="{C0E3A2AF-0B79-44CC-9B1D-B3470E264890}"/>
                      </a:ext>
                    </a:extLst>
                  </p:cNvPr>
                  <p:cNvSpPr txBox="1"/>
                  <p:nvPr/>
                </p:nvSpPr>
                <p:spPr>
                  <a:xfrm>
                    <a:off x="2184316" y="1710720"/>
                    <a:ext cx="1791500" cy="377018"/>
                  </a:xfrm>
                  <a:prstGeom prst="rect">
                    <a:avLst/>
                  </a:prstGeom>
                  <a:noFill/>
                </p:spPr>
                <p:txBody>
                  <a:bodyPr wrap="square" rtlCol="0">
                    <a:spAutoFit/>
                  </a:bodyPr>
                  <a:lstStyle/>
                  <a:p>
                    <a:r>
                      <a:rPr kumimoji="1" lang="ja-JP" altLang="en-US" sz="1600" b="1" dirty="0"/>
                      <a:t>ヘルスケア</a:t>
                    </a:r>
                  </a:p>
                </p:txBody>
              </p:sp>
            </p:grpSp>
            <p:sp>
              <p:nvSpPr>
                <p:cNvPr id="26" name="四角形: 角を丸くする 25">
                  <a:extLst>
                    <a:ext uri="{FF2B5EF4-FFF2-40B4-BE49-F238E27FC236}">
                      <a16:creationId xmlns:a16="http://schemas.microsoft.com/office/drawing/2014/main" id="{A8AF73E8-5115-4A75-9306-26C513DC17F5}"/>
                    </a:ext>
                  </a:extLst>
                </p:cNvPr>
                <p:cNvSpPr/>
                <p:nvPr/>
              </p:nvSpPr>
              <p:spPr>
                <a:xfrm>
                  <a:off x="1695574" y="4458749"/>
                  <a:ext cx="5039228" cy="2218510"/>
                </a:xfrm>
                <a:prstGeom prst="roundRect">
                  <a:avLst>
                    <a:gd name="adj" fmla="val 986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a:p>
              </p:txBody>
            </p:sp>
          </p:grpSp>
          <p:sp>
            <p:nvSpPr>
              <p:cNvPr id="30" name="テキスト ボックス 29">
                <a:extLst>
                  <a:ext uri="{FF2B5EF4-FFF2-40B4-BE49-F238E27FC236}">
                    <a16:creationId xmlns:a16="http://schemas.microsoft.com/office/drawing/2014/main" id="{10C32DA0-1968-45B1-A2B9-B7FEBB0E31D2}"/>
                  </a:ext>
                </a:extLst>
              </p:cNvPr>
              <p:cNvSpPr txBox="1"/>
              <p:nvPr/>
            </p:nvSpPr>
            <p:spPr>
              <a:xfrm>
                <a:off x="6941667" y="6220562"/>
                <a:ext cx="644297" cy="274195"/>
              </a:xfrm>
              <a:prstGeom prst="rect">
                <a:avLst/>
              </a:prstGeom>
              <a:noFill/>
            </p:spPr>
            <p:txBody>
              <a:bodyPr wrap="square" rtlCol="0">
                <a:spAutoFit/>
              </a:bodyPr>
              <a:lstStyle/>
              <a:p>
                <a:r>
                  <a:rPr kumimoji="1" lang="en-US" altLang="ja-JP" sz="1000" b="1" dirty="0"/>
                  <a:t>150000</a:t>
                </a:r>
                <a:endParaRPr kumimoji="1" lang="ja-JP" altLang="en-US" sz="1000" b="1" dirty="0"/>
              </a:p>
            </p:txBody>
          </p:sp>
        </p:grpSp>
        <p:sp>
          <p:nvSpPr>
            <p:cNvPr id="33" name="テキスト ボックス 32">
              <a:extLst>
                <a:ext uri="{FF2B5EF4-FFF2-40B4-BE49-F238E27FC236}">
                  <a16:creationId xmlns:a16="http://schemas.microsoft.com/office/drawing/2014/main" id="{29E6D742-6B4B-4590-9316-2408623CE100}"/>
                </a:ext>
              </a:extLst>
            </p:cNvPr>
            <p:cNvSpPr txBox="1"/>
            <p:nvPr/>
          </p:nvSpPr>
          <p:spPr>
            <a:xfrm>
              <a:off x="6903441" y="4533523"/>
              <a:ext cx="857961" cy="377018"/>
            </a:xfrm>
            <a:prstGeom prst="rect">
              <a:avLst/>
            </a:prstGeom>
            <a:noFill/>
          </p:spPr>
          <p:txBody>
            <a:bodyPr wrap="square" rtlCol="0">
              <a:spAutoFit/>
            </a:bodyPr>
            <a:lstStyle/>
            <a:p>
              <a:r>
                <a:rPr kumimoji="1" lang="ja-JP" altLang="en-US" sz="1600" b="1" dirty="0"/>
                <a:t>議論</a:t>
              </a:r>
              <a:endParaRPr kumimoji="1" lang="en-US" altLang="ja-JP" sz="1600" b="1" dirty="0"/>
            </a:p>
          </p:txBody>
        </p:sp>
        <p:sp>
          <p:nvSpPr>
            <p:cNvPr id="34" name="テキスト ボックス 33">
              <a:extLst>
                <a:ext uri="{FF2B5EF4-FFF2-40B4-BE49-F238E27FC236}">
                  <a16:creationId xmlns:a16="http://schemas.microsoft.com/office/drawing/2014/main" id="{FD51B8EE-08A9-4422-9B19-CFDE4E0DED1A}"/>
                </a:ext>
              </a:extLst>
            </p:cNvPr>
            <p:cNvSpPr txBox="1"/>
            <p:nvPr/>
          </p:nvSpPr>
          <p:spPr>
            <a:xfrm>
              <a:off x="6890040" y="4858481"/>
              <a:ext cx="1791500" cy="377018"/>
            </a:xfrm>
            <a:prstGeom prst="rect">
              <a:avLst/>
            </a:prstGeom>
            <a:noFill/>
          </p:spPr>
          <p:txBody>
            <a:bodyPr wrap="square" rtlCol="0">
              <a:spAutoFit/>
            </a:bodyPr>
            <a:lstStyle/>
            <a:p>
              <a:r>
                <a:rPr kumimoji="1" lang="ja-JP" altLang="en-US" sz="1600" b="1" dirty="0"/>
                <a:t>日常生活</a:t>
              </a:r>
              <a:endParaRPr kumimoji="1" lang="ja-JP" altLang="en-US" sz="2000" b="1" dirty="0"/>
            </a:p>
          </p:txBody>
        </p:sp>
      </p:grpSp>
      <p:sp>
        <p:nvSpPr>
          <p:cNvPr id="36" name="テキスト ボックス 35">
            <a:extLst>
              <a:ext uri="{FF2B5EF4-FFF2-40B4-BE49-F238E27FC236}">
                <a16:creationId xmlns:a16="http://schemas.microsoft.com/office/drawing/2014/main" id="{477DBC1C-D678-4EEB-9508-F9C224DC8FA5}"/>
              </a:ext>
            </a:extLst>
          </p:cNvPr>
          <p:cNvSpPr txBox="1"/>
          <p:nvPr/>
        </p:nvSpPr>
        <p:spPr>
          <a:xfrm>
            <a:off x="225357" y="6163730"/>
            <a:ext cx="8693285" cy="646331"/>
          </a:xfrm>
          <a:prstGeom prst="rect">
            <a:avLst/>
          </a:prstGeom>
          <a:solidFill>
            <a:schemeClr val="accent6">
              <a:lumMod val="60000"/>
              <a:lumOff val="40000"/>
            </a:schemeClr>
          </a:solidFill>
        </p:spPr>
        <p:txBody>
          <a:bodyPr wrap="square" rtlCol="0">
            <a:spAutoFit/>
          </a:bodyPr>
          <a:lstStyle/>
          <a:p>
            <a:r>
              <a:rPr kumimoji="1" lang="ja-JP" altLang="en-US" b="1" dirty="0"/>
              <a:t>ポイントバランスが崩れ、ヘルスケアでポイントを集めるのが得意な被験者が高ポイント保持者になってしまっている</a:t>
            </a:r>
          </a:p>
        </p:txBody>
      </p:sp>
    </p:spTree>
    <p:extLst>
      <p:ext uri="{BB962C8B-B14F-4D97-AF65-F5344CB8AC3E}">
        <p14:creationId xmlns:p14="http://schemas.microsoft.com/office/powerpoint/2010/main" val="29161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50;p6">
            <a:extLst>
              <a:ext uri="{FF2B5EF4-FFF2-40B4-BE49-F238E27FC236}">
                <a16:creationId xmlns:a16="http://schemas.microsoft.com/office/drawing/2014/main" id="{FF11F696-3E6A-4A0D-AEEC-F523BD267874}"/>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行われた議題 </a:t>
            </a:r>
            <a:r>
              <a:rPr lang="en-US" altLang="ja-JP" sz="4000" b="1" dirty="0">
                <a:solidFill>
                  <a:schemeClr val="lt1"/>
                </a:solidFill>
                <a:latin typeface="Calibri"/>
                <a:cs typeface="Calibri"/>
                <a:sym typeface="Calibri"/>
              </a:rPr>
              <a:t>-</a:t>
            </a:r>
            <a:r>
              <a:rPr lang="ja-JP" altLang="en-US" sz="4000" b="1" dirty="0">
                <a:solidFill>
                  <a:schemeClr val="lt1"/>
                </a:solidFill>
                <a:latin typeface="Calibri"/>
                <a:cs typeface="Calibri"/>
                <a:sym typeface="Calibri"/>
              </a:rPr>
              <a:t>議論</a:t>
            </a:r>
            <a:r>
              <a:rPr lang="en-US" altLang="ja-JP" sz="4000" b="1" dirty="0">
                <a:solidFill>
                  <a:schemeClr val="lt1"/>
                </a:solidFill>
                <a:latin typeface="Calibri"/>
                <a:cs typeface="Calibri"/>
                <a:sym typeface="Calibri"/>
              </a:rPr>
              <a:t>-</a:t>
            </a:r>
            <a:endParaRPr dirty="0"/>
          </a:p>
        </p:txBody>
      </p:sp>
      <p:graphicFrame>
        <p:nvGraphicFramePr>
          <p:cNvPr id="3" name="表 2">
            <a:extLst>
              <a:ext uri="{FF2B5EF4-FFF2-40B4-BE49-F238E27FC236}">
                <a16:creationId xmlns:a16="http://schemas.microsoft.com/office/drawing/2014/main" id="{44559F3F-1DD7-4CAD-B8DE-4F87044F9763}"/>
              </a:ext>
            </a:extLst>
          </p:cNvPr>
          <p:cNvGraphicFramePr>
            <a:graphicFrameLocks noGrp="1"/>
          </p:cNvGraphicFramePr>
          <p:nvPr>
            <p:extLst>
              <p:ext uri="{D42A27DB-BD31-4B8C-83A1-F6EECF244321}">
                <p14:modId xmlns:p14="http://schemas.microsoft.com/office/powerpoint/2010/main" val="3696759888"/>
              </p:ext>
            </p:extLst>
          </p:nvPr>
        </p:nvGraphicFramePr>
        <p:xfrm>
          <a:off x="393147" y="2188481"/>
          <a:ext cx="8357704" cy="4358787"/>
        </p:xfrm>
        <a:graphic>
          <a:graphicData uri="http://schemas.openxmlformats.org/drawingml/2006/table">
            <a:tbl>
              <a:tblPr firstRow="1" bandCol="1">
                <a:tableStyleId>{10A1B5D5-9B99-4C35-A422-299274C87663}</a:tableStyleId>
              </a:tblPr>
              <a:tblGrid>
                <a:gridCol w="8357704">
                  <a:extLst>
                    <a:ext uri="{9D8B030D-6E8A-4147-A177-3AD203B41FA5}">
                      <a16:colId xmlns:a16="http://schemas.microsoft.com/office/drawing/2014/main" val="2323075299"/>
                    </a:ext>
                  </a:extLst>
                </a:gridCol>
              </a:tblGrid>
              <a:tr h="250675">
                <a:tc>
                  <a:txBody>
                    <a:bodyPr/>
                    <a:lstStyle/>
                    <a:p>
                      <a:pPr rtl="0" fontAlgn="b">
                        <a:lnSpc>
                          <a:spcPct val="100000"/>
                        </a:lnSpc>
                        <a:spcBef>
                          <a:spcPts val="0"/>
                        </a:spcBef>
                      </a:pPr>
                      <a:r>
                        <a:rPr lang="ja-JP" altLang="en-US" sz="2400" b="1" dirty="0">
                          <a:effectLst/>
                        </a:rPr>
                        <a:t>議題</a:t>
                      </a:r>
                      <a:endParaRPr lang="en-US" altLang="ja-JP" sz="2400" b="1" dirty="0">
                        <a:effectLst/>
                      </a:endParaRPr>
                    </a:p>
                  </a:txBody>
                  <a:tcPr marL="1869" marR="1869" marT="1246" marB="1246" anchor="b"/>
                </a:tc>
                <a:extLst>
                  <a:ext uri="{0D108BD9-81ED-4DB2-BD59-A6C34878D82A}">
                    <a16:rowId xmlns:a16="http://schemas.microsoft.com/office/drawing/2014/main" val="467845798"/>
                  </a:ext>
                </a:extLst>
              </a:tr>
              <a:tr h="498455">
                <a:tc>
                  <a:txBody>
                    <a:bodyPr/>
                    <a:lstStyle/>
                    <a:p>
                      <a:pPr rtl="0" fontAlgn="b">
                        <a:lnSpc>
                          <a:spcPct val="100000"/>
                        </a:lnSpc>
                        <a:spcBef>
                          <a:spcPts val="0"/>
                        </a:spcBef>
                      </a:pPr>
                      <a:r>
                        <a:rPr lang="ja-JP" altLang="en-US" sz="1400" b="1" dirty="0">
                          <a:effectLst/>
                        </a:rPr>
                        <a:t>研究室のメンバーがさらに親睦を深めるにはどのようにすれば良いだろうか（本実験で行っていることに類似するアイディアは除外</a:t>
                      </a:r>
                      <a:r>
                        <a:rPr lang="en-US" altLang="ja-JP" sz="1400" b="1" dirty="0">
                          <a:effectLst/>
                        </a:rPr>
                        <a:t>)</a:t>
                      </a:r>
                      <a:r>
                        <a:rPr lang="ja-JP" altLang="en-US" sz="1400" b="1" dirty="0">
                          <a:effectLst/>
                        </a:rPr>
                        <a:t>。</a:t>
                      </a:r>
                      <a:endParaRPr lang="en-US" altLang="ja-JP" sz="1400" b="1" dirty="0">
                        <a:effectLst/>
                      </a:endParaRPr>
                    </a:p>
                  </a:txBody>
                  <a:tcPr marL="1869" marR="1869" marT="1246" marB="1246" anchor="b"/>
                </a:tc>
                <a:extLst>
                  <a:ext uri="{0D108BD9-81ED-4DB2-BD59-A6C34878D82A}">
                    <a16:rowId xmlns:a16="http://schemas.microsoft.com/office/drawing/2014/main" val="4246410484"/>
                  </a:ext>
                </a:extLst>
              </a:tr>
              <a:tr h="250675">
                <a:tc>
                  <a:txBody>
                    <a:bodyPr/>
                    <a:lstStyle/>
                    <a:p>
                      <a:pPr rtl="0" fontAlgn="b">
                        <a:lnSpc>
                          <a:spcPct val="100000"/>
                        </a:lnSpc>
                        <a:spcBef>
                          <a:spcPts val="0"/>
                        </a:spcBef>
                      </a:pPr>
                      <a:r>
                        <a:rPr lang="ja-JP" altLang="en-US" sz="1400" b="1" dirty="0">
                          <a:effectLst/>
                        </a:rPr>
                        <a:t>再生回数を爆発的に増やしそうな</a:t>
                      </a:r>
                      <a:r>
                        <a:rPr lang="en-US" altLang="ja-JP" sz="1400" b="1" dirty="0">
                          <a:effectLst/>
                        </a:rPr>
                        <a:t>YouTube</a:t>
                      </a:r>
                      <a:r>
                        <a:rPr lang="ja-JP" altLang="en-US" sz="1400" b="1" dirty="0">
                          <a:effectLst/>
                        </a:rPr>
                        <a:t>の企画を皆で一つ考え出してください。</a:t>
                      </a:r>
                    </a:p>
                  </a:txBody>
                  <a:tcPr marL="1869" marR="1869" marT="1246" marB="1246" anchor="b"/>
                </a:tc>
                <a:extLst>
                  <a:ext uri="{0D108BD9-81ED-4DB2-BD59-A6C34878D82A}">
                    <a16:rowId xmlns:a16="http://schemas.microsoft.com/office/drawing/2014/main" val="2971961861"/>
                  </a:ext>
                </a:extLst>
              </a:tr>
              <a:tr h="250675">
                <a:tc>
                  <a:txBody>
                    <a:bodyPr/>
                    <a:lstStyle/>
                    <a:p>
                      <a:pPr rtl="0" fontAlgn="b">
                        <a:lnSpc>
                          <a:spcPct val="100000"/>
                        </a:lnSpc>
                        <a:spcBef>
                          <a:spcPts val="0"/>
                        </a:spcBef>
                      </a:pPr>
                      <a:r>
                        <a:rPr lang="ja-JP" altLang="en-US" sz="1400" b="1" dirty="0">
                          <a:effectLst/>
                        </a:rPr>
                        <a:t>リモートでなんでも片付く時代に突入しました。だからこそ逆に、移動の価値を見出してください。</a:t>
                      </a:r>
                    </a:p>
                  </a:txBody>
                  <a:tcPr marL="1869" marR="1869" marT="1246" marB="1246" anchor="b"/>
                </a:tc>
                <a:extLst>
                  <a:ext uri="{0D108BD9-81ED-4DB2-BD59-A6C34878D82A}">
                    <a16:rowId xmlns:a16="http://schemas.microsoft.com/office/drawing/2014/main" val="4164062575"/>
                  </a:ext>
                </a:extLst>
              </a:tr>
              <a:tr h="250675">
                <a:tc>
                  <a:txBody>
                    <a:bodyPr/>
                    <a:lstStyle/>
                    <a:p>
                      <a:pPr rtl="0" fontAlgn="b">
                        <a:lnSpc>
                          <a:spcPct val="100000"/>
                        </a:lnSpc>
                        <a:spcBef>
                          <a:spcPts val="0"/>
                        </a:spcBef>
                      </a:pPr>
                      <a:r>
                        <a:rPr lang="ja-JP" altLang="en-US" sz="1400" b="1" dirty="0">
                          <a:effectLst/>
                        </a:rPr>
                        <a:t>東京ドーム一つ分の広さの人工芝の屋内公園で行うユニークなスポーツを考案してください。</a:t>
                      </a:r>
                    </a:p>
                  </a:txBody>
                  <a:tcPr marL="1869" marR="1869" marT="1246" marB="1246" anchor="b"/>
                </a:tc>
                <a:extLst>
                  <a:ext uri="{0D108BD9-81ED-4DB2-BD59-A6C34878D82A}">
                    <a16:rowId xmlns:a16="http://schemas.microsoft.com/office/drawing/2014/main" val="2598897729"/>
                  </a:ext>
                </a:extLst>
              </a:tr>
              <a:tr h="746235">
                <a:tc>
                  <a:txBody>
                    <a:bodyPr/>
                    <a:lstStyle/>
                    <a:p>
                      <a:pPr rtl="0" fontAlgn="b">
                        <a:lnSpc>
                          <a:spcPct val="100000"/>
                        </a:lnSpc>
                        <a:spcBef>
                          <a:spcPts val="0"/>
                        </a:spcBef>
                      </a:pPr>
                      <a:r>
                        <a:rPr lang="ja-JP" altLang="en-US" sz="1400" b="1" dirty="0">
                          <a:effectLst/>
                        </a:rPr>
                        <a:t>被験者の皆さんがそのままの格好でこれから「どこでもドア」を一回だけ使って一緒に移動します。その際、皆さんが</a:t>
                      </a:r>
                      <a:r>
                        <a:rPr lang="en-US" altLang="ja-JP" sz="1400" b="1" dirty="0">
                          <a:effectLst/>
                        </a:rPr>
                        <a:t>30</a:t>
                      </a:r>
                      <a:r>
                        <a:rPr lang="ja-JP" altLang="en-US" sz="1400" b="1" dirty="0">
                          <a:effectLst/>
                        </a:rPr>
                        <a:t>分以内入手可能な</a:t>
                      </a:r>
                      <a:r>
                        <a:rPr lang="en-US" altLang="ja-JP" sz="1400" b="1" dirty="0">
                          <a:effectLst/>
                        </a:rPr>
                        <a:t>1Kg</a:t>
                      </a:r>
                      <a:r>
                        <a:rPr lang="ja-JP" altLang="en-US" sz="1400" b="1" dirty="0">
                          <a:effectLst/>
                        </a:rPr>
                        <a:t>以内のものをひとつずつ持っていくことは許されるとします。全人類にとって最も利益をもたらすような目的地や使い方を考えてください。</a:t>
                      </a:r>
                    </a:p>
                  </a:txBody>
                  <a:tcPr marL="1869" marR="1869" marT="1246" marB="1246" anchor="b"/>
                </a:tc>
                <a:extLst>
                  <a:ext uri="{0D108BD9-81ED-4DB2-BD59-A6C34878D82A}">
                    <a16:rowId xmlns:a16="http://schemas.microsoft.com/office/drawing/2014/main" val="3309199044"/>
                  </a:ext>
                </a:extLst>
              </a:tr>
              <a:tr h="250675">
                <a:tc>
                  <a:txBody>
                    <a:bodyPr/>
                    <a:lstStyle/>
                    <a:p>
                      <a:pPr rtl="0" fontAlgn="b">
                        <a:lnSpc>
                          <a:spcPct val="100000"/>
                        </a:lnSpc>
                        <a:spcBef>
                          <a:spcPts val="0"/>
                        </a:spcBef>
                      </a:pPr>
                      <a:r>
                        <a:rPr lang="ja-JP" altLang="en-US" sz="1400" b="1" dirty="0">
                          <a:effectLst/>
                        </a:rPr>
                        <a:t>１億円の予算で全人類の</a:t>
                      </a:r>
                      <a:r>
                        <a:rPr lang="en-US" altLang="ja-JP" sz="1400" b="1" dirty="0">
                          <a:effectLst/>
                        </a:rPr>
                        <a:t>IQ</a:t>
                      </a:r>
                      <a:r>
                        <a:rPr lang="ja-JP" altLang="en-US" sz="1400" b="1" dirty="0">
                          <a:effectLst/>
                        </a:rPr>
                        <a:t>平均値を最も効果的に上げる方法を考案してください。</a:t>
                      </a:r>
                    </a:p>
                  </a:txBody>
                  <a:tcPr marL="1869" marR="1869" marT="1246" marB="1246" anchor="b"/>
                </a:tc>
                <a:extLst>
                  <a:ext uri="{0D108BD9-81ED-4DB2-BD59-A6C34878D82A}">
                    <a16:rowId xmlns:a16="http://schemas.microsoft.com/office/drawing/2014/main" val="3033945918"/>
                  </a:ext>
                </a:extLst>
              </a:tr>
              <a:tr h="498455">
                <a:tc>
                  <a:txBody>
                    <a:bodyPr/>
                    <a:lstStyle/>
                    <a:p>
                      <a:pPr rtl="0" fontAlgn="b">
                        <a:lnSpc>
                          <a:spcPct val="100000"/>
                        </a:lnSpc>
                        <a:spcBef>
                          <a:spcPts val="0"/>
                        </a:spcBef>
                      </a:pPr>
                      <a:r>
                        <a:rPr lang="ja-JP" altLang="en-US" sz="1400" b="1" dirty="0">
                          <a:effectLst/>
                        </a:rPr>
                        <a:t>会社内で意思決定・合意形成を行う際に、暗黙のうちに多数意見に合わせるような力（同調圧力）が働かないようにしたい。どうしたらよいでしょうか？</a:t>
                      </a:r>
                    </a:p>
                  </a:txBody>
                  <a:tcPr marL="1869" marR="1869" marT="1246" marB="1246" anchor="b"/>
                </a:tc>
                <a:extLst>
                  <a:ext uri="{0D108BD9-81ED-4DB2-BD59-A6C34878D82A}">
                    <a16:rowId xmlns:a16="http://schemas.microsoft.com/office/drawing/2014/main" val="4115216483"/>
                  </a:ext>
                </a:extLst>
              </a:tr>
              <a:tr h="498455">
                <a:tc>
                  <a:txBody>
                    <a:bodyPr/>
                    <a:lstStyle/>
                    <a:p>
                      <a:pPr rtl="0" fontAlgn="b">
                        <a:lnSpc>
                          <a:spcPct val="100000"/>
                        </a:lnSpc>
                        <a:spcBef>
                          <a:spcPts val="0"/>
                        </a:spcBef>
                      </a:pPr>
                      <a:r>
                        <a:rPr lang="ja-JP" altLang="en-US" sz="1400" b="1" dirty="0">
                          <a:effectLst/>
                        </a:rPr>
                        <a:t>近未来においてインターネットを遮断することで世界的に合意が取れたと仮定する。そのように至った理由を考えてください。</a:t>
                      </a:r>
                    </a:p>
                  </a:txBody>
                  <a:tcPr marL="1869" marR="1869" marT="1246" marB="1246" anchor="b"/>
                </a:tc>
                <a:extLst>
                  <a:ext uri="{0D108BD9-81ED-4DB2-BD59-A6C34878D82A}">
                    <a16:rowId xmlns:a16="http://schemas.microsoft.com/office/drawing/2014/main" val="3188358956"/>
                  </a:ext>
                </a:extLst>
              </a:tr>
              <a:tr h="746235">
                <a:tc>
                  <a:txBody>
                    <a:bodyPr/>
                    <a:lstStyle/>
                    <a:p>
                      <a:pPr rtl="0" fontAlgn="b">
                        <a:lnSpc>
                          <a:spcPct val="100000"/>
                        </a:lnSpc>
                        <a:spcBef>
                          <a:spcPts val="0"/>
                        </a:spcBef>
                      </a:pPr>
                      <a:r>
                        <a:rPr lang="ja-JP" altLang="en-US" sz="1400" b="1" dirty="0">
                          <a:effectLst/>
                        </a:rPr>
                        <a:t>スライドを</a:t>
                      </a:r>
                      <a:r>
                        <a:rPr lang="en-US" altLang="ja-JP" sz="1400" b="1" dirty="0">
                          <a:effectLst/>
                        </a:rPr>
                        <a:t>1</a:t>
                      </a:r>
                      <a:r>
                        <a:rPr lang="ja-JP" altLang="en-US" sz="1400" b="1" dirty="0">
                          <a:effectLst/>
                        </a:rPr>
                        <a:t>枚</a:t>
                      </a:r>
                      <a:r>
                        <a:rPr lang="en-US" altLang="ja-JP" sz="1400" b="1" dirty="0">
                          <a:effectLst/>
                        </a:rPr>
                        <a:t>1</a:t>
                      </a:r>
                      <a:r>
                        <a:rPr lang="ja-JP" altLang="en-US" sz="1400" b="1" dirty="0">
                          <a:effectLst/>
                        </a:rPr>
                        <a:t>枚、順に見せていくのがプレゼンテーションの典型的な方法だが、先端的な技術を駆使することが許されるものとして、現在の手法に代わる革新的なプレゼンテーションソフト（手法）を考案してください。</a:t>
                      </a:r>
                    </a:p>
                  </a:txBody>
                  <a:tcPr marL="1869" marR="1869" marT="1246" marB="1246" anchor="b"/>
                </a:tc>
                <a:extLst>
                  <a:ext uri="{0D108BD9-81ED-4DB2-BD59-A6C34878D82A}">
                    <a16:rowId xmlns:a16="http://schemas.microsoft.com/office/drawing/2014/main" val="1820184443"/>
                  </a:ext>
                </a:extLst>
              </a:tr>
            </a:tbl>
          </a:graphicData>
        </a:graphic>
      </p:graphicFrame>
      <p:sp>
        <p:nvSpPr>
          <p:cNvPr id="4" name="テキスト ボックス 3">
            <a:extLst>
              <a:ext uri="{FF2B5EF4-FFF2-40B4-BE49-F238E27FC236}">
                <a16:creationId xmlns:a16="http://schemas.microsoft.com/office/drawing/2014/main" id="{47E4DABF-411A-453B-BEE0-97D521EC7768}"/>
              </a:ext>
            </a:extLst>
          </p:cNvPr>
          <p:cNvSpPr txBox="1"/>
          <p:nvPr/>
        </p:nvSpPr>
        <p:spPr>
          <a:xfrm>
            <a:off x="393147" y="1160262"/>
            <a:ext cx="8357705" cy="923330"/>
          </a:xfrm>
          <a:prstGeom prst="rect">
            <a:avLst/>
          </a:prstGeom>
          <a:noFill/>
        </p:spPr>
        <p:txBody>
          <a:bodyPr wrap="square" rtlCol="0">
            <a:spAutoFit/>
          </a:bodyPr>
          <a:lstStyle/>
          <a:p>
            <a:r>
              <a:rPr kumimoji="1" lang="en-US" altLang="ja-JP" dirty="0"/>
              <a:t>9</a:t>
            </a:r>
            <a:r>
              <a:rPr kumimoji="1" lang="ja-JP" altLang="en-US" dirty="0"/>
              <a:t>つの議題</a:t>
            </a:r>
            <a:endParaRPr kumimoji="1" lang="en-US" altLang="ja-JP" dirty="0"/>
          </a:p>
          <a:p>
            <a:r>
              <a:rPr kumimoji="1" lang="ja-JP" altLang="en-US" dirty="0"/>
              <a:t>以下の議題をビデオ議論、テキスト議論でそれぞれ行った。すべて議論時間は</a:t>
            </a:r>
            <a:r>
              <a:rPr kumimoji="1" lang="en-US" altLang="ja-JP" dirty="0"/>
              <a:t>30</a:t>
            </a:r>
            <a:r>
              <a:rPr kumimoji="1" lang="ja-JP" altLang="en-US" dirty="0"/>
              <a:t>分で行った。</a:t>
            </a:r>
          </a:p>
        </p:txBody>
      </p:sp>
    </p:spTree>
    <p:extLst>
      <p:ext uri="{BB962C8B-B14F-4D97-AF65-F5344CB8AC3E}">
        <p14:creationId xmlns:p14="http://schemas.microsoft.com/office/powerpoint/2010/main" val="3250619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pic>
        <p:nvPicPr>
          <p:cNvPr id="1028" name="Picture 4">
            <a:extLst>
              <a:ext uri="{FF2B5EF4-FFF2-40B4-BE49-F238E27FC236}">
                <a16:creationId xmlns:a16="http://schemas.microsoft.com/office/drawing/2014/main" id="{4E5CF3A8-C325-4C97-AC29-8527A79896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889" t="17713" r="23390"/>
          <a:stretch/>
        </p:blipFill>
        <p:spPr bwMode="auto">
          <a:xfrm>
            <a:off x="5783769" y="2384769"/>
            <a:ext cx="1786574" cy="1783127"/>
          </a:xfrm>
          <a:prstGeom prst="rect">
            <a:avLst/>
          </a:prstGeom>
          <a:noFill/>
          <a:extLst>
            <a:ext uri="{909E8E84-426E-40DD-AFC4-6F175D3DCCD1}">
              <a14:hiddenFill xmlns:a14="http://schemas.microsoft.com/office/drawing/2010/main">
                <a:solidFill>
                  <a:srgbClr val="FFFFFF"/>
                </a:solidFill>
              </a14:hiddenFill>
            </a:ext>
          </a:extLst>
        </p:spPr>
      </p:pic>
      <p:sp>
        <p:nvSpPr>
          <p:cNvPr id="9" name="テキスト ボックス 8">
            <a:extLst>
              <a:ext uri="{FF2B5EF4-FFF2-40B4-BE49-F238E27FC236}">
                <a16:creationId xmlns:a16="http://schemas.microsoft.com/office/drawing/2014/main" id="{ECEE929A-BAC8-40A9-9603-D497273D9AEC}"/>
              </a:ext>
            </a:extLst>
          </p:cNvPr>
          <p:cNvSpPr txBox="1"/>
          <p:nvPr/>
        </p:nvSpPr>
        <p:spPr>
          <a:xfrm>
            <a:off x="4525580" y="1872188"/>
            <a:ext cx="4067175" cy="523220"/>
          </a:xfrm>
          <a:prstGeom prst="rect">
            <a:avLst/>
          </a:prstGeom>
          <a:noFill/>
        </p:spPr>
        <p:txBody>
          <a:bodyPr wrap="square" rtlCol="0">
            <a:spAutoFit/>
          </a:bodyPr>
          <a:lstStyle/>
          <a:p>
            <a:pPr indent="126365" algn="just"/>
            <a:r>
              <a:rPr lang="en-US" altLang="ja-JP" sz="1400" kern="100" dirty="0">
                <a:effectLst/>
              </a:rPr>
              <a:t>Q</a:t>
            </a:r>
            <a:r>
              <a:rPr lang="ja-JP" altLang="ja-JP" sz="1400" kern="100" dirty="0">
                <a:effectLst/>
              </a:rPr>
              <a:t>今回の議論にゲームを導入したことで</a:t>
            </a:r>
            <a:r>
              <a:rPr lang="ja-JP" altLang="ja-JP" sz="1400" b="1" kern="100" dirty="0">
                <a:effectLst/>
              </a:rPr>
              <a:t>議論全体の</a:t>
            </a:r>
            <a:r>
              <a:rPr lang="ja-JP" altLang="en-US" sz="1400" b="1" kern="100" dirty="0">
                <a:effectLst/>
              </a:rPr>
              <a:t>質は向上したと思いますか</a:t>
            </a:r>
            <a:r>
              <a:rPr lang="ja-JP" altLang="ja-JP" sz="1400" b="1" kern="100" dirty="0">
                <a:effectLst/>
              </a:rPr>
              <a:t>？</a:t>
            </a:r>
            <a:r>
              <a:rPr lang="ja-JP" altLang="en-US" sz="1400" b="1" kern="100" dirty="0">
                <a:effectLst/>
              </a:rPr>
              <a:t> </a:t>
            </a:r>
            <a:r>
              <a:rPr lang="ja-JP" altLang="en-US" sz="1400" kern="100" dirty="0">
                <a:effectLst/>
              </a:rPr>
              <a:t>（</a:t>
            </a:r>
            <a:r>
              <a:rPr lang="en-US" altLang="ja-JP" sz="1400" kern="100" dirty="0">
                <a:effectLst/>
              </a:rPr>
              <a:t>71</a:t>
            </a:r>
            <a:r>
              <a:rPr lang="ja-JP" altLang="en-US" sz="1400" kern="100" dirty="0">
                <a:effectLst/>
              </a:rPr>
              <a:t>回答）</a:t>
            </a:r>
            <a:endParaRPr lang="ja-JP" altLang="ja-JP" sz="1400" kern="100" dirty="0">
              <a:effectLst/>
              <a:latin typeface="Times New Roman" panose="02020603050405020304" pitchFamily="18" charset="0"/>
              <a:ea typeface="MS UI Gothic" panose="020B0600070205080204" pitchFamily="50" charset="-128"/>
              <a:cs typeface="ＭＳ 明朝" panose="02020609040205080304" pitchFamily="17" charset="-128"/>
            </a:endParaRPr>
          </a:p>
        </p:txBody>
      </p:sp>
      <p:sp>
        <p:nvSpPr>
          <p:cNvPr id="14" name="テキスト ボックス 13">
            <a:extLst>
              <a:ext uri="{FF2B5EF4-FFF2-40B4-BE49-F238E27FC236}">
                <a16:creationId xmlns:a16="http://schemas.microsoft.com/office/drawing/2014/main" id="{58F60DF9-8AD8-4672-B8D5-59319E5CA8C4}"/>
              </a:ext>
            </a:extLst>
          </p:cNvPr>
          <p:cNvSpPr txBox="1"/>
          <p:nvPr/>
        </p:nvSpPr>
        <p:spPr>
          <a:xfrm>
            <a:off x="7535852" y="2406267"/>
            <a:ext cx="1035740" cy="307777"/>
          </a:xfrm>
          <a:prstGeom prst="rect">
            <a:avLst/>
          </a:prstGeom>
          <a:noFill/>
        </p:spPr>
        <p:txBody>
          <a:bodyPr wrap="square" rtlCol="0">
            <a:spAutoFit/>
          </a:bodyPr>
          <a:lstStyle/>
          <a:p>
            <a:r>
              <a:rPr kumimoji="1" lang="ja-JP" altLang="en-US" sz="1400" b="1" dirty="0"/>
              <a:t>強く思う</a:t>
            </a:r>
            <a:endParaRPr kumimoji="1" lang="en-US" altLang="ja-JP" sz="1400" b="1" dirty="0"/>
          </a:p>
        </p:txBody>
      </p:sp>
      <p:sp>
        <p:nvSpPr>
          <p:cNvPr id="15" name="テキスト ボックス 14">
            <a:extLst>
              <a:ext uri="{FF2B5EF4-FFF2-40B4-BE49-F238E27FC236}">
                <a16:creationId xmlns:a16="http://schemas.microsoft.com/office/drawing/2014/main" id="{7A04BC7E-E2EF-44B3-B74A-D096BF292BB8}"/>
              </a:ext>
            </a:extLst>
          </p:cNvPr>
          <p:cNvSpPr txBox="1"/>
          <p:nvPr/>
        </p:nvSpPr>
        <p:spPr>
          <a:xfrm>
            <a:off x="7587856" y="3845780"/>
            <a:ext cx="810801" cy="307777"/>
          </a:xfrm>
          <a:prstGeom prst="rect">
            <a:avLst/>
          </a:prstGeom>
          <a:noFill/>
        </p:spPr>
        <p:txBody>
          <a:bodyPr wrap="square" rtlCol="0">
            <a:spAutoFit/>
          </a:bodyPr>
          <a:lstStyle/>
          <a:p>
            <a:r>
              <a:rPr kumimoji="1" lang="ja-JP" altLang="en-US" sz="1400" b="1" dirty="0"/>
              <a:t>思う</a:t>
            </a:r>
            <a:endParaRPr kumimoji="1" lang="en-US" altLang="ja-JP" sz="1400" b="1" dirty="0"/>
          </a:p>
        </p:txBody>
      </p:sp>
      <p:sp>
        <p:nvSpPr>
          <p:cNvPr id="16" name="テキスト ボックス 15">
            <a:extLst>
              <a:ext uri="{FF2B5EF4-FFF2-40B4-BE49-F238E27FC236}">
                <a16:creationId xmlns:a16="http://schemas.microsoft.com/office/drawing/2014/main" id="{9C1B15EB-A6E1-430F-9B36-273EC0B3DC09}"/>
              </a:ext>
            </a:extLst>
          </p:cNvPr>
          <p:cNvSpPr txBox="1"/>
          <p:nvPr/>
        </p:nvSpPr>
        <p:spPr>
          <a:xfrm>
            <a:off x="4744889" y="2521720"/>
            <a:ext cx="1250465" cy="307777"/>
          </a:xfrm>
          <a:prstGeom prst="rect">
            <a:avLst/>
          </a:prstGeom>
          <a:noFill/>
        </p:spPr>
        <p:txBody>
          <a:bodyPr wrap="square" rtlCol="0">
            <a:spAutoFit/>
          </a:bodyPr>
          <a:lstStyle/>
          <a:p>
            <a:r>
              <a:rPr kumimoji="1" lang="ja-JP" altLang="en-US" sz="1400" b="1" dirty="0"/>
              <a:t>変わらない</a:t>
            </a:r>
            <a:endParaRPr kumimoji="1" lang="en-US" altLang="ja-JP" sz="1400" b="1" dirty="0"/>
          </a:p>
        </p:txBody>
      </p:sp>
      <p:sp>
        <p:nvSpPr>
          <p:cNvPr id="18" name="四角形: 角を丸くする 17">
            <a:extLst>
              <a:ext uri="{FF2B5EF4-FFF2-40B4-BE49-F238E27FC236}">
                <a16:creationId xmlns:a16="http://schemas.microsoft.com/office/drawing/2014/main" id="{2C87A693-BB38-4D68-A91D-46344110CD3D}"/>
              </a:ext>
            </a:extLst>
          </p:cNvPr>
          <p:cNvSpPr/>
          <p:nvPr/>
        </p:nvSpPr>
        <p:spPr>
          <a:xfrm>
            <a:off x="4554145" y="1806247"/>
            <a:ext cx="4084355" cy="3344873"/>
          </a:xfrm>
          <a:prstGeom prst="roundRect">
            <a:avLst>
              <a:gd name="adj" fmla="val 7835"/>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p>
        </p:txBody>
      </p:sp>
      <p:sp>
        <p:nvSpPr>
          <p:cNvPr id="23" name="テキスト ボックス 22">
            <a:extLst>
              <a:ext uri="{FF2B5EF4-FFF2-40B4-BE49-F238E27FC236}">
                <a16:creationId xmlns:a16="http://schemas.microsoft.com/office/drawing/2014/main" id="{1EE38F7A-D4BC-4476-99E0-C134459F46E9}"/>
              </a:ext>
            </a:extLst>
          </p:cNvPr>
          <p:cNvSpPr txBox="1"/>
          <p:nvPr/>
        </p:nvSpPr>
        <p:spPr>
          <a:xfrm>
            <a:off x="225357" y="5647029"/>
            <a:ext cx="8693285" cy="954107"/>
          </a:xfrm>
          <a:prstGeom prst="rect">
            <a:avLst/>
          </a:prstGeom>
          <a:solidFill>
            <a:schemeClr val="accent6">
              <a:lumMod val="60000"/>
              <a:lumOff val="40000"/>
            </a:schemeClr>
          </a:solidFill>
        </p:spPr>
        <p:txBody>
          <a:bodyPr wrap="square" rtlCol="0">
            <a:spAutoFit/>
          </a:bodyPr>
          <a:lstStyle/>
          <a:p>
            <a:r>
              <a:rPr kumimoji="1" lang="en-US" altLang="ja-JP" sz="2800" b="1" dirty="0"/>
              <a:t>DERC</a:t>
            </a:r>
            <a:r>
              <a:rPr kumimoji="1" lang="ja-JP" altLang="en-US" sz="2800" b="1" dirty="0"/>
              <a:t>導入により、議論全体の発言量と質の向上が達成された。</a:t>
            </a:r>
            <a:endParaRPr kumimoji="1" lang="en-US" altLang="ja-JP" sz="2800" b="1" dirty="0"/>
          </a:p>
        </p:txBody>
      </p:sp>
      <p:grpSp>
        <p:nvGrpSpPr>
          <p:cNvPr id="29" name="グループ化 28">
            <a:extLst>
              <a:ext uri="{FF2B5EF4-FFF2-40B4-BE49-F238E27FC236}">
                <a16:creationId xmlns:a16="http://schemas.microsoft.com/office/drawing/2014/main" id="{177365EB-3741-435D-AE7D-6FDB8894CF37}"/>
              </a:ext>
            </a:extLst>
          </p:cNvPr>
          <p:cNvGrpSpPr/>
          <p:nvPr/>
        </p:nvGrpSpPr>
        <p:grpSpPr>
          <a:xfrm>
            <a:off x="4637499" y="2978749"/>
            <a:ext cx="1424714" cy="953997"/>
            <a:chOff x="282690" y="3631489"/>
            <a:chExt cx="1467831" cy="1202991"/>
          </a:xfrm>
        </p:grpSpPr>
        <p:pic>
          <p:nvPicPr>
            <p:cNvPr id="30" name="Picture 6">
              <a:extLst>
                <a:ext uri="{FF2B5EF4-FFF2-40B4-BE49-F238E27FC236}">
                  <a16:creationId xmlns:a16="http://schemas.microsoft.com/office/drawing/2014/main" id="{2E87D5C7-ECE1-4AFF-AA12-740D4376FCF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8000" t="4607" r="7100" b="51135"/>
            <a:stretch/>
          </p:blipFill>
          <p:spPr bwMode="auto">
            <a:xfrm>
              <a:off x="282690" y="3689275"/>
              <a:ext cx="354646" cy="1057950"/>
            </a:xfrm>
            <a:prstGeom prst="rect">
              <a:avLst/>
            </a:prstGeom>
            <a:noFill/>
            <a:extLst>
              <a:ext uri="{909E8E84-426E-40DD-AFC4-6F175D3DCCD1}">
                <a14:hiddenFill xmlns:a14="http://schemas.microsoft.com/office/drawing/2010/main">
                  <a:solidFill>
                    <a:srgbClr val="FFFFFF"/>
                  </a:solidFill>
                </a14:hiddenFill>
              </a:ext>
            </a:extLst>
          </p:spPr>
        </p:pic>
        <p:sp>
          <p:nvSpPr>
            <p:cNvPr id="31" name="テキスト ボックス 30">
              <a:extLst>
                <a:ext uri="{FF2B5EF4-FFF2-40B4-BE49-F238E27FC236}">
                  <a16:creationId xmlns:a16="http://schemas.microsoft.com/office/drawing/2014/main" id="{8CF67CEE-6D2D-4000-BCB0-51FF6D396561}"/>
                </a:ext>
              </a:extLst>
            </p:cNvPr>
            <p:cNvSpPr txBox="1"/>
            <p:nvPr/>
          </p:nvSpPr>
          <p:spPr>
            <a:xfrm>
              <a:off x="502920" y="3631489"/>
              <a:ext cx="800212" cy="465728"/>
            </a:xfrm>
            <a:prstGeom prst="rect">
              <a:avLst/>
            </a:prstGeom>
            <a:noFill/>
          </p:spPr>
          <p:txBody>
            <a:bodyPr wrap="square" rtlCol="0">
              <a:spAutoFit/>
            </a:bodyPr>
            <a:lstStyle/>
            <a:p>
              <a:r>
                <a:rPr kumimoji="1" lang="ja-JP" altLang="en-US" sz="900" b="1" dirty="0"/>
                <a:t>強く思う</a:t>
              </a:r>
            </a:p>
          </p:txBody>
        </p:sp>
        <p:sp>
          <p:nvSpPr>
            <p:cNvPr id="32" name="テキスト ボックス 31">
              <a:extLst>
                <a:ext uri="{FF2B5EF4-FFF2-40B4-BE49-F238E27FC236}">
                  <a16:creationId xmlns:a16="http://schemas.microsoft.com/office/drawing/2014/main" id="{6EEF2279-8982-4EAB-AB50-93C495C76355}"/>
                </a:ext>
              </a:extLst>
            </p:cNvPr>
            <p:cNvSpPr txBox="1"/>
            <p:nvPr/>
          </p:nvSpPr>
          <p:spPr>
            <a:xfrm>
              <a:off x="521024" y="3876679"/>
              <a:ext cx="497619" cy="465728"/>
            </a:xfrm>
            <a:prstGeom prst="rect">
              <a:avLst/>
            </a:prstGeom>
            <a:noFill/>
          </p:spPr>
          <p:txBody>
            <a:bodyPr wrap="square" rtlCol="0">
              <a:spAutoFit/>
            </a:bodyPr>
            <a:lstStyle/>
            <a:p>
              <a:r>
                <a:rPr kumimoji="1" lang="ja-JP" altLang="en-US" sz="900" b="1" dirty="0"/>
                <a:t>思う</a:t>
              </a:r>
            </a:p>
          </p:txBody>
        </p:sp>
        <p:sp>
          <p:nvSpPr>
            <p:cNvPr id="34" name="テキスト ボックス 33">
              <a:extLst>
                <a:ext uri="{FF2B5EF4-FFF2-40B4-BE49-F238E27FC236}">
                  <a16:creationId xmlns:a16="http://schemas.microsoft.com/office/drawing/2014/main" id="{BC4C625D-4CD2-4DCC-9177-4B910B149635}"/>
                </a:ext>
              </a:extLst>
            </p:cNvPr>
            <p:cNvSpPr txBox="1"/>
            <p:nvPr/>
          </p:nvSpPr>
          <p:spPr>
            <a:xfrm>
              <a:off x="521088" y="4093256"/>
              <a:ext cx="932301" cy="465728"/>
            </a:xfrm>
            <a:prstGeom prst="rect">
              <a:avLst/>
            </a:prstGeom>
            <a:noFill/>
          </p:spPr>
          <p:txBody>
            <a:bodyPr wrap="square" rtlCol="0">
              <a:spAutoFit/>
            </a:bodyPr>
            <a:lstStyle/>
            <a:p>
              <a:r>
                <a:rPr kumimoji="1" lang="ja-JP" altLang="en-US" sz="900" b="1" dirty="0"/>
                <a:t>変わらない</a:t>
              </a:r>
            </a:p>
          </p:txBody>
        </p:sp>
        <p:sp>
          <p:nvSpPr>
            <p:cNvPr id="35" name="テキスト ボックス 34">
              <a:extLst>
                <a:ext uri="{FF2B5EF4-FFF2-40B4-BE49-F238E27FC236}">
                  <a16:creationId xmlns:a16="http://schemas.microsoft.com/office/drawing/2014/main" id="{7F7F4CE1-A4E2-4124-A9E4-59C22B73FE18}"/>
                </a:ext>
              </a:extLst>
            </p:cNvPr>
            <p:cNvSpPr txBox="1"/>
            <p:nvPr/>
          </p:nvSpPr>
          <p:spPr>
            <a:xfrm>
              <a:off x="521719" y="4325692"/>
              <a:ext cx="800212" cy="465728"/>
            </a:xfrm>
            <a:prstGeom prst="rect">
              <a:avLst/>
            </a:prstGeom>
            <a:noFill/>
          </p:spPr>
          <p:txBody>
            <a:bodyPr wrap="square" rtlCol="0">
              <a:spAutoFit/>
            </a:bodyPr>
            <a:lstStyle/>
            <a:p>
              <a:r>
                <a:rPr kumimoji="1" lang="ja-JP" altLang="en-US" sz="900" b="1" dirty="0"/>
                <a:t>思わない</a:t>
              </a:r>
            </a:p>
          </p:txBody>
        </p:sp>
        <p:sp>
          <p:nvSpPr>
            <p:cNvPr id="36" name="テキスト ボックス 35">
              <a:extLst>
                <a:ext uri="{FF2B5EF4-FFF2-40B4-BE49-F238E27FC236}">
                  <a16:creationId xmlns:a16="http://schemas.microsoft.com/office/drawing/2014/main" id="{4E341F90-982E-48DC-9D16-8EC7C1BA061E}"/>
                </a:ext>
              </a:extLst>
            </p:cNvPr>
            <p:cNvSpPr txBox="1"/>
            <p:nvPr/>
          </p:nvSpPr>
          <p:spPr>
            <a:xfrm>
              <a:off x="518713" y="4543401"/>
              <a:ext cx="1231808" cy="291079"/>
            </a:xfrm>
            <a:prstGeom prst="rect">
              <a:avLst/>
            </a:prstGeom>
            <a:noFill/>
          </p:spPr>
          <p:txBody>
            <a:bodyPr wrap="square" rtlCol="0">
              <a:spAutoFit/>
            </a:bodyPr>
            <a:lstStyle/>
            <a:p>
              <a:r>
                <a:rPr kumimoji="1" lang="ja-JP" altLang="en-US" sz="900" b="1" dirty="0"/>
                <a:t>全く思わない</a:t>
              </a:r>
            </a:p>
          </p:txBody>
        </p:sp>
      </p:grpSp>
      <p:pic>
        <p:nvPicPr>
          <p:cNvPr id="1026" name="Picture 2">
            <a:extLst>
              <a:ext uri="{FF2B5EF4-FFF2-40B4-BE49-F238E27FC236}">
                <a16:creationId xmlns:a16="http://schemas.microsoft.com/office/drawing/2014/main" id="{AFCCF6BE-CDE9-45E8-9496-3CAD20F5E56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3605" t="17713" r="23390"/>
          <a:stretch/>
        </p:blipFill>
        <p:spPr bwMode="auto">
          <a:xfrm>
            <a:off x="1449529" y="2409900"/>
            <a:ext cx="1730523" cy="1783126"/>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ボックス 3">
            <a:extLst>
              <a:ext uri="{FF2B5EF4-FFF2-40B4-BE49-F238E27FC236}">
                <a16:creationId xmlns:a16="http://schemas.microsoft.com/office/drawing/2014/main" id="{C00CD5D8-AFE4-4CED-87E1-5456DC1FB2AC}"/>
              </a:ext>
            </a:extLst>
          </p:cNvPr>
          <p:cNvSpPr txBox="1"/>
          <p:nvPr/>
        </p:nvSpPr>
        <p:spPr>
          <a:xfrm>
            <a:off x="261796" y="1897074"/>
            <a:ext cx="4067175" cy="523220"/>
          </a:xfrm>
          <a:prstGeom prst="rect">
            <a:avLst/>
          </a:prstGeom>
          <a:noFill/>
        </p:spPr>
        <p:txBody>
          <a:bodyPr wrap="square" rtlCol="0">
            <a:spAutoFit/>
          </a:bodyPr>
          <a:lstStyle/>
          <a:p>
            <a:pPr indent="126365" algn="just"/>
            <a:r>
              <a:rPr lang="en-US" altLang="ja-JP" sz="1400" kern="100" dirty="0">
                <a:effectLst/>
              </a:rPr>
              <a:t>Q</a:t>
            </a:r>
            <a:r>
              <a:rPr lang="ja-JP" altLang="ja-JP" sz="1400" kern="100" dirty="0">
                <a:effectLst/>
              </a:rPr>
              <a:t>今回の議論にゲームを導入したことで</a:t>
            </a:r>
            <a:r>
              <a:rPr lang="ja-JP" altLang="ja-JP" sz="1400" b="1" kern="100" dirty="0">
                <a:effectLst/>
              </a:rPr>
              <a:t>議論全体の発言量は増えたと思いますか</a:t>
            </a:r>
            <a:r>
              <a:rPr lang="ja-JP" altLang="en-US" sz="1400" b="1" kern="100" dirty="0">
                <a:effectLst/>
              </a:rPr>
              <a:t>？</a:t>
            </a:r>
            <a:r>
              <a:rPr lang="ja-JP" altLang="en-US" sz="1400" kern="100" dirty="0">
                <a:effectLst/>
              </a:rPr>
              <a:t>（</a:t>
            </a:r>
            <a:r>
              <a:rPr lang="en-US" altLang="ja-JP" sz="1400" kern="100" dirty="0">
                <a:effectLst/>
              </a:rPr>
              <a:t>71</a:t>
            </a:r>
            <a:r>
              <a:rPr lang="ja-JP" altLang="en-US" sz="1400" kern="100" dirty="0">
                <a:effectLst/>
              </a:rPr>
              <a:t>回答）</a:t>
            </a:r>
            <a:endParaRPr lang="ja-JP" altLang="ja-JP" sz="1400" kern="100" dirty="0">
              <a:effectLst/>
              <a:latin typeface="Times New Roman" panose="02020603050405020304" pitchFamily="18" charset="0"/>
              <a:ea typeface="MS UI Gothic" panose="020B0600070205080204" pitchFamily="50" charset="-128"/>
              <a:cs typeface="ＭＳ 明朝" panose="02020609040205080304" pitchFamily="17" charset="-128"/>
            </a:endParaRPr>
          </a:p>
        </p:txBody>
      </p:sp>
      <p:sp>
        <p:nvSpPr>
          <p:cNvPr id="5" name="テキスト ボックス 4">
            <a:extLst>
              <a:ext uri="{FF2B5EF4-FFF2-40B4-BE49-F238E27FC236}">
                <a16:creationId xmlns:a16="http://schemas.microsoft.com/office/drawing/2014/main" id="{42A51877-449D-46BE-B19F-45EFAAB20DB8}"/>
              </a:ext>
            </a:extLst>
          </p:cNvPr>
          <p:cNvSpPr txBox="1"/>
          <p:nvPr/>
        </p:nvSpPr>
        <p:spPr>
          <a:xfrm>
            <a:off x="3166953" y="2495862"/>
            <a:ext cx="1035740" cy="307777"/>
          </a:xfrm>
          <a:prstGeom prst="rect">
            <a:avLst/>
          </a:prstGeom>
          <a:noFill/>
        </p:spPr>
        <p:txBody>
          <a:bodyPr wrap="square" rtlCol="0">
            <a:spAutoFit/>
          </a:bodyPr>
          <a:lstStyle/>
          <a:p>
            <a:r>
              <a:rPr kumimoji="1" lang="ja-JP" altLang="en-US" sz="1400" b="1" dirty="0"/>
              <a:t>強く思う</a:t>
            </a:r>
            <a:endParaRPr kumimoji="1" lang="en-US" altLang="ja-JP" sz="1400" b="1" dirty="0"/>
          </a:p>
        </p:txBody>
      </p:sp>
      <p:sp>
        <p:nvSpPr>
          <p:cNvPr id="12" name="テキスト ボックス 11">
            <a:extLst>
              <a:ext uri="{FF2B5EF4-FFF2-40B4-BE49-F238E27FC236}">
                <a16:creationId xmlns:a16="http://schemas.microsoft.com/office/drawing/2014/main" id="{799852F8-53CB-43CE-9A6A-034F3C9AE89E}"/>
              </a:ext>
            </a:extLst>
          </p:cNvPr>
          <p:cNvSpPr txBox="1"/>
          <p:nvPr/>
        </p:nvSpPr>
        <p:spPr>
          <a:xfrm>
            <a:off x="3140822" y="3828070"/>
            <a:ext cx="1018576" cy="307777"/>
          </a:xfrm>
          <a:prstGeom prst="rect">
            <a:avLst/>
          </a:prstGeom>
          <a:noFill/>
        </p:spPr>
        <p:txBody>
          <a:bodyPr wrap="square" rtlCol="0">
            <a:spAutoFit/>
          </a:bodyPr>
          <a:lstStyle/>
          <a:p>
            <a:r>
              <a:rPr kumimoji="1" lang="ja-JP" altLang="en-US" sz="1400" b="1" dirty="0"/>
              <a:t>思う</a:t>
            </a:r>
            <a:endParaRPr kumimoji="1" lang="en-US" altLang="ja-JP" sz="1400" b="1" dirty="0"/>
          </a:p>
        </p:txBody>
      </p:sp>
      <p:sp>
        <p:nvSpPr>
          <p:cNvPr id="13" name="テキスト ボックス 12">
            <a:extLst>
              <a:ext uri="{FF2B5EF4-FFF2-40B4-BE49-F238E27FC236}">
                <a16:creationId xmlns:a16="http://schemas.microsoft.com/office/drawing/2014/main" id="{7C1369AE-0216-4D1F-B4A2-A3A5A83699CE}"/>
              </a:ext>
            </a:extLst>
          </p:cNvPr>
          <p:cNvSpPr txBox="1"/>
          <p:nvPr/>
        </p:nvSpPr>
        <p:spPr>
          <a:xfrm>
            <a:off x="459043" y="2519533"/>
            <a:ext cx="1250465" cy="307777"/>
          </a:xfrm>
          <a:prstGeom prst="rect">
            <a:avLst/>
          </a:prstGeom>
          <a:noFill/>
        </p:spPr>
        <p:txBody>
          <a:bodyPr wrap="square" rtlCol="0">
            <a:spAutoFit/>
          </a:bodyPr>
          <a:lstStyle/>
          <a:p>
            <a:r>
              <a:rPr kumimoji="1" lang="ja-JP" altLang="en-US" sz="1400" b="1" dirty="0"/>
              <a:t>変わらない</a:t>
            </a:r>
            <a:endParaRPr kumimoji="1" lang="en-US" altLang="ja-JP" sz="1400" b="1" dirty="0"/>
          </a:p>
        </p:txBody>
      </p:sp>
      <p:sp>
        <p:nvSpPr>
          <p:cNvPr id="7" name="四角形: 角を丸くする 6">
            <a:extLst>
              <a:ext uri="{FF2B5EF4-FFF2-40B4-BE49-F238E27FC236}">
                <a16:creationId xmlns:a16="http://schemas.microsoft.com/office/drawing/2014/main" id="{73931FFD-2B0B-454E-9DF6-059E96D3E207}"/>
              </a:ext>
            </a:extLst>
          </p:cNvPr>
          <p:cNvSpPr/>
          <p:nvPr/>
        </p:nvSpPr>
        <p:spPr>
          <a:xfrm>
            <a:off x="209788" y="1812690"/>
            <a:ext cx="4193795" cy="3338430"/>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p>
        </p:txBody>
      </p:sp>
      <p:grpSp>
        <p:nvGrpSpPr>
          <p:cNvPr id="3" name="グループ化 2">
            <a:extLst>
              <a:ext uri="{FF2B5EF4-FFF2-40B4-BE49-F238E27FC236}">
                <a16:creationId xmlns:a16="http://schemas.microsoft.com/office/drawing/2014/main" id="{71EDB9F8-12FC-4118-ACFA-BCE836C3CD71}"/>
              </a:ext>
            </a:extLst>
          </p:cNvPr>
          <p:cNvGrpSpPr/>
          <p:nvPr/>
        </p:nvGrpSpPr>
        <p:grpSpPr>
          <a:xfrm>
            <a:off x="293788" y="3078419"/>
            <a:ext cx="1559048" cy="953997"/>
            <a:chOff x="282690" y="3631489"/>
            <a:chExt cx="1467831" cy="1202991"/>
          </a:xfrm>
        </p:grpSpPr>
        <p:pic>
          <p:nvPicPr>
            <p:cNvPr id="24" name="Picture 6">
              <a:extLst>
                <a:ext uri="{FF2B5EF4-FFF2-40B4-BE49-F238E27FC236}">
                  <a16:creationId xmlns:a16="http://schemas.microsoft.com/office/drawing/2014/main" id="{6DE8513B-3CF7-4E38-B739-F8C6C295CB1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8000" t="4607" r="7100" b="51135"/>
            <a:stretch/>
          </p:blipFill>
          <p:spPr bwMode="auto">
            <a:xfrm>
              <a:off x="282690" y="3689275"/>
              <a:ext cx="354646" cy="1057950"/>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a:extLst>
                <a:ext uri="{FF2B5EF4-FFF2-40B4-BE49-F238E27FC236}">
                  <a16:creationId xmlns:a16="http://schemas.microsoft.com/office/drawing/2014/main" id="{9BBDE04B-BF58-4BF4-8C77-C840BBE94493}"/>
                </a:ext>
              </a:extLst>
            </p:cNvPr>
            <p:cNvSpPr txBox="1"/>
            <p:nvPr/>
          </p:nvSpPr>
          <p:spPr>
            <a:xfrm>
              <a:off x="502920" y="3631489"/>
              <a:ext cx="800212" cy="465728"/>
            </a:xfrm>
            <a:prstGeom prst="rect">
              <a:avLst/>
            </a:prstGeom>
            <a:noFill/>
          </p:spPr>
          <p:txBody>
            <a:bodyPr wrap="square" rtlCol="0">
              <a:spAutoFit/>
            </a:bodyPr>
            <a:lstStyle/>
            <a:p>
              <a:r>
                <a:rPr kumimoji="1" lang="ja-JP" altLang="en-US" sz="900" b="1" dirty="0"/>
                <a:t>強く思う</a:t>
              </a:r>
            </a:p>
          </p:txBody>
        </p:sp>
        <p:sp>
          <p:nvSpPr>
            <p:cNvPr id="25" name="テキスト ボックス 24">
              <a:extLst>
                <a:ext uri="{FF2B5EF4-FFF2-40B4-BE49-F238E27FC236}">
                  <a16:creationId xmlns:a16="http://schemas.microsoft.com/office/drawing/2014/main" id="{19B0EB84-A0A4-43C4-A137-CBF654F0F813}"/>
                </a:ext>
              </a:extLst>
            </p:cNvPr>
            <p:cNvSpPr txBox="1"/>
            <p:nvPr/>
          </p:nvSpPr>
          <p:spPr>
            <a:xfrm>
              <a:off x="521024" y="3876679"/>
              <a:ext cx="497619" cy="465728"/>
            </a:xfrm>
            <a:prstGeom prst="rect">
              <a:avLst/>
            </a:prstGeom>
            <a:noFill/>
          </p:spPr>
          <p:txBody>
            <a:bodyPr wrap="square" rtlCol="0">
              <a:spAutoFit/>
            </a:bodyPr>
            <a:lstStyle/>
            <a:p>
              <a:r>
                <a:rPr kumimoji="1" lang="ja-JP" altLang="en-US" sz="900" b="1" dirty="0"/>
                <a:t>思う</a:t>
              </a:r>
            </a:p>
          </p:txBody>
        </p:sp>
        <p:sp>
          <p:nvSpPr>
            <p:cNvPr id="26" name="テキスト ボックス 25">
              <a:extLst>
                <a:ext uri="{FF2B5EF4-FFF2-40B4-BE49-F238E27FC236}">
                  <a16:creationId xmlns:a16="http://schemas.microsoft.com/office/drawing/2014/main" id="{E9646E68-FABA-4117-A189-596643B17F78}"/>
                </a:ext>
              </a:extLst>
            </p:cNvPr>
            <p:cNvSpPr txBox="1"/>
            <p:nvPr/>
          </p:nvSpPr>
          <p:spPr>
            <a:xfrm>
              <a:off x="521088" y="4093256"/>
              <a:ext cx="932301" cy="465728"/>
            </a:xfrm>
            <a:prstGeom prst="rect">
              <a:avLst/>
            </a:prstGeom>
            <a:noFill/>
          </p:spPr>
          <p:txBody>
            <a:bodyPr wrap="square" rtlCol="0">
              <a:spAutoFit/>
            </a:bodyPr>
            <a:lstStyle/>
            <a:p>
              <a:r>
                <a:rPr kumimoji="1" lang="ja-JP" altLang="en-US" sz="900" b="1" dirty="0"/>
                <a:t>変わらない</a:t>
              </a:r>
            </a:p>
          </p:txBody>
        </p:sp>
        <p:sp>
          <p:nvSpPr>
            <p:cNvPr id="27" name="テキスト ボックス 26">
              <a:extLst>
                <a:ext uri="{FF2B5EF4-FFF2-40B4-BE49-F238E27FC236}">
                  <a16:creationId xmlns:a16="http://schemas.microsoft.com/office/drawing/2014/main" id="{1A7BA59A-2B6D-41C8-AE99-BDFC5AAD68C8}"/>
                </a:ext>
              </a:extLst>
            </p:cNvPr>
            <p:cNvSpPr txBox="1"/>
            <p:nvPr/>
          </p:nvSpPr>
          <p:spPr>
            <a:xfrm>
              <a:off x="521719" y="4325692"/>
              <a:ext cx="800212" cy="465728"/>
            </a:xfrm>
            <a:prstGeom prst="rect">
              <a:avLst/>
            </a:prstGeom>
            <a:noFill/>
          </p:spPr>
          <p:txBody>
            <a:bodyPr wrap="square" rtlCol="0">
              <a:spAutoFit/>
            </a:bodyPr>
            <a:lstStyle/>
            <a:p>
              <a:r>
                <a:rPr kumimoji="1" lang="ja-JP" altLang="en-US" sz="900" b="1" dirty="0"/>
                <a:t>思わない</a:t>
              </a:r>
            </a:p>
          </p:txBody>
        </p:sp>
        <p:sp>
          <p:nvSpPr>
            <p:cNvPr id="28" name="テキスト ボックス 27">
              <a:extLst>
                <a:ext uri="{FF2B5EF4-FFF2-40B4-BE49-F238E27FC236}">
                  <a16:creationId xmlns:a16="http://schemas.microsoft.com/office/drawing/2014/main" id="{2BA76F96-CA74-4E37-9264-CBE51A6320EB}"/>
                </a:ext>
              </a:extLst>
            </p:cNvPr>
            <p:cNvSpPr txBox="1"/>
            <p:nvPr/>
          </p:nvSpPr>
          <p:spPr>
            <a:xfrm>
              <a:off x="518713" y="4543401"/>
              <a:ext cx="1231808" cy="291079"/>
            </a:xfrm>
            <a:prstGeom prst="rect">
              <a:avLst/>
            </a:prstGeom>
            <a:noFill/>
          </p:spPr>
          <p:txBody>
            <a:bodyPr wrap="square" rtlCol="0">
              <a:spAutoFit/>
            </a:bodyPr>
            <a:lstStyle/>
            <a:p>
              <a:r>
                <a:rPr kumimoji="1" lang="ja-JP" altLang="en-US" sz="900" b="1" dirty="0"/>
                <a:t>全く思わない</a:t>
              </a:r>
            </a:p>
          </p:txBody>
        </p:sp>
      </p:grpSp>
      <p:sp>
        <p:nvSpPr>
          <p:cNvPr id="6" name="テキスト ボックス 5">
            <a:extLst>
              <a:ext uri="{FF2B5EF4-FFF2-40B4-BE49-F238E27FC236}">
                <a16:creationId xmlns:a16="http://schemas.microsoft.com/office/drawing/2014/main" id="{BCB795D5-B8CB-487C-9F28-F6347F09540F}"/>
              </a:ext>
            </a:extLst>
          </p:cNvPr>
          <p:cNvSpPr txBox="1"/>
          <p:nvPr/>
        </p:nvSpPr>
        <p:spPr>
          <a:xfrm>
            <a:off x="2319324" y="2692450"/>
            <a:ext cx="459254" cy="369332"/>
          </a:xfrm>
          <a:prstGeom prst="rect">
            <a:avLst/>
          </a:prstGeom>
          <a:noFill/>
        </p:spPr>
        <p:txBody>
          <a:bodyPr wrap="square" rtlCol="0">
            <a:spAutoFit/>
          </a:bodyPr>
          <a:lstStyle/>
          <a:p>
            <a:r>
              <a:rPr kumimoji="1" lang="en-US" altLang="ja-JP" b="1" dirty="0">
                <a:solidFill>
                  <a:schemeClr val="bg1"/>
                </a:solidFill>
              </a:rPr>
              <a:t>10</a:t>
            </a:r>
            <a:endParaRPr kumimoji="1" lang="ja-JP" altLang="en-US" b="1" dirty="0">
              <a:solidFill>
                <a:schemeClr val="bg1"/>
              </a:solidFill>
            </a:endParaRPr>
          </a:p>
        </p:txBody>
      </p:sp>
      <p:sp>
        <p:nvSpPr>
          <p:cNvPr id="37" name="テキスト ボックス 36">
            <a:extLst>
              <a:ext uri="{FF2B5EF4-FFF2-40B4-BE49-F238E27FC236}">
                <a16:creationId xmlns:a16="http://schemas.microsoft.com/office/drawing/2014/main" id="{883E484B-E055-4FFD-9EBF-B1C0691D7907}"/>
              </a:ext>
            </a:extLst>
          </p:cNvPr>
          <p:cNvSpPr txBox="1"/>
          <p:nvPr/>
        </p:nvSpPr>
        <p:spPr>
          <a:xfrm>
            <a:off x="2183738" y="3520120"/>
            <a:ext cx="459254" cy="369332"/>
          </a:xfrm>
          <a:prstGeom prst="rect">
            <a:avLst/>
          </a:prstGeom>
          <a:noFill/>
        </p:spPr>
        <p:txBody>
          <a:bodyPr wrap="square" rtlCol="0">
            <a:spAutoFit/>
          </a:bodyPr>
          <a:lstStyle/>
          <a:p>
            <a:r>
              <a:rPr kumimoji="1" lang="en-US" altLang="ja-JP" b="1" dirty="0">
                <a:solidFill>
                  <a:schemeClr val="bg1"/>
                </a:solidFill>
              </a:rPr>
              <a:t>46</a:t>
            </a:r>
            <a:endParaRPr kumimoji="1" lang="ja-JP" altLang="en-US" b="1" dirty="0">
              <a:solidFill>
                <a:schemeClr val="bg1"/>
              </a:solidFill>
            </a:endParaRPr>
          </a:p>
        </p:txBody>
      </p:sp>
      <p:sp>
        <p:nvSpPr>
          <p:cNvPr id="38" name="テキスト ボックス 37">
            <a:extLst>
              <a:ext uri="{FF2B5EF4-FFF2-40B4-BE49-F238E27FC236}">
                <a16:creationId xmlns:a16="http://schemas.microsoft.com/office/drawing/2014/main" id="{CECE1401-0BA9-4E5D-ADB9-2F6DC310098F}"/>
              </a:ext>
            </a:extLst>
          </p:cNvPr>
          <p:cNvSpPr txBox="1"/>
          <p:nvPr/>
        </p:nvSpPr>
        <p:spPr>
          <a:xfrm>
            <a:off x="1831505" y="2827412"/>
            <a:ext cx="459254" cy="369332"/>
          </a:xfrm>
          <a:prstGeom prst="rect">
            <a:avLst/>
          </a:prstGeom>
          <a:noFill/>
        </p:spPr>
        <p:txBody>
          <a:bodyPr wrap="square" rtlCol="0">
            <a:spAutoFit/>
          </a:bodyPr>
          <a:lstStyle/>
          <a:p>
            <a:r>
              <a:rPr kumimoji="1" lang="en-US" altLang="ja-JP" b="1" dirty="0">
                <a:solidFill>
                  <a:schemeClr val="bg1"/>
                </a:solidFill>
              </a:rPr>
              <a:t>15</a:t>
            </a:r>
            <a:endParaRPr kumimoji="1" lang="ja-JP" altLang="en-US" b="1" dirty="0">
              <a:solidFill>
                <a:schemeClr val="bg1"/>
              </a:solidFill>
            </a:endParaRPr>
          </a:p>
        </p:txBody>
      </p:sp>
      <p:sp>
        <p:nvSpPr>
          <p:cNvPr id="39" name="テキスト ボックス 38">
            <a:extLst>
              <a:ext uri="{FF2B5EF4-FFF2-40B4-BE49-F238E27FC236}">
                <a16:creationId xmlns:a16="http://schemas.microsoft.com/office/drawing/2014/main" id="{E8869D0D-15F0-4656-96BB-6D6729CD9AFB}"/>
              </a:ext>
            </a:extLst>
          </p:cNvPr>
          <p:cNvSpPr txBox="1"/>
          <p:nvPr/>
        </p:nvSpPr>
        <p:spPr>
          <a:xfrm>
            <a:off x="6702240" y="2631921"/>
            <a:ext cx="459254" cy="400110"/>
          </a:xfrm>
          <a:prstGeom prst="rect">
            <a:avLst/>
          </a:prstGeom>
          <a:noFill/>
        </p:spPr>
        <p:txBody>
          <a:bodyPr wrap="square" rtlCol="0">
            <a:spAutoFit/>
          </a:bodyPr>
          <a:lstStyle/>
          <a:p>
            <a:r>
              <a:rPr kumimoji="1" lang="en-US" altLang="ja-JP" sz="2000" b="1" dirty="0">
                <a:solidFill>
                  <a:schemeClr val="bg1"/>
                </a:solidFill>
              </a:rPr>
              <a:t>11</a:t>
            </a:r>
            <a:endParaRPr kumimoji="1" lang="ja-JP" altLang="en-US" sz="2000" b="1" dirty="0">
              <a:solidFill>
                <a:schemeClr val="bg1"/>
              </a:solidFill>
            </a:endParaRPr>
          </a:p>
        </p:txBody>
      </p:sp>
      <p:sp>
        <p:nvSpPr>
          <p:cNvPr id="40" name="テキスト ボックス 39">
            <a:extLst>
              <a:ext uri="{FF2B5EF4-FFF2-40B4-BE49-F238E27FC236}">
                <a16:creationId xmlns:a16="http://schemas.microsoft.com/office/drawing/2014/main" id="{B59123B7-6CCC-40AC-9831-A1DAC2909FA6}"/>
              </a:ext>
            </a:extLst>
          </p:cNvPr>
          <p:cNvSpPr txBox="1"/>
          <p:nvPr/>
        </p:nvSpPr>
        <p:spPr>
          <a:xfrm>
            <a:off x="6147357" y="2776728"/>
            <a:ext cx="459254" cy="400110"/>
          </a:xfrm>
          <a:prstGeom prst="rect">
            <a:avLst/>
          </a:prstGeom>
          <a:noFill/>
        </p:spPr>
        <p:txBody>
          <a:bodyPr wrap="square" rtlCol="0">
            <a:spAutoFit/>
          </a:bodyPr>
          <a:lstStyle/>
          <a:p>
            <a:r>
              <a:rPr kumimoji="1" lang="en-US" altLang="ja-JP" sz="2000" b="1" dirty="0">
                <a:solidFill>
                  <a:schemeClr val="bg1"/>
                </a:solidFill>
              </a:rPr>
              <a:t>17</a:t>
            </a:r>
            <a:endParaRPr kumimoji="1" lang="ja-JP" altLang="en-US" sz="2000" b="1" dirty="0">
              <a:solidFill>
                <a:schemeClr val="bg1"/>
              </a:solidFill>
            </a:endParaRPr>
          </a:p>
        </p:txBody>
      </p:sp>
      <p:sp>
        <p:nvSpPr>
          <p:cNvPr id="41" name="テキスト ボックス 40">
            <a:extLst>
              <a:ext uri="{FF2B5EF4-FFF2-40B4-BE49-F238E27FC236}">
                <a16:creationId xmlns:a16="http://schemas.microsoft.com/office/drawing/2014/main" id="{5A2F4003-6809-44F9-AB4C-BCAD63513163}"/>
              </a:ext>
            </a:extLst>
          </p:cNvPr>
          <p:cNvSpPr txBox="1"/>
          <p:nvPr/>
        </p:nvSpPr>
        <p:spPr>
          <a:xfrm>
            <a:off x="6656390" y="3436019"/>
            <a:ext cx="459254" cy="400110"/>
          </a:xfrm>
          <a:prstGeom prst="rect">
            <a:avLst/>
          </a:prstGeom>
          <a:noFill/>
        </p:spPr>
        <p:txBody>
          <a:bodyPr wrap="square" rtlCol="0">
            <a:spAutoFit/>
          </a:bodyPr>
          <a:lstStyle/>
          <a:p>
            <a:r>
              <a:rPr kumimoji="1" lang="en-US" altLang="ja-JP" sz="2000" b="1" dirty="0">
                <a:solidFill>
                  <a:schemeClr val="bg1"/>
                </a:solidFill>
              </a:rPr>
              <a:t>43</a:t>
            </a:r>
            <a:endParaRPr kumimoji="1" lang="ja-JP" altLang="en-US" sz="2000" b="1" dirty="0">
              <a:solidFill>
                <a:schemeClr val="bg1"/>
              </a:solidFill>
            </a:endParaRPr>
          </a:p>
        </p:txBody>
      </p:sp>
      <p:sp>
        <p:nvSpPr>
          <p:cNvPr id="11" name="テキスト ボックス 10">
            <a:extLst>
              <a:ext uri="{FF2B5EF4-FFF2-40B4-BE49-F238E27FC236}">
                <a16:creationId xmlns:a16="http://schemas.microsoft.com/office/drawing/2014/main" id="{A665E2EF-F94C-46AA-9A80-FDF8F2959776}"/>
              </a:ext>
            </a:extLst>
          </p:cNvPr>
          <p:cNvSpPr txBox="1"/>
          <p:nvPr/>
        </p:nvSpPr>
        <p:spPr>
          <a:xfrm>
            <a:off x="1106685" y="4333411"/>
            <a:ext cx="2481290" cy="646331"/>
          </a:xfrm>
          <a:prstGeom prst="rect">
            <a:avLst/>
          </a:prstGeom>
          <a:solidFill>
            <a:schemeClr val="accent1">
              <a:lumMod val="75000"/>
            </a:schemeClr>
          </a:solidFill>
        </p:spPr>
        <p:txBody>
          <a:bodyPr wrap="square" rtlCol="0">
            <a:spAutoFit/>
          </a:bodyPr>
          <a:lstStyle/>
          <a:p>
            <a:r>
              <a:rPr kumimoji="1" lang="ja-JP" altLang="en-US" b="1" dirty="0">
                <a:solidFill>
                  <a:schemeClr val="bg1"/>
                </a:solidFill>
              </a:rPr>
              <a:t>発言量の増加に対して</a:t>
            </a:r>
            <a:endParaRPr kumimoji="1" lang="en-US" altLang="ja-JP" b="1" dirty="0">
              <a:solidFill>
                <a:schemeClr val="bg1"/>
              </a:solidFill>
            </a:endParaRPr>
          </a:p>
          <a:p>
            <a:pPr algn="ctr"/>
            <a:r>
              <a:rPr kumimoji="1" lang="ja-JP" altLang="en-US" b="1" dirty="0">
                <a:solidFill>
                  <a:schemeClr val="bg1"/>
                </a:solidFill>
              </a:rPr>
              <a:t>肯定的な回答が</a:t>
            </a:r>
            <a:r>
              <a:rPr kumimoji="1" lang="en-US" altLang="ja-JP" b="1" dirty="0">
                <a:solidFill>
                  <a:schemeClr val="bg1"/>
                </a:solidFill>
              </a:rPr>
              <a:t>79%</a:t>
            </a:r>
            <a:endParaRPr kumimoji="1" lang="ja-JP" altLang="en-US" b="1" dirty="0">
              <a:solidFill>
                <a:schemeClr val="bg1"/>
              </a:solidFill>
            </a:endParaRPr>
          </a:p>
        </p:txBody>
      </p:sp>
      <p:sp>
        <p:nvSpPr>
          <p:cNvPr id="52" name="テキスト ボックス 51">
            <a:extLst>
              <a:ext uri="{FF2B5EF4-FFF2-40B4-BE49-F238E27FC236}">
                <a16:creationId xmlns:a16="http://schemas.microsoft.com/office/drawing/2014/main" id="{BB165939-0751-4E25-A52A-81158C85E193}"/>
              </a:ext>
            </a:extLst>
          </p:cNvPr>
          <p:cNvSpPr txBox="1"/>
          <p:nvPr/>
        </p:nvSpPr>
        <p:spPr>
          <a:xfrm>
            <a:off x="5544819" y="4333411"/>
            <a:ext cx="2264474" cy="646331"/>
          </a:xfrm>
          <a:prstGeom prst="rect">
            <a:avLst/>
          </a:prstGeom>
          <a:solidFill>
            <a:schemeClr val="accent1">
              <a:lumMod val="75000"/>
            </a:schemeClr>
          </a:solidFill>
        </p:spPr>
        <p:txBody>
          <a:bodyPr wrap="square" rtlCol="0">
            <a:spAutoFit/>
          </a:bodyPr>
          <a:lstStyle/>
          <a:p>
            <a:pPr algn="ctr"/>
            <a:r>
              <a:rPr kumimoji="1" lang="ja-JP" altLang="en-US" b="1" dirty="0">
                <a:solidFill>
                  <a:schemeClr val="bg1"/>
                </a:solidFill>
              </a:rPr>
              <a:t>質の向上に対して</a:t>
            </a:r>
            <a:endParaRPr kumimoji="1" lang="en-US" altLang="ja-JP" b="1" dirty="0">
              <a:solidFill>
                <a:schemeClr val="bg1"/>
              </a:solidFill>
            </a:endParaRPr>
          </a:p>
          <a:p>
            <a:pPr algn="ctr"/>
            <a:r>
              <a:rPr kumimoji="1" lang="ja-JP" altLang="en-US" b="1" dirty="0">
                <a:solidFill>
                  <a:schemeClr val="bg1"/>
                </a:solidFill>
              </a:rPr>
              <a:t>肯定的な回答が</a:t>
            </a:r>
            <a:r>
              <a:rPr kumimoji="1" lang="en-US" altLang="ja-JP" b="1" dirty="0">
                <a:solidFill>
                  <a:schemeClr val="bg1"/>
                </a:solidFill>
              </a:rPr>
              <a:t>76%</a:t>
            </a:r>
            <a:endParaRPr kumimoji="1" lang="ja-JP" altLang="en-US" b="1" dirty="0">
              <a:solidFill>
                <a:schemeClr val="bg1"/>
              </a:solidFill>
            </a:endParaRPr>
          </a:p>
        </p:txBody>
      </p:sp>
      <p:sp>
        <p:nvSpPr>
          <p:cNvPr id="53" name="Google Shape;250;p6">
            <a:extLst>
              <a:ext uri="{FF2B5EF4-FFF2-40B4-BE49-F238E27FC236}">
                <a16:creationId xmlns:a16="http://schemas.microsoft.com/office/drawing/2014/main" id="{D8A2986D-9183-46A4-8E7C-0FAD7DECAD3F}"/>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議論の分析</a:t>
            </a:r>
            <a:endParaRPr dirty="0"/>
          </a:p>
        </p:txBody>
      </p:sp>
    </p:spTree>
    <p:extLst>
      <p:ext uri="{BB962C8B-B14F-4D97-AF65-F5344CB8AC3E}">
        <p14:creationId xmlns:p14="http://schemas.microsoft.com/office/powerpoint/2010/main" val="400312344"/>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6" name="テキスト ボックス 5">
            <a:extLst>
              <a:ext uri="{FF2B5EF4-FFF2-40B4-BE49-F238E27FC236}">
                <a16:creationId xmlns:a16="http://schemas.microsoft.com/office/drawing/2014/main" id="{7BF8A244-4360-4D96-9207-39602CA2D563}"/>
              </a:ext>
            </a:extLst>
          </p:cNvPr>
          <p:cNvSpPr txBox="1"/>
          <p:nvPr/>
        </p:nvSpPr>
        <p:spPr>
          <a:xfrm>
            <a:off x="117365" y="4836508"/>
            <a:ext cx="8909267" cy="1700530"/>
          </a:xfrm>
          <a:prstGeom prst="rect">
            <a:avLst/>
          </a:prstGeom>
          <a:solidFill>
            <a:schemeClr val="accent2">
              <a:lumMod val="40000"/>
              <a:lumOff val="60000"/>
            </a:schemeClr>
          </a:solidFill>
        </p:spPr>
        <p:txBody>
          <a:bodyPr wrap="square" rtlCol="0">
            <a:spAutoFit/>
          </a:bodyPr>
          <a:lstStyle/>
          <a:p>
            <a:pPr>
              <a:lnSpc>
                <a:spcPct val="150000"/>
              </a:lnSpc>
            </a:pPr>
            <a:r>
              <a:rPr kumimoji="1" lang="ja-JP" altLang="en-US" sz="2400" dirty="0"/>
              <a:t>レベル</a:t>
            </a:r>
            <a:r>
              <a:rPr kumimoji="1" lang="en-US" altLang="ja-JP" sz="2400" dirty="0"/>
              <a:t>1</a:t>
            </a:r>
            <a:r>
              <a:rPr kumimoji="1" lang="ja-JP" altLang="en-US" sz="2400" dirty="0"/>
              <a:t>獲得のために、自らの発言をより良いものにする意識</a:t>
            </a:r>
            <a:endParaRPr kumimoji="1" lang="en-US" altLang="ja-JP" sz="2400" dirty="0"/>
          </a:p>
          <a:p>
            <a:pPr>
              <a:lnSpc>
                <a:spcPct val="150000"/>
              </a:lnSpc>
            </a:pPr>
            <a:r>
              <a:rPr kumimoji="1" lang="ja-JP" altLang="en-US" sz="2400" i="0" u="none" strike="noStrike" kern="1200" dirty="0">
                <a:solidFill>
                  <a:srgbClr val="000000"/>
                </a:solidFill>
                <a:effectLst/>
                <a:latin typeface="Calibri" panose="020F0502020204030204" pitchFamily="34" charset="0"/>
                <a:ea typeface="游ゴシック" panose="020B0400000000000000" pitchFamily="50" charset="-128"/>
              </a:rPr>
              <a:t>レベル</a:t>
            </a:r>
            <a:r>
              <a:rPr kumimoji="1" lang="en-US" altLang="ja-JP" sz="2400" i="0" u="none" strike="noStrike" kern="1200" dirty="0">
                <a:solidFill>
                  <a:srgbClr val="000000"/>
                </a:solidFill>
                <a:effectLst/>
                <a:latin typeface="Calibri" panose="020F0502020204030204" pitchFamily="34" charset="0"/>
                <a:ea typeface="游ゴシック" panose="020B0400000000000000" pitchFamily="50" charset="-128"/>
              </a:rPr>
              <a:t>2</a:t>
            </a:r>
            <a:r>
              <a:rPr kumimoji="1" lang="ja-JP" altLang="en-US" sz="2400" i="0" u="none" strike="noStrike" kern="1200" dirty="0">
                <a:solidFill>
                  <a:srgbClr val="000000"/>
                </a:solidFill>
                <a:effectLst/>
                <a:latin typeface="Calibri" panose="020F0502020204030204" pitchFamily="34" charset="0"/>
                <a:ea typeface="游ゴシック" panose="020B0400000000000000" pitchFamily="50" charset="-128"/>
              </a:rPr>
              <a:t>獲得のために、賭けた人にふるまいを起こす意識</a:t>
            </a:r>
            <a:endParaRPr kumimoji="1" lang="en-US" altLang="ja-JP" sz="2400" dirty="0">
              <a:solidFill>
                <a:srgbClr val="000000"/>
              </a:solidFill>
              <a:latin typeface="Calibri" panose="020F0502020204030204" pitchFamily="34" charset="0"/>
              <a:ea typeface="游ゴシック" panose="020B0400000000000000" pitchFamily="50" charset="-128"/>
            </a:endParaRPr>
          </a:p>
          <a:p>
            <a:pPr>
              <a:lnSpc>
                <a:spcPct val="150000"/>
              </a:lnSpc>
            </a:pPr>
            <a:r>
              <a:rPr kumimoji="1" lang="ja-JP" altLang="en-US" sz="2400" dirty="0">
                <a:solidFill>
                  <a:srgbClr val="000000"/>
                </a:solidFill>
                <a:latin typeface="Calibri" panose="020F0502020204030204" pitchFamily="34" charset="0"/>
                <a:ea typeface="游ゴシック" panose="020B0400000000000000" pitchFamily="50" charset="-128"/>
              </a:rPr>
              <a:t>により、質と発言量の向上につながったと考えられる。</a:t>
            </a:r>
            <a:endParaRPr kumimoji="1" lang="en-US" altLang="ja-JP" sz="2400" i="0" u="none" strike="noStrike" kern="1200" dirty="0">
              <a:solidFill>
                <a:srgbClr val="000000"/>
              </a:solidFill>
              <a:effectLst/>
              <a:latin typeface="Calibri" panose="020F0502020204030204" pitchFamily="34" charset="0"/>
              <a:ea typeface="游ゴシック" panose="020B0400000000000000" pitchFamily="50" charset="-128"/>
            </a:endParaRPr>
          </a:p>
        </p:txBody>
      </p:sp>
      <p:sp>
        <p:nvSpPr>
          <p:cNvPr id="7" name="Google Shape;250;p6">
            <a:extLst>
              <a:ext uri="{FF2B5EF4-FFF2-40B4-BE49-F238E27FC236}">
                <a16:creationId xmlns:a16="http://schemas.microsoft.com/office/drawing/2014/main" id="{05595E47-7F0E-47D2-B2BE-3C088BDEFA11}"/>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ポイント獲得の戦略</a:t>
            </a:r>
            <a:endParaRPr dirty="0"/>
          </a:p>
        </p:txBody>
      </p:sp>
      <p:graphicFrame>
        <p:nvGraphicFramePr>
          <p:cNvPr id="8" name="表 4">
            <a:extLst>
              <a:ext uri="{FF2B5EF4-FFF2-40B4-BE49-F238E27FC236}">
                <a16:creationId xmlns:a16="http://schemas.microsoft.com/office/drawing/2014/main" id="{A76C64BD-8A49-42ED-88F5-AABF3CC3050C}"/>
              </a:ext>
            </a:extLst>
          </p:cNvPr>
          <p:cNvGraphicFramePr>
            <a:graphicFrameLocks noGrp="1"/>
          </p:cNvGraphicFramePr>
          <p:nvPr>
            <p:extLst>
              <p:ext uri="{D42A27DB-BD31-4B8C-83A1-F6EECF244321}">
                <p14:modId xmlns:p14="http://schemas.microsoft.com/office/powerpoint/2010/main" val="2172926142"/>
              </p:ext>
            </p:extLst>
          </p:nvPr>
        </p:nvGraphicFramePr>
        <p:xfrm>
          <a:off x="112362" y="1273160"/>
          <a:ext cx="8919275" cy="3078480"/>
        </p:xfrm>
        <a:graphic>
          <a:graphicData uri="http://schemas.openxmlformats.org/drawingml/2006/table">
            <a:tbl>
              <a:tblPr firstRow="1" bandRow="1">
                <a:tableStyleId>{93296810-A885-4BE3-A3E7-6D5BEEA58F35}</a:tableStyleId>
              </a:tblPr>
              <a:tblGrid>
                <a:gridCol w="8919275">
                  <a:extLst>
                    <a:ext uri="{9D8B030D-6E8A-4147-A177-3AD203B41FA5}">
                      <a16:colId xmlns:a16="http://schemas.microsoft.com/office/drawing/2014/main" val="1301541295"/>
                    </a:ext>
                  </a:extLst>
                </a:gridCol>
              </a:tblGrid>
              <a:tr h="217284">
                <a:tc>
                  <a:txBody>
                    <a:bodyPr/>
                    <a:lstStyle/>
                    <a:p>
                      <a:pPr algn="l" rtl="0" fontAlgn="b"/>
                      <a:r>
                        <a:rPr lang="ja-JP" altLang="en-US" sz="1800" b="1" dirty="0">
                          <a:effectLst/>
                        </a:rPr>
                        <a:t>あなたなりのポイント獲得戦略アクションを教えてください。</a:t>
                      </a:r>
                    </a:p>
                  </a:txBody>
                  <a:tcPr marL="22860" marR="22860" marT="15240" marB="15240" anchor="b"/>
                </a:tc>
                <a:extLst>
                  <a:ext uri="{0D108BD9-81ED-4DB2-BD59-A6C34878D82A}">
                    <a16:rowId xmlns:a16="http://schemas.microsoft.com/office/drawing/2014/main" val="530279744"/>
                  </a:ext>
                </a:extLst>
              </a:tr>
              <a:tr h="196389">
                <a:tc>
                  <a:txBody>
                    <a:bodyPr/>
                    <a:lstStyle/>
                    <a:p>
                      <a:pPr algn="l" rtl="0" fontAlgn="b"/>
                      <a:r>
                        <a:rPr lang="ja-JP" altLang="en-US" sz="1400" b="0" dirty="0">
                          <a:effectLst/>
                        </a:rPr>
                        <a:t>出来るだけ簡単な言葉で発言することを心がけた。賭けた人に話を振る。</a:t>
                      </a:r>
                    </a:p>
                  </a:txBody>
                  <a:tcPr marL="22860" marR="22860" marT="15240" marB="15240" anchor="b"/>
                </a:tc>
                <a:extLst>
                  <a:ext uri="{0D108BD9-81ED-4DB2-BD59-A6C34878D82A}">
                    <a16:rowId xmlns:a16="http://schemas.microsoft.com/office/drawing/2014/main" val="3484316683"/>
                  </a:ext>
                </a:extLst>
              </a:tr>
              <a:tr h="196389">
                <a:tc>
                  <a:txBody>
                    <a:bodyPr/>
                    <a:lstStyle/>
                    <a:p>
                      <a:pPr algn="l" rtl="0" fontAlgn="b"/>
                      <a:r>
                        <a:rPr lang="ja-JP" altLang="en-US" sz="1400" b="0" dirty="0">
                          <a:effectLst/>
                        </a:rPr>
                        <a:t>賭けでポイントを得るのは不確定要素が多いため議論で積極的に発言する。</a:t>
                      </a:r>
                    </a:p>
                  </a:txBody>
                  <a:tcPr marL="22860" marR="22860" marT="15240" marB="15240" anchor="b"/>
                </a:tc>
                <a:extLst>
                  <a:ext uri="{0D108BD9-81ED-4DB2-BD59-A6C34878D82A}">
                    <a16:rowId xmlns:a16="http://schemas.microsoft.com/office/drawing/2014/main" val="3595628663"/>
                  </a:ext>
                </a:extLst>
              </a:tr>
              <a:tr h="196389">
                <a:tc>
                  <a:txBody>
                    <a:bodyPr/>
                    <a:lstStyle/>
                    <a:p>
                      <a:pPr algn="l" rtl="0" fontAlgn="b"/>
                      <a:r>
                        <a:rPr lang="ja-JP" altLang="en-US" sz="1400" b="0" dirty="0">
                          <a:effectLst/>
                        </a:rPr>
                        <a:t>賭けの対象の話を広げられるように努めました。</a:t>
                      </a:r>
                    </a:p>
                  </a:txBody>
                  <a:tcPr marL="22860" marR="22860" marT="15240" marB="15240" anchor="b"/>
                </a:tc>
                <a:extLst>
                  <a:ext uri="{0D108BD9-81ED-4DB2-BD59-A6C34878D82A}">
                    <a16:rowId xmlns:a16="http://schemas.microsoft.com/office/drawing/2014/main" val="419886526"/>
                  </a:ext>
                </a:extLst>
              </a:tr>
              <a:tr h="274407">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ja-JP" altLang="en-US" sz="1400" b="0" kern="1200" dirty="0">
                          <a:solidFill>
                            <a:schemeClr val="dk1"/>
                          </a:solidFill>
                          <a:effectLst/>
                        </a:rPr>
                        <a:t>長時間無言の時間を作らないようにした。狭い視点で集中して議論を続けるのではなく、広い視野で違った視点からの意見も言うようにした。</a:t>
                      </a:r>
                      <a:endParaRPr kumimoji="1" lang="ja-JP" altLang="en-US" sz="1400" b="0" dirty="0"/>
                    </a:p>
                  </a:txBody>
                  <a:tcPr marL="22860" marR="22860" marT="15240" marB="15240" anchor="b"/>
                </a:tc>
                <a:extLst>
                  <a:ext uri="{0D108BD9-81ED-4DB2-BD59-A6C34878D82A}">
                    <a16:rowId xmlns:a16="http://schemas.microsoft.com/office/drawing/2014/main" val="94143057"/>
                  </a:ext>
                </a:extLst>
              </a:tr>
              <a:tr h="19638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ja-JP" altLang="en-US" sz="1400" b="0" kern="1200" dirty="0">
                          <a:solidFill>
                            <a:schemeClr val="dk1"/>
                          </a:solidFill>
                          <a:effectLst/>
                        </a:rPr>
                        <a:t>なるべく建設的な意見を述べるよう心がけた。</a:t>
                      </a:r>
                      <a:endParaRPr kumimoji="1" lang="ja-JP" altLang="en-US" sz="1400" b="0" dirty="0"/>
                    </a:p>
                  </a:txBody>
                  <a:tcPr marL="22860" marR="22860" marT="15240" marB="15240" anchor="b"/>
                </a:tc>
                <a:extLst>
                  <a:ext uri="{0D108BD9-81ED-4DB2-BD59-A6C34878D82A}">
                    <a16:rowId xmlns:a16="http://schemas.microsoft.com/office/drawing/2014/main" val="2828046786"/>
                  </a:ext>
                </a:extLst>
              </a:tr>
              <a:tr h="435822">
                <a:tc>
                  <a:txBody>
                    <a:bodyPr/>
                    <a:lstStyle/>
                    <a:p>
                      <a:pPr algn="l"/>
                      <a:r>
                        <a:rPr kumimoji="1" lang="ja-JP" altLang="en-US" sz="1400" b="0" kern="1200" dirty="0">
                          <a:solidFill>
                            <a:schemeClr val="dk1"/>
                          </a:solidFill>
                          <a:effectLst/>
                        </a:rPr>
                        <a:t>賭けの対象にはよく意見を出しそうな人を選んでいましたので、議論中は賭け対象の人が出す意見や質問の内容を広げるよう努めた。発言を多く引き出すことが、その人の意見に対して注目が行き評価されるのではないかと考えたため。</a:t>
                      </a:r>
                      <a:endParaRPr kumimoji="1" lang="ja-JP" altLang="en-US" sz="1400" b="0" dirty="0"/>
                    </a:p>
                  </a:txBody>
                  <a:tcPr/>
                </a:tc>
                <a:extLst>
                  <a:ext uri="{0D108BD9-81ED-4DB2-BD59-A6C34878D82A}">
                    <a16:rowId xmlns:a16="http://schemas.microsoft.com/office/drawing/2014/main" val="1242360336"/>
                  </a:ext>
                </a:extLst>
              </a:tr>
              <a:tr h="196389">
                <a:tc>
                  <a:txBody>
                    <a:bodyPr/>
                    <a:lstStyle/>
                    <a:p>
                      <a:pPr algn="l"/>
                      <a:r>
                        <a:rPr kumimoji="1" lang="ja-JP" altLang="en-US" sz="1400" b="0" kern="1200" dirty="0">
                          <a:solidFill>
                            <a:schemeClr val="dk1"/>
                          </a:solidFill>
                          <a:effectLst/>
                        </a:rPr>
                        <a:t>自分の賭けた人の発言に質問などで深堀することで、さらに良い発言を引き出そうとした。</a:t>
                      </a:r>
                      <a:endParaRPr kumimoji="1" lang="ja-JP" altLang="en-US" sz="1400" b="0" dirty="0"/>
                    </a:p>
                  </a:txBody>
                  <a:tcPr/>
                </a:tc>
                <a:extLst>
                  <a:ext uri="{0D108BD9-81ED-4DB2-BD59-A6C34878D82A}">
                    <a16:rowId xmlns:a16="http://schemas.microsoft.com/office/drawing/2014/main" val="3594154639"/>
                  </a:ext>
                </a:extLst>
              </a:tr>
              <a:tr h="196389">
                <a:tc>
                  <a:txBody>
                    <a:bodyPr/>
                    <a:lstStyle/>
                    <a:p>
                      <a:pPr algn="l"/>
                      <a:r>
                        <a:rPr kumimoji="1" lang="ja-JP" altLang="en-US" sz="1400" b="0" kern="1200" dirty="0">
                          <a:solidFill>
                            <a:schemeClr val="dk1"/>
                          </a:solidFill>
                          <a:effectLst/>
                        </a:rPr>
                        <a:t>良いアイデアかどうか自信がなくてもいろいろな意見を出してみた。</a:t>
                      </a:r>
                      <a:endParaRPr kumimoji="1" lang="ja-JP" altLang="en-US" sz="1400" b="0" dirty="0"/>
                    </a:p>
                  </a:txBody>
                  <a:tcPr/>
                </a:tc>
                <a:extLst>
                  <a:ext uri="{0D108BD9-81ED-4DB2-BD59-A6C34878D82A}">
                    <a16:rowId xmlns:a16="http://schemas.microsoft.com/office/drawing/2014/main" val="1251123698"/>
                  </a:ext>
                </a:extLst>
              </a:tr>
            </a:tbl>
          </a:graphicData>
        </a:graphic>
      </p:graphicFrame>
    </p:spTree>
    <p:extLst>
      <p:ext uri="{BB962C8B-B14F-4D97-AF65-F5344CB8AC3E}">
        <p14:creationId xmlns:p14="http://schemas.microsoft.com/office/powerpoint/2010/main" val="3733477068"/>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sz="4000" b="1" i="0" u="none" strike="noStrike" cap="none" dirty="0">
                <a:solidFill>
                  <a:schemeClr val="lt1"/>
                </a:solidFill>
                <a:latin typeface="Calibri "/>
                <a:ea typeface="Calibri"/>
                <a:cs typeface="Calibri"/>
                <a:sym typeface="Calibri"/>
              </a:rPr>
              <a:t>研究背景（ゲーミフィケーション）</a:t>
            </a:r>
            <a:endParaRPr dirty="0">
              <a:latin typeface="Calibri "/>
            </a:endParaRPr>
          </a:p>
        </p:txBody>
      </p:sp>
      <p:sp>
        <p:nvSpPr>
          <p:cNvPr id="99" name="Google Shape;99;p2"/>
          <p:cNvSpPr txBox="1"/>
          <p:nvPr/>
        </p:nvSpPr>
        <p:spPr>
          <a:xfrm>
            <a:off x="352575" y="1011382"/>
            <a:ext cx="8280779" cy="45242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altLang="en-US" sz="1600" b="0" i="0" u="none" strike="noStrike" cap="none" dirty="0">
                <a:solidFill>
                  <a:schemeClr val="dk1"/>
                </a:solidFill>
                <a:latin typeface="Calibri "/>
                <a:ea typeface="Calibri"/>
                <a:cs typeface="Calibri"/>
                <a:sym typeface="Calibri"/>
              </a:rPr>
              <a:t>定義</a:t>
            </a:r>
            <a:endParaRPr lang="ja-JP" altLang="en-US" sz="1600" dirty="0">
              <a:solidFill>
                <a:schemeClr val="dk1"/>
              </a:solidFill>
              <a:latin typeface="Calibri "/>
              <a:ea typeface="Calibri"/>
              <a:cs typeface="Calibri"/>
              <a:sym typeface="Calibri"/>
            </a:endParaRPr>
          </a:p>
          <a:p>
            <a:pPr marL="0" marR="0" lvl="0" indent="0" algn="l" rtl="0">
              <a:spcBef>
                <a:spcPts val="0"/>
              </a:spcBef>
              <a:spcAft>
                <a:spcPts val="0"/>
              </a:spcAft>
              <a:buNone/>
            </a:pPr>
            <a:r>
              <a:rPr lang="ja-JP" altLang="en-US" sz="1600" dirty="0">
                <a:solidFill>
                  <a:schemeClr val="dk1"/>
                </a:solidFill>
                <a:latin typeface="Calibri "/>
                <a:ea typeface="Calibri"/>
                <a:cs typeface="Calibri"/>
                <a:sym typeface="Calibri"/>
              </a:rPr>
              <a:t>ゲーミフィケーションとは「ゲームに使われている構造を。ゲームとは別の分野で応用し、行動に対する動機付けや問題解決をもたらすこと」</a:t>
            </a:r>
            <a:endParaRPr lang="ja-JP" altLang="en-US" sz="1600" dirty="0">
              <a:latin typeface="Calibri "/>
            </a:endParaRPr>
          </a:p>
          <a:p>
            <a:pPr marL="0" marR="0" lvl="0" indent="0" algn="l" rtl="0">
              <a:spcBef>
                <a:spcPts val="0"/>
              </a:spcBef>
              <a:spcAft>
                <a:spcPts val="0"/>
              </a:spcAft>
              <a:buNone/>
            </a:pPr>
            <a:endParaRPr lang="en-US" altLang="ja-JP" sz="1600" dirty="0">
              <a:solidFill>
                <a:schemeClr val="dk1"/>
              </a:solidFill>
              <a:latin typeface="Calibri "/>
              <a:ea typeface="Calibri"/>
              <a:cs typeface="Calibri"/>
              <a:sym typeface="Calibri"/>
            </a:endParaRPr>
          </a:p>
          <a:p>
            <a:pPr marL="0" marR="0" lvl="0" indent="0" algn="l" rtl="0">
              <a:spcBef>
                <a:spcPts val="0"/>
              </a:spcBef>
              <a:spcAft>
                <a:spcPts val="0"/>
              </a:spcAft>
              <a:buNone/>
            </a:pPr>
            <a:r>
              <a:rPr lang="ja-JP" sz="1600" dirty="0">
                <a:solidFill>
                  <a:schemeClr val="dk1"/>
                </a:solidFill>
                <a:latin typeface="Calibri "/>
                <a:ea typeface="Calibri"/>
                <a:cs typeface="Calibri"/>
                <a:sym typeface="Calibri"/>
              </a:rPr>
              <a:t>使用例</a:t>
            </a:r>
            <a:endParaRPr sz="1600" dirty="0">
              <a:solidFill>
                <a:schemeClr val="dk1"/>
              </a:solidFill>
              <a:latin typeface="Calibri "/>
              <a:ea typeface="Calibri"/>
              <a:cs typeface="Calibri"/>
              <a:sym typeface="Calibri"/>
            </a:endParaRPr>
          </a:p>
          <a:p>
            <a:pPr marL="0" marR="0" lvl="0" indent="0" algn="l" rtl="0">
              <a:spcBef>
                <a:spcPts val="0"/>
              </a:spcBef>
              <a:spcAft>
                <a:spcPts val="0"/>
              </a:spcAft>
              <a:buNone/>
            </a:pPr>
            <a:r>
              <a:rPr lang="en-US" altLang="ja-JP" sz="1600" b="1" dirty="0">
                <a:solidFill>
                  <a:schemeClr val="dk1"/>
                </a:solidFill>
                <a:latin typeface="Calibri "/>
                <a:ea typeface="Calibri"/>
                <a:cs typeface="Calibri"/>
                <a:sym typeface="Calibri"/>
              </a:rPr>
              <a:t>Nike Run Club</a:t>
            </a:r>
            <a:r>
              <a:rPr lang="ja-JP" altLang="en-US" sz="1600" b="1" dirty="0">
                <a:solidFill>
                  <a:schemeClr val="dk1"/>
                </a:solidFill>
                <a:latin typeface="Calibri "/>
                <a:ea typeface="Calibri"/>
                <a:cs typeface="Calibri"/>
                <a:sym typeface="Calibri"/>
              </a:rPr>
              <a:t>（</a:t>
            </a:r>
            <a:r>
              <a:rPr lang="en-US" altLang="ja-JP" sz="1600" b="1" dirty="0">
                <a:solidFill>
                  <a:schemeClr val="dk1"/>
                </a:solidFill>
                <a:latin typeface="Calibri "/>
                <a:ea typeface="Calibri"/>
                <a:cs typeface="Calibri"/>
                <a:sym typeface="Calibri"/>
              </a:rPr>
              <a:t>Nike)</a:t>
            </a:r>
            <a:r>
              <a:rPr lang="ja-JP" altLang="en-US" sz="1600" dirty="0">
                <a:solidFill>
                  <a:schemeClr val="dk1"/>
                </a:solidFill>
                <a:latin typeface="Calibri "/>
                <a:ea typeface="Calibri"/>
                <a:cs typeface="Calibri"/>
                <a:sym typeface="Calibri"/>
              </a:rPr>
              <a:t>：</a:t>
            </a:r>
            <a:endParaRPr lang="en-US" altLang="ja-JP" sz="1600" dirty="0">
              <a:solidFill>
                <a:schemeClr val="dk1"/>
              </a:solidFill>
              <a:latin typeface="Calibri "/>
              <a:ea typeface="Calibri"/>
              <a:cs typeface="Calibri"/>
              <a:sym typeface="Calibri"/>
            </a:endParaRPr>
          </a:p>
          <a:p>
            <a:pPr marL="0" marR="0" lvl="0" indent="0" algn="l" rtl="0">
              <a:spcBef>
                <a:spcPts val="0"/>
              </a:spcBef>
              <a:spcAft>
                <a:spcPts val="0"/>
              </a:spcAft>
              <a:buNone/>
            </a:pPr>
            <a:r>
              <a:rPr lang="ja-JP" altLang="en-US" sz="1600" dirty="0">
                <a:solidFill>
                  <a:schemeClr val="dk1"/>
                </a:solidFill>
                <a:latin typeface="Calibri "/>
                <a:ea typeface="Calibri"/>
                <a:cs typeface="Calibri"/>
                <a:sym typeface="Calibri"/>
              </a:rPr>
              <a:t>ランニング管理アプリケーション。走った距離を可視化する・走った距離に応じてトロフィー獲得、他ユーザーのトロフィーの獲得状況を見ることができる。</a:t>
            </a:r>
            <a:endParaRPr lang="en-US" altLang="ja-JP" sz="1600" dirty="0">
              <a:solidFill>
                <a:schemeClr val="dk1"/>
              </a:solidFill>
              <a:latin typeface="Calibri "/>
              <a:ea typeface="Calibri"/>
              <a:cs typeface="Calibri"/>
              <a:sym typeface="Calibri"/>
            </a:endParaRPr>
          </a:p>
          <a:p>
            <a:pPr marL="0" marR="0" lvl="0" indent="0" algn="l" rtl="0">
              <a:spcBef>
                <a:spcPts val="0"/>
              </a:spcBef>
              <a:spcAft>
                <a:spcPts val="0"/>
              </a:spcAft>
              <a:buNone/>
            </a:pPr>
            <a:endParaRPr lang="en-US" altLang="ja-JP" sz="1600" b="1" dirty="0">
              <a:solidFill>
                <a:schemeClr val="dk1"/>
              </a:solidFill>
              <a:latin typeface="Calibri "/>
              <a:ea typeface="Calibri"/>
              <a:cs typeface="Calibri"/>
              <a:sym typeface="Calibri"/>
            </a:endParaRPr>
          </a:p>
          <a:p>
            <a:pPr marL="0" marR="0" lvl="0" indent="0" algn="l" rtl="0">
              <a:spcBef>
                <a:spcPts val="0"/>
              </a:spcBef>
              <a:spcAft>
                <a:spcPts val="0"/>
              </a:spcAft>
              <a:buNone/>
            </a:pPr>
            <a:r>
              <a:rPr lang="ja-JP" altLang="en-US" sz="1600" b="1" dirty="0">
                <a:solidFill>
                  <a:schemeClr val="dk1"/>
                </a:solidFill>
                <a:latin typeface="Calibri "/>
                <a:ea typeface="Calibri"/>
                <a:cs typeface="Calibri"/>
                <a:sym typeface="Calibri"/>
              </a:rPr>
              <a:t>スタディサプリ</a:t>
            </a:r>
            <a:r>
              <a:rPr lang="ja-JP" altLang="en-US" sz="1600" dirty="0">
                <a:solidFill>
                  <a:schemeClr val="dk1"/>
                </a:solidFill>
                <a:latin typeface="Calibri "/>
                <a:ea typeface="Calibri"/>
                <a:cs typeface="Calibri"/>
                <a:sym typeface="Calibri"/>
              </a:rPr>
              <a:t>：</a:t>
            </a:r>
            <a:endParaRPr lang="en-US" altLang="ja-JP" sz="1600" dirty="0">
              <a:solidFill>
                <a:schemeClr val="dk1"/>
              </a:solidFill>
              <a:latin typeface="Calibri "/>
              <a:ea typeface="Calibri"/>
              <a:cs typeface="Calibri"/>
              <a:sym typeface="Calibri"/>
            </a:endParaRPr>
          </a:p>
          <a:p>
            <a:pPr marL="0" marR="0" lvl="0" indent="0" algn="l" rtl="0">
              <a:spcBef>
                <a:spcPts val="0"/>
              </a:spcBef>
              <a:spcAft>
                <a:spcPts val="0"/>
              </a:spcAft>
              <a:buNone/>
            </a:pPr>
            <a:r>
              <a:rPr lang="ja-JP" altLang="en-US" sz="1600" dirty="0">
                <a:solidFill>
                  <a:schemeClr val="dk1"/>
                </a:solidFill>
                <a:latin typeface="Calibri "/>
                <a:ea typeface="Calibri"/>
                <a:cs typeface="Calibri"/>
                <a:sym typeface="Calibri"/>
              </a:rPr>
              <a:t>勉強することでコインが貯まり、コインでペットが着る洋服の着せ替えやペットの部屋の模様替えができる。</a:t>
            </a:r>
            <a:endParaRPr lang="en-US" altLang="ja-JP" sz="1600" dirty="0">
              <a:solidFill>
                <a:schemeClr val="dk1"/>
              </a:solidFill>
              <a:latin typeface="Calibri "/>
              <a:ea typeface="Calibri"/>
              <a:cs typeface="Calibri"/>
              <a:sym typeface="Calibri"/>
            </a:endParaRPr>
          </a:p>
          <a:p>
            <a:pPr marL="0" marR="0" lvl="0" indent="0" algn="l" rtl="0">
              <a:spcBef>
                <a:spcPts val="0"/>
              </a:spcBef>
              <a:spcAft>
                <a:spcPts val="0"/>
              </a:spcAft>
              <a:buNone/>
            </a:pPr>
            <a:endParaRPr lang="en-US" altLang="ja-JP" sz="1600" dirty="0">
              <a:solidFill>
                <a:schemeClr val="dk1"/>
              </a:solidFill>
              <a:latin typeface="Calibri "/>
              <a:ea typeface="Calibri"/>
              <a:cs typeface="Calibri"/>
              <a:sym typeface="Calibri"/>
            </a:endParaRPr>
          </a:p>
          <a:p>
            <a:pPr marL="0" marR="0" lvl="0" indent="0" algn="l" rtl="0">
              <a:spcBef>
                <a:spcPts val="0"/>
              </a:spcBef>
              <a:spcAft>
                <a:spcPts val="0"/>
              </a:spcAft>
              <a:buNone/>
            </a:pPr>
            <a:r>
              <a:rPr lang="ja-JP" altLang="en-US" sz="1600" dirty="0">
                <a:solidFill>
                  <a:schemeClr val="dk1"/>
                </a:solidFill>
                <a:latin typeface="Calibri "/>
                <a:ea typeface="Calibri"/>
                <a:cs typeface="Calibri"/>
                <a:sym typeface="Calibri"/>
              </a:rPr>
              <a:t>問題点</a:t>
            </a:r>
            <a:endParaRPr lang="en-US" altLang="ja-JP" sz="1600" dirty="0">
              <a:solidFill>
                <a:schemeClr val="dk1"/>
              </a:solidFill>
              <a:latin typeface="Calibri "/>
              <a:ea typeface="Calibri"/>
              <a:cs typeface="Calibri"/>
              <a:sym typeface="Calibri"/>
            </a:endParaRPr>
          </a:p>
          <a:p>
            <a:r>
              <a:rPr lang="ja-JP" altLang="en-US" sz="1600" dirty="0">
                <a:solidFill>
                  <a:schemeClr val="dk1"/>
                </a:solidFill>
                <a:latin typeface="Calibri "/>
                <a:ea typeface="Calibri"/>
                <a:cs typeface="Calibri"/>
                <a:sym typeface="Calibri"/>
              </a:rPr>
              <a:t>報酬を獲得すること自体が目的になってしまう。</a:t>
            </a:r>
          </a:p>
          <a:p>
            <a:pPr marL="0" marR="0" lvl="0" indent="0" algn="l" rtl="0">
              <a:spcBef>
                <a:spcPts val="0"/>
              </a:spcBef>
              <a:spcAft>
                <a:spcPts val="0"/>
              </a:spcAft>
              <a:buNone/>
            </a:pPr>
            <a:r>
              <a:rPr lang="ja-JP" altLang="en-US" sz="1600" dirty="0">
                <a:solidFill>
                  <a:schemeClr val="dk1"/>
                </a:solidFill>
                <a:latin typeface="Calibri "/>
                <a:ea typeface="Calibri"/>
                <a:cs typeface="Calibri"/>
                <a:sym typeface="Calibri"/>
              </a:rPr>
              <a:t>内発的な動機付けがされない。</a:t>
            </a:r>
          </a:p>
          <a:p>
            <a:pPr marL="0" marR="0" lvl="0" indent="0" algn="l" rtl="0">
              <a:spcBef>
                <a:spcPts val="0"/>
              </a:spcBef>
              <a:spcAft>
                <a:spcPts val="0"/>
              </a:spcAft>
              <a:buNone/>
            </a:pPr>
            <a:endParaRPr lang="ja-JP" altLang="en-US" sz="1600" dirty="0">
              <a:solidFill>
                <a:schemeClr val="dk1"/>
              </a:solidFill>
              <a:latin typeface="Calibri "/>
              <a:ea typeface="Calibri"/>
              <a:cs typeface="Calibri"/>
              <a:sym typeface="Calibri"/>
            </a:endParaRPr>
          </a:p>
          <a:p>
            <a:pPr marL="0" marR="0" lvl="0" indent="0" algn="l" rtl="0">
              <a:spcBef>
                <a:spcPts val="0"/>
              </a:spcBef>
              <a:spcAft>
                <a:spcPts val="0"/>
              </a:spcAft>
              <a:buNone/>
            </a:pPr>
            <a:endParaRPr lang="ja-JP" altLang="en-US" sz="1600" dirty="0">
              <a:solidFill>
                <a:schemeClr val="dk1"/>
              </a:solidFill>
              <a:latin typeface="Calibri "/>
              <a:ea typeface="Calibri"/>
              <a:cs typeface="Calibri"/>
              <a:sym typeface="Calibri"/>
            </a:endParaRPr>
          </a:p>
        </p:txBody>
      </p:sp>
      <p:graphicFrame>
        <p:nvGraphicFramePr>
          <p:cNvPr id="101" name="Google Shape;101;p2"/>
          <p:cNvGraphicFramePr/>
          <p:nvPr>
            <p:extLst>
              <p:ext uri="{D42A27DB-BD31-4B8C-83A1-F6EECF244321}">
                <p14:modId xmlns:p14="http://schemas.microsoft.com/office/powerpoint/2010/main" val="2497150937"/>
              </p:ext>
            </p:extLst>
          </p:nvPr>
        </p:nvGraphicFramePr>
        <p:xfrm>
          <a:off x="352575" y="5301123"/>
          <a:ext cx="8438850" cy="1445000"/>
        </p:xfrm>
        <a:graphic>
          <a:graphicData uri="http://schemas.openxmlformats.org/drawingml/2006/table">
            <a:tbl>
              <a:tblPr firstRow="1" bandRow="1">
                <a:tableStyleId>{073A0DAA-6AF3-43AB-8588-CEC1D06C72B9}</a:tableStyleId>
              </a:tblPr>
              <a:tblGrid>
                <a:gridCol w="4219425">
                  <a:extLst>
                    <a:ext uri="{9D8B030D-6E8A-4147-A177-3AD203B41FA5}">
                      <a16:colId xmlns:a16="http://schemas.microsoft.com/office/drawing/2014/main" val="20000"/>
                    </a:ext>
                  </a:extLst>
                </a:gridCol>
                <a:gridCol w="4219425">
                  <a:extLst>
                    <a:ext uri="{9D8B030D-6E8A-4147-A177-3AD203B41FA5}">
                      <a16:colId xmlns:a16="http://schemas.microsoft.com/office/drawing/2014/main" val="20001"/>
                    </a:ext>
                  </a:extLst>
                </a:gridCol>
              </a:tblGrid>
              <a:tr h="434550">
                <a:tc>
                  <a:txBody>
                    <a:bodyPr/>
                    <a:lstStyle/>
                    <a:p>
                      <a:pPr marL="0" marR="0" lvl="0" indent="0" algn="l" rtl="0">
                        <a:spcBef>
                          <a:spcPts val="0"/>
                        </a:spcBef>
                        <a:spcAft>
                          <a:spcPts val="0"/>
                        </a:spcAft>
                        <a:buNone/>
                      </a:pPr>
                      <a:r>
                        <a:rPr lang="ja-JP" sz="2000" u="none" strike="noStrike" cap="none" dirty="0">
                          <a:solidFill>
                            <a:schemeClr val="bg1"/>
                          </a:solidFill>
                          <a:highlight>
                            <a:srgbClr val="000000"/>
                          </a:highlight>
                        </a:rPr>
                        <a:t>内発的動機付け</a:t>
                      </a:r>
                      <a:endParaRPr sz="2400" dirty="0">
                        <a:solidFill>
                          <a:schemeClr val="bg1"/>
                        </a:solidFill>
                        <a:highlight>
                          <a:srgbClr val="000000"/>
                        </a:highlight>
                      </a:endParaRPr>
                    </a:p>
                  </a:txBody>
                  <a:tcPr marL="68575" marR="68575" marT="34300" marB="34300"/>
                </a:tc>
                <a:tc>
                  <a:txBody>
                    <a:bodyPr/>
                    <a:lstStyle/>
                    <a:p>
                      <a:pPr marL="0" marR="0" lvl="0" indent="0" algn="l" rtl="0">
                        <a:spcBef>
                          <a:spcPts val="0"/>
                        </a:spcBef>
                        <a:spcAft>
                          <a:spcPts val="0"/>
                        </a:spcAft>
                        <a:buNone/>
                      </a:pPr>
                      <a:r>
                        <a:rPr lang="ja-JP" sz="2000" dirty="0">
                          <a:solidFill>
                            <a:schemeClr val="bg1"/>
                          </a:solidFill>
                        </a:rPr>
                        <a:t>外発的動機付け</a:t>
                      </a:r>
                      <a:endParaRPr sz="2400" dirty="0">
                        <a:solidFill>
                          <a:schemeClr val="bg1"/>
                        </a:solidFill>
                      </a:endParaRPr>
                    </a:p>
                  </a:txBody>
                  <a:tcPr marL="68575" marR="68575" marT="34300" marB="34300"/>
                </a:tc>
                <a:extLst>
                  <a:ext uri="{0D108BD9-81ED-4DB2-BD59-A6C34878D82A}">
                    <a16:rowId xmlns:a16="http://schemas.microsoft.com/office/drawing/2014/main" val="10000"/>
                  </a:ext>
                </a:extLst>
              </a:tr>
              <a:tr h="1010450">
                <a:tc>
                  <a:txBody>
                    <a:bodyPr/>
                    <a:lstStyle/>
                    <a:p>
                      <a:pPr marL="0" marR="0" lvl="0" indent="0" algn="l" rtl="0">
                        <a:spcBef>
                          <a:spcPts val="0"/>
                        </a:spcBef>
                        <a:spcAft>
                          <a:spcPts val="0"/>
                        </a:spcAft>
                        <a:buNone/>
                      </a:pPr>
                      <a:r>
                        <a:rPr lang="ja-JP" sz="1600" dirty="0"/>
                        <a:t>自分自身の好奇心や関心等、自分の内面か</a:t>
                      </a:r>
                      <a:endParaRPr dirty="0"/>
                    </a:p>
                    <a:p>
                      <a:pPr marL="0" marR="0" lvl="0" indent="0" algn="l" rtl="0">
                        <a:spcBef>
                          <a:spcPts val="0"/>
                        </a:spcBef>
                        <a:spcAft>
                          <a:spcPts val="0"/>
                        </a:spcAft>
                        <a:buNone/>
                      </a:pPr>
                      <a:r>
                        <a:rPr lang="ja-JP" sz="1600" dirty="0"/>
                        <a:t>ら湧き上がってくるものであり、報酬に依</a:t>
                      </a:r>
                      <a:endParaRPr dirty="0"/>
                    </a:p>
                    <a:p>
                      <a:pPr marL="0" marR="0" lvl="0" indent="0" algn="l" rtl="0">
                        <a:spcBef>
                          <a:spcPts val="0"/>
                        </a:spcBef>
                        <a:spcAft>
                          <a:spcPts val="0"/>
                        </a:spcAft>
                        <a:buNone/>
                      </a:pPr>
                      <a:r>
                        <a:rPr lang="ja-JP" sz="1600" dirty="0"/>
                        <a:t>存しない動機付け</a:t>
                      </a:r>
                      <a:endParaRPr dirty="0"/>
                    </a:p>
                  </a:txBody>
                  <a:tcPr marL="68575" marR="68575" marT="34300" marB="34300"/>
                </a:tc>
                <a:tc>
                  <a:txBody>
                    <a:bodyPr/>
                    <a:lstStyle/>
                    <a:p>
                      <a:pPr marL="0" marR="0" lvl="0" indent="0" algn="l" rtl="0">
                        <a:spcBef>
                          <a:spcPts val="0"/>
                        </a:spcBef>
                        <a:spcAft>
                          <a:spcPts val="0"/>
                        </a:spcAft>
                        <a:buNone/>
                      </a:pPr>
                      <a:r>
                        <a:rPr lang="ja-JP" sz="1600" dirty="0"/>
                        <a:t>金銭の授受や罰などの外的要因が基となる</a:t>
                      </a:r>
                      <a:endParaRPr dirty="0"/>
                    </a:p>
                    <a:p>
                      <a:pPr marL="0" marR="0" lvl="0" indent="0" algn="l" rtl="0">
                        <a:spcBef>
                          <a:spcPts val="0"/>
                        </a:spcBef>
                        <a:spcAft>
                          <a:spcPts val="0"/>
                        </a:spcAft>
                        <a:buNone/>
                      </a:pPr>
                      <a:r>
                        <a:rPr lang="ja-JP" sz="1600" dirty="0"/>
                        <a:t>動機付け</a:t>
                      </a:r>
                      <a:endParaRPr dirty="0"/>
                    </a:p>
                  </a:txBody>
                  <a:tcPr marL="68575" marR="68575" marT="34300" marB="34300"/>
                </a:tc>
                <a:extLst>
                  <a:ext uri="{0D108BD9-81ED-4DB2-BD59-A6C34878D82A}">
                    <a16:rowId xmlns:a16="http://schemas.microsoft.com/office/drawing/2014/main" val="10001"/>
                  </a:ext>
                </a:extLst>
              </a:tr>
            </a:tbl>
          </a:graphicData>
        </a:graphic>
      </p:graphicFrame>
      <p:sp>
        <p:nvSpPr>
          <p:cNvPr id="102" name="Google Shape;102;p2"/>
          <p:cNvSpPr txBox="1"/>
          <p:nvPr/>
        </p:nvSpPr>
        <p:spPr>
          <a:xfrm>
            <a:off x="3735815" y="4962569"/>
            <a:ext cx="1769351"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600" dirty="0">
                <a:solidFill>
                  <a:schemeClr val="dk1"/>
                </a:solidFill>
                <a:latin typeface="Calibri "/>
                <a:ea typeface="Calibri"/>
                <a:cs typeface="Calibri"/>
                <a:sym typeface="Calibri"/>
              </a:rPr>
              <a:t>動機付けの種類</a:t>
            </a:r>
            <a:endParaRPr sz="1600" dirty="0">
              <a:solidFill>
                <a:schemeClr val="dk1"/>
              </a:solidFill>
              <a:latin typeface="Calibri "/>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7" name="Google Shape;250;p6">
            <a:extLst>
              <a:ext uri="{FF2B5EF4-FFF2-40B4-BE49-F238E27FC236}">
                <a16:creationId xmlns:a16="http://schemas.microsoft.com/office/drawing/2014/main" id="{05595E47-7F0E-47D2-B2BE-3C088BDEFA11}"/>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ポイント獲得の戦略</a:t>
            </a:r>
            <a:endParaRPr dirty="0"/>
          </a:p>
        </p:txBody>
      </p:sp>
      <p:graphicFrame>
        <p:nvGraphicFramePr>
          <p:cNvPr id="8" name="表 4">
            <a:extLst>
              <a:ext uri="{FF2B5EF4-FFF2-40B4-BE49-F238E27FC236}">
                <a16:creationId xmlns:a16="http://schemas.microsoft.com/office/drawing/2014/main" id="{A76C64BD-8A49-42ED-88F5-AABF3CC3050C}"/>
              </a:ext>
            </a:extLst>
          </p:cNvPr>
          <p:cNvGraphicFramePr>
            <a:graphicFrameLocks noGrp="1"/>
          </p:cNvGraphicFramePr>
          <p:nvPr/>
        </p:nvGraphicFramePr>
        <p:xfrm>
          <a:off x="112362" y="1273160"/>
          <a:ext cx="8919275" cy="3078480"/>
        </p:xfrm>
        <a:graphic>
          <a:graphicData uri="http://schemas.openxmlformats.org/drawingml/2006/table">
            <a:tbl>
              <a:tblPr firstRow="1" bandRow="1">
                <a:tableStyleId>{93296810-A885-4BE3-A3E7-6D5BEEA58F35}</a:tableStyleId>
              </a:tblPr>
              <a:tblGrid>
                <a:gridCol w="8919275">
                  <a:extLst>
                    <a:ext uri="{9D8B030D-6E8A-4147-A177-3AD203B41FA5}">
                      <a16:colId xmlns:a16="http://schemas.microsoft.com/office/drawing/2014/main" val="1301541295"/>
                    </a:ext>
                  </a:extLst>
                </a:gridCol>
              </a:tblGrid>
              <a:tr h="217284">
                <a:tc>
                  <a:txBody>
                    <a:bodyPr/>
                    <a:lstStyle/>
                    <a:p>
                      <a:pPr algn="l" rtl="0" fontAlgn="b"/>
                      <a:r>
                        <a:rPr lang="ja-JP" altLang="en-US" sz="1800" b="1" dirty="0">
                          <a:effectLst/>
                        </a:rPr>
                        <a:t>あなたなりのポイント獲得戦略アクションを教えてください。</a:t>
                      </a:r>
                    </a:p>
                  </a:txBody>
                  <a:tcPr marL="22860" marR="22860" marT="15240" marB="15240" anchor="b"/>
                </a:tc>
                <a:extLst>
                  <a:ext uri="{0D108BD9-81ED-4DB2-BD59-A6C34878D82A}">
                    <a16:rowId xmlns:a16="http://schemas.microsoft.com/office/drawing/2014/main" val="530279744"/>
                  </a:ext>
                </a:extLst>
              </a:tr>
              <a:tr h="196389">
                <a:tc>
                  <a:txBody>
                    <a:bodyPr/>
                    <a:lstStyle/>
                    <a:p>
                      <a:pPr algn="l" rtl="0" fontAlgn="b"/>
                      <a:r>
                        <a:rPr lang="ja-JP" altLang="en-US" sz="1400" b="1" dirty="0">
                          <a:effectLst/>
                        </a:rPr>
                        <a:t>出来るだけ簡単な言葉で発言することを心がけた。</a:t>
                      </a:r>
                      <a:r>
                        <a:rPr lang="ja-JP" altLang="en-US" sz="1400" b="0" dirty="0">
                          <a:effectLst/>
                        </a:rPr>
                        <a:t>賭けた人に話を振る。</a:t>
                      </a:r>
                    </a:p>
                  </a:txBody>
                  <a:tcPr marL="22860" marR="22860" marT="15240" marB="15240" anchor="b"/>
                </a:tc>
                <a:extLst>
                  <a:ext uri="{0D108BD9-81ED-4DB2-BD59-A6C34878D82A}">
                    <a16:rowId xmlns:a16="http://schemas.microsoft.com/office/drawing/2014/main" val="3484316683"/>
                  </a:ext>
                </a:extLst>
              </a:tr>
              <a:tr h="196389">
                <a:tc>
                  <a:txBody>
                    <a:bodyPr/>
                    <a:lstStyle/>
                    <a:p>
                      <a:pPr algn="l" rtl="0" fontAlgn="b"/>
                      <a:r>
                        <a:rPr lang="ja-JP" altLang="en-US" sz="1400" b="0" dirty="0">
                          <a:effectLst/>
                        </a:rPr>
                        <a:t>賭けでポイントを得るのは不確定要素が多いため</a:t>
                      </a:r>
                      <a:r>
                        <a:rPr lang="ja-JP" altLang="en-US" sz="1400" b="1" dirty="0">
                          <a:effectLst/>
                        </a:rPr>
                        <a:t>議論で積極的に発言する。</a:t>
                      </a:r>
                    </a:p>
                  </a:txBody>
                  <a:tcPr marL="22860" marR="22860" marT="15240" marB="15240" anchor="b"/>
                </a:tc>
                <a:extLst>
                  <a:ext uri="{0D108BD9-81ED-4DB2-BD59-A6C34878D82A}">
                    <a16:rowId xmlns:a16="http://schemas.microsoft.com/office/drawing/2014/main" val="3595628663"/>
                  </a:ext>
                </a:extLst>
              </a:tr>
              <a:tr h="196389">
                <a:tc>
                  <a:txBody>
                    <a:bodyPr/>
                    <a:lstStyle/>
                    <a:p>
                      <a:pPr algn="l" rtl="0" fontAlgn="b"/>
                      <a:r>
                        <a:rPr lang="ja-JP" altLang="en-US" sz="1400" b="0" dirty="0">
                          <a:effectLst/>
                        </a:rPr>
                        <a:t>賭けの対象の話を広げられるように努めました。</a:t>
                      </a:r>
                    </a:p>
                  </a:txBody>
                  <a:tcPr marL="22860" marR="22860" marT="15240" marB="15240" anchor="b"/>
                </a:tc>
                <a:extLst>
                  <a:ext uri="{0D108BD9-81ED-4DB2-BD59-A6C34878D82A}">
                    <a16:rowId xmlns:a16="http://schemas.microsoft.com/office/drawing/2014/main" val="419886526"/>
                  </a:ext>
                </a:extLst>
              </a:tr>
              <a:tr h="274407">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ja-JP" altLang="en-US" sz="1400" b="1" kern="1200" dirty="0">
                          <a:solidFill>
                            <a:schemeClr val="dk1"/>
                          </a:solidFill>
                          <a:effectLst/>
                        </a:rPr>
                        <a:t>長時間無言の時間を作らないようにした。狭い視点で集中して議論を続けるのではなく、広い視野で違った視点からの意見も言うようにした。</a:t>
                      </a:r>
                      <a:endParaRPr kumimoji="1" lang="ja-JP" altLang="en-US" sz="1400" b="1" dirty="0"/>
                    </a:p>
                  </a:txBody>
                  <a:tcPr marL="22860" marR="22860" marT="15240" marB="15240" anchor="b"/>
                </a:tc>
                <a:extLst>
                  <a:ext uri="{0D108BD9-81ED-4DB2-BD59-A6C34878D82A}">
                    <a16:rowId xmlns:a16="http://schemas.microsoft.com/office/drawing/2014/main" val="94143057"/>
                  </a:ext>
                </a:extLst>
              </a:tr>
              <a:tr h="19638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ja-JP" altLang="en-US" sz="1400" b="1" kern="1200" dirty="0">
                          <a:solidFill>
                            <a:schemeClr val="dk1"/>
                          </a:solidFill>
                          <a:effectLst/>
                        </a:rPr>
                        <a:t>なるべく建設的な意見を述べるよう心がけた。</a:t>
                      </a:r>
                      <a:endParaRPr kumimoji="1" lang="ja-JP" altLang="en-US" sz="1400" b="1" dirty="0"/>
                    </a:p>
                  </a:txBody>
                  <a:tcPr marL="22860" marR="22860" marT="15240" marB="15240" anchor="b"/>
                </a:tc>
                <a:extLst>
                  <a:ext uri="{0D108BD9-81ED-4DB2-BD59-A6C34878D82A}">
                    <a16:rowId xmlns:a16="http://schemas.microsoft.com/office/drawing/2014/main" val="2828046786"/>
                  </a:ext>
                </a:extLst>
              </a:tr>
              <a:tr h="435822">
                <a:tc>
                  <a:txBody>
                    <a:bodyPr/>
                    <a:lstStyle/>
                    <a:p>
                      <a:pPr algn="l"/>
                      <a:r>
                        <a:rPr kumimoji="1" lang="ja-JP" altLang="en-US" sz="1400" b="0" kern="1200" dirty="0">
                          <a:solidFill>
                            <a:schemeClr val="dk1"/>
                          </a:solidFill>
                          <a:effectLst/>
                        </a:rPr>
                        <a:t>賭けの対象にはよく意見を出しそうな人を選んでいましたので、議論中は賭け対象の人が出す意見や質問の内容を広げるよう努めた。発言を多く引き出すことが、その人の意見に対して注目が行き評価されるのではないかと考えたため。</a:t>
                      </a:r>
                      <a:endParaRPr kumimoji="1" lang="ja-JP" altLang="en-US" sz="1400" b="0" dirty="0"/>
                    </a:p>
                  </a:txBody>
                  <a:tcPr/>
                </a:tc>
                <a:extLst>
                  <a:ext uri="{0D108BD9-81ED-4DB2-BD59-A6C34878D82A}">
                    <a16:rowId xmlns:a16="http://schemas.microsoft.com/office/drawing/2014/main" val="1242360336"/>
                  </a:ext>
                </a:extLst>
              </a:tr>
              <a:tr h="196389">
                <a:tc>
                  <a:txBody>
                    <a:bodyPr/>
                    <a:lstStyle/>
                    <a:p>
                      <a:pPr algn="l"/>
                      <a:r>
                        <a:rPr kumimoji="1" lang="ja-JP" altLang="en-US" sz="1400" b="0" kern="1200" dirty="0">
                          <a:solidFill>
                            <a:schemeClr val="dk1"/>
                          </a:solidFill>
                          <a:effectLst/>
                        </a:rPr>
                        <a:t>自分の賭けた人の発言に質問などで深堀することで、さらに良い発言を引き出そうとした。</a:t>
                      </a:r>
                      <a:endParaRPr kumimoji="1" lang="ja-JP" altLang="en-US" sz="1400" b="0" dirty="0"/>
                    </a:p>
                  </a:txBody>
                  <a:tcPr/>
                </a:tc>
                <a:extLst>
                  <a:ext uri="{0D108BD9-81ED-4DB2-BD59-A6C34878D82A}">
                    <a16:rowId xmlns:a16="http://schemas.microsoft.com/office/drawing/2014/main" val="3594154639"/>
                  </a:ext>
                </a:extLst>
              </a:tr>
              <a:tr h="196389">
                <a:tc>
                  <a:txBody>
                    <a:bodyPr/>
                    <a:lstStyle/>
                    <a:p>
                      <a:pPr algn="l"/>
                      <a:r>
                        <a:rPr kumimoji="1" lang="ja-JP" altLang="en-US" sz="1400" b="1" kern="1200" dirty="0">
                          <a:solidFill>
                            <a:schemeClr val="dk1"/>
                          </a:solidFill>
                          <a:effectLst/>
                        </a:rPr>
                        <a:t>良いアイデアかどうか自信がなくてもいろいろな意見を出してみた。</a:t>
                      </a:r>
                      <a:endParaRPr kumimoji="1" lang="ja-JP" altLang="en-US" sz="1400" b="1" dirty="0"/>
                    </a:p>
                  </a:txBody>
                  <a:tcPr/>
                </a:tc>
                <a:extLst>
                  <a:ext uri="{0D108BD9-81ED-4DB2-BD59-A6C34878D82A}">
                    <a16:rowId xmlns:a16="http://schemas.microsoft.com/office/drawing/2014/main" val="1251123698"/>
                  </a:ext>
                </a:extLst>
              </a:tr>
            </a:tbl>
          </a:graphicData>
        </a:graphic>
      </p:graphicFrame>
      <p:sp>
        <p:nvSpPr>
          <p:cNvPr id="9" name="テキスト ボックス 8">
            <a:extLst>
              <a:ext uri="{FF2B5EF4-FFF2-40B4-BE49-F238E27FC236}">
                <a16:creationId xmlns:a16="http://schemas.microsoft.com/office/drawing/2014/main" id="{40E40C89-F82A-4BA9-AA9E-18288806C7DD}"/>
              </a:ext>
            </a:extLst>
          </p:cNvPr>
          <p:cNvSpPr txBox="1"/>
          <p:nvPr/>
        </p:nvSpPr>
        <p:spPr>
          <a:xfrm>
            <a:off x="117365" y="4836508"/>
            <a:ext cx="8909267" cy="1700530"/>
          </a:xfrm>
          <a:prstGeom prst="rect">
            <a:avLst/>
          </a:prstGeom>
          <a:solidFill>
            <a:schemeClr val="accent2">
              <a:lumMod val="40000"/>
              <a:lumOff val="60000"/>
            </a:schemeClr>
          </a:solidFill>
        </p:spPr>
        <p:txBody>
          <a:bodyPr wrap="square" rtlCol="0">
            <a:spAutoFit/>
          </a:bodyPr>
          <a:lstStyle/>
          <a:p>
            <a:pPr>
              <a:lnSpc>
                <a:spcPct val="150000"/>
              </a:lnSpc>
            </a:pPr>
            <a:r>
              <a:rPr kumimoji="1" lang="ja-JP" altLang="en-US" sz="2400" b="1" dirty="0"/>
              <a:t>レベル</a:t>
            </a:r>
            <a:r>
              <a:rPr kumimoji="1" lang="en-US" altLang="ja-JP" sz="2400" b="1" dirty="0"/>
              <a:t>1</a:t>
            </a:r>
            <a:r>
              <a:rPr kumimoji="1" lang="ja-JP" altLang="en-US" sz="2400" b="1" dirty="0"/>
              <a:t>獲得のために、自らの発言をより良いものにする意識</a:t>
            </a:r>
            <a:endParaRPr kumimoji="1" lang="en-US" altLang="ja-JP" sz="2400" b="1" dirty="0"/>
          </a:p>
          <a:p>
            <a:pPr>
              <a:lnSpc>
                <a:spcPct val="150000"/>
              </a:lnSpc>
            </a:pPr>
            <a:r>
              <a:rPr kumimoji="1" lang="ja-JP" altLang="en-US" sz="2400" i="0" u="none" strike="noStrike" kern="1200" dirty="0">
                <a:solidFill>
                  <a:srgbClr val="000000"/>
                </a:solidFill>
                <a:effectLst/>
                <a:latin typeface="Calibri" panose="020F0502020204030204" pitchFamily="34" charset="0"/>
                <a:ea typeface="游ゴシック" panose="020B0400000000000000" pitchFamily="50" charset="-128"/>
              </a:rPr>
              <a:t>レベル</a:t>
            </a:r>
            <a:r>
              <a:rPr kumimoji="1" lang="en-US" altLang="ja-JP" sz="2400" i="0" u="none" strike="noStrike" kern="1200" dirty="0">
                <a:solidFill>
                  <a:srgbClr val="000000"/>
                </a:solidFill>
                <a:effectLst/>
                <a:latin typeface="Calibri" panose="020F0502020204030204" pitchFamily="34" charset="0"/>
                <a:ea typeface="游ゴシック" panose="020B0400000000000000" pitchFamily="50" charset="-128"/>
              </a:rPr>
              <a:t>2</a:t>
            </a:r>
            <a:r>
              <a:rPr kumimoji="1" lang="ja-JP" altLang="en-US" sz="2400" i="0" u="none" strike="noStrike" kern="1200" dirty="0">
                <a:solidFill>
                  <a:srgbClr val="000000"/>
                </a:solidFill>
                <a:effectLst/>
                <a:latin typeface="Calibri" panose="020F0502020204030204" pitchFamily="34" charset="0"/>
                <a:ea typeface="游ゴシック" panose="020B0400000000000000" pitchFamily="50" charset="-128"/>
              </a:rPr>
              <a:t>獲得のために、賭けた人にふるまいを起こす意識</a:t>
            </a:r>
            <a:endParaRPr kumimoji="1" lang="en-US" altLang="ja-JP" sz="2400" dirty="0">
              <a:solidFill>
                <a:srgbClr val="000000"/>
              </a:solidFill>
              <a:latin typeface="Calibri" panose="020F0502020204030204" pitchFamily="34" charset="0"/>
              <a:ea typeface="游ゴシック" panose="020B0400000000000000" pitchFamily="50" charset="-128"/>
            </a:endParaRPr>
          </a:p>
          <a:p>
            <a:pPr>
              <a:lnSpc>
                <a:spcPct val="150000"/>
              </a:lnSpc>
            </a:pPr>
            <a:r>
              <a:rPr kumimoji="1" lang="ja-JP" altLang="en-US" sz="2400" dirty="0">
                <a:solidFill>
                  <a:srgbClr val="000000"/>
                </a:solidFill>
                <a:latin typeface="Calibri" panose="020F0502020204030204" pitchFamily="34" charset="0"/>
                <a:ea typeface="游ゴシック" panose="020B0400000000000000" pitchFamily="50" charset="-128"/>
              </a:rPr>
              <a:t>により、質と発言量の向上につながったと考えられる。</a:t>
            </a:r>
            <a:endParaRPr kumimoji="1" lang="en-US" altLang="ja-JP" sz="2400" i="0" u="none" strike="noStrike" kern="1200" dirty="0">
              <a:solidFill>
                <a:srgbClr val="000000"/>
              </a:solidFill>
              <a:effectLst/>
              <a:latin typeface="Calibri" panose="020F0502020204030204" pitchFamily="34" charset="0"/>
              <a:ea typeface="游ゴシック" panose="020B0400000000000000" pitchFamily="50" charset="-128"/>
            </a:endParaRPr>
          </a:p>
        </p:txBody>
      </p:sp>
    </p:spTree>
    <p:extLst>
      <p:ext uri="{BB962C8B-B14F-4D97-AF65-F5344CB8AC3E}">
        <p14:creationId xmlns:p14="http://schemas.microsoft.com/office/powerpoint/2010/main" val="887739085"/>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7" name="Google Shape;250;p6">
            <a:extLst>
              <a:ext uri="{FF2B5EF4-FFF2-40B4-BE49-F238E27FC236}">
                <a16:creationId xmlns:a16="http://schemas.microsoft.com/office/drawing/2014/main" id="{05595E47-7F0E-47D2-B2BE-3C088BDEFA11}"/>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ポイント獲得の戦略</a:t>
            </a:r>
            <a:endParaRPr dirty="0"/>
          </a:p>
        </p:txBody>
      </p:sp>
      <p:graphicFrame>
        <p:nvGraphicFramePr>
          <p:cNvPr id="9" name="表 4">
            <a:extLst>
              <a:ext uri="{FF2B5EF4-FFF2-40B4-BE49-F238E27FC236}">
                <a16:creationId xmlns:a16="http://schemas.microsoft.com/office/drawing/2014/main" id="{4DC6F424-B9FC-4328-A08F-0E11754C38EE}"/>
              </a:ext>
            </a:extLst>
          </p:cNvPr>
          <p:cNvGraphicFramePr>
            <a:graphicFrameLocks noGrp="1"/>
          </p:cNvGraphicFramePr>
          <p:nvPr>
            <p:extLst>
              <p:ext uri="{D42A27DB-BD31-4B8C-83A1-F6EECF244321}">
                <p14:modId xmlns:p14="http://schemas.microsoft.com/office/powerpoint/2010/main" val="859377602"/>
              </p:ext>
            </p:extLst>
          </p:nvPr>
        </p:nvGraphicFramePr>
        <p:xfrm>
          <a:off x="112362" y="1273160"/>
          <a:ext cx="8919275" cy="3078480"/>
        </p:xfrm>
        <a:graphic>
          <a:graphicData uri="http://schemas.openxmlformats.org/drawingml/2006/table">
            <a:tbl>
              <a:tblPr firstRow="1" bandRow="1">
                <a:tableStyleId>{93296810-A885-4BE3-A3E7-6D5BEEA58F35}</a:tableStyleId>
              </a:tblPr>
              <a:tblGrid>
                <a:gridCol w="8919275">
                  <a:extLst>
                    <a:ext uri="{9D8B030D-6E8A-4147-A177-3AD203B41FA5}">
                      <a16:colId xmlns:a16="http://schemas.microsoft.com/office/drawing/2014/main" val="1301541295"/>
                    </a:ext>
                  </a:extLst>
                </a:gridCol>
              </a:tblGrid>
              <a:tr h="217284">
                <a:tc>
                  <a:txBody>
                    <a:bodyPr/>
                    <a:lstStyle/>
                    <a:p>
                      <a:pPr algn="l" rtl="0" fontAlgn="b"/>
                      <a:r>
                        <a:rPr lang="ja-JP" altLang="en-US" sz="1800" b="1" dirty="0">
                          <a:effectLst/>
                        </a:rPr>
                        <a:t>あなたなりのポイント獲得戦略アクションを教えてください。</a:t>
                      </a:r>
                    </a:p>
                  </a:txBody>
                  <a:tcPr marL="22860" marR="22860" marT="15240" marB="15240" anchor="b"/>
                </a:tc>
                <a:extLst>
                  <a:ext uri="{0D108BD9-81ED-4DB2-BD59-A6C34878D82A}">
                    <a16:rowId xmlns:a16="http://schemas.microsoft.com/office/drawing/2014/main" val="530279744"/>
                  </a:ext>
                </a:extLst>
              </a:tr>
              <a:tr h="196389">
                <a:tc>
                  <a:txBody>
                    <a:bodyPr/>
                    <a:lstStyle/>
                    <a:p>
                      <a:pPr algn="l" rtl="0" fontAlgn="b"/>
                      <a:r>
                        <a:rPr lang="ja-JP" altLang="en-US" sz="1400" b="0" dirty="0">
                          <a:effectLst/>
                        </a:rPr>
                        <a:t>出来るだけ簡単な言葉で発言することを心がけた。</a:t>
                      </a:r>
                      <a:r>
                        <a:rPr lang="ja-JP" altLang="en-US" sz="1400" b="1" dirty="0">
                          <a:effectLst/>
                        </a:rPr>
                        <a:t>賭けた人に話を振る。</a:t>
                      </a:r>
                    </a:p>
                  </a:txBody>
                  <a:tcPr marL="22860" marR="22860" marT="15240" marB="15240" anchor="b"/>
                </a:tc>
                <a:extLst>
                  <a:ext uri="{0D108BD9-81ED-4DB2-BD59-A6C34878D82A}">
                    <a16:rowId xmlns:a16="http://schemas.microsoft.com/office/drawing/2014/main" val="3484316683"/>
                  </a:ext>
                </a:extLst>
              </a:tr>
              <a:tr h="196389">
                <a:tc>
                  <a:txBody>
                    <a:bodyPr/>
                    <a:lstStyle/>
                    <a:p>
                      <a:pPr algn="l" rtl="0" fontAlgn="b"/>
                      <a:r>
                        <a:rPr lang="ja-JP" altLang="en-US" sz="1400" b="0" dirty="0">
                          <a:effectLst/>
                        </a:rPr>
                        <a:t>賭けでポイントを得るのは不確定要素が多いため議論で積極的に発言する。</a:t>
                      </a:r>
                    </a:p>
                  </a:txBody>
                  <a:tcPr marL="22860" marR="22860" marT="15240" marB="15240" anchor="b"/>
                </a:tc>
                <a:extLst>
                  <a:ext uri="{0D108BD9-81ED-4DB2-BD59-A6C34878D82A}">
                    <a16:rowId xmlns:a16="http://schemas.microsoft.com/office/drawing/2014/main" val="3595628663"/>
                  </a:ext>
                </a:extLst>
              </a:tr>
              <a:tr h="196389">
                <a:tc>
                  <a:txBody>
                    <a:bodyPr/>
                    <a:lstStyle/>
                    <a:p>
                      <a:pPr algn="l" rtl="0" fontAlgn="b"/>
                      <a:r>
                        <a:rPr lang="ja-JP" altLang="en-US" sz="1400" b="1" dirty="0">
                          <a:effectLst/>
                        </a:rPr>
                        <a:t>賭けの対象の話を広げられるように努めました。</a:t>
                      </a:r>
                    </a:p>
                  </a:txBody>
                  <a:tcPr marL="22860" marR="22860" marT="15240" marB="15240" anchor="b"/>
                </a:tc>
                <a:extLst>
                  <a:ext uri="{0D108BD9-81ED-4DB2-BD59-A6C34878D82A}">
                    <a16:rowId xmlns:a16="http://schemas.microsoft.com/office/drawing/2014/main" val="419886526"/>
                  </a:ext>
                </a:extLst>
              </a:tr>
              <a:tr h="274407">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ja-JP" altLang="en-US" sz="1400" b="0" kern="1200" dirty="0">
                          <a:solidFill>
                            <a:schemeClr val="dk1"/>
                          </a:solidFill>
                          <a:effectLst/>
                        </a:rPr>
                        <a:t>長時間無言の時間を作らないようにした。狭い視点で集中して議論を続けるのではなく、広い視野で違った視点からの意見も言うようにした。</a:t>
                      </a:r>
                      <a:endParaRPr kumimoji="1" lang="ja-JP" altLang="en-US" sz="1400" b="0" dirty="0"/>
                    </a:p>
                  </a:txBody>
                  <a:tcPr marL="22860" marR="22860" marT="15240" marB="15240" anchor="b"/>
                </a:tc>
                <a:extLst>
                  <a:ext uri="{0D108BD9-81ED-4DB2-BD59-A6C34878D82A}">
                    <a16:rowId xmlns:a16="http://schemas.microsoft.com/office/drawing/2014/main" val="94143057"/>
                  </a:ext>
                </a:extLst>
              </a:tr>
              <a:tr h="19638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ja-JP" altLang="en-US" sz="1400" b="0" kern="1200" dirty="0">
                          <a:solidFill>
                            <a:schemeClr val="dk1"/>
                          </a:solidFill>
                          <a:effectLst/>
                        </a:rPr>
                        <a:t>なるべく建設的な意見を述べるよう心がけた。</a:t>
                      </a:r>
                      <a:endParaRPr kumimoji="1" lang="ja-JP" altLang="en-US" sz="1400" b="0" dirty="0"/>
                    </a:p>
                  </a:txBody>
                  <a:tcPr marL="22860" marR="22860" marT="15240" marB="15240" anchor="b"/>
                </a:tc>
                <a:extLst>
                  <a:ext uri="{0D108BD9-81ED-4DB2-BD59-A6C34878D82A}">
                    <a16:rowId xmlns:a16="http://schemas.microsoft.com/office/drawing/2014/main" val="2828046786"/>
                  </a:ext>
                </a:extLst>
              </a:tr>
              <a:tr h="435822">
                <a:tc>
                  <a:txBody>
                    <a:bodyPr/>
                    <a:lstStyle/>
                    <a:p>
                      <a:pPr algn="l"/>
                      <a:r>
                        <a:rPr kumimoji="1" lang="ja-JP" altLang="en-US" sz="1400" b="0" kern="1200" dirty="0">
                          <a:solidFill>
                            <a:schemeClr val="dk1"/>
                          </a:solidFill>
                          <a:effectLst/>
                        </a:rPr>
                        <a:t>賭けの対象にはよく意見を出しそうな人を選んでいましたので、</a:t>
                      </a:r>
                      <a:r>
                        <a:rPr kumimoji="1" lang="ja-JP" altLang="en-US" sz="1400" b="1" kern="1200" dirty="0">
                          <a:solidFill>
                            <a:schemeClr val="dk1"/>
                          </a:solidFill>
                          <a:effectLst/>
                        </a:rPr>
                        <a:t>議論中は賭け対象の人が出す意見や質問の内容を広げるよう努めた。発言を多く引き出すことが、その人の意見に対して注目が行き評価されるのではないかと考えたため。</a:t>
                      </a:r>
                      <a:endParaRPr kumimoji="1" lang="ja-JP" altLang="en-US" sz="1400" b="1" dirty="0"/>
                    </a:p>
                  </a:txBody>
                  <a:tcPr/>
                </a:tc>
                <a:extLst>
                  <a:ext uri="{0D108BD9-81ED-4DB2-BD59-A6C34878D82A}">
                    <a16:rowId xmlns:a16="http://schemas.microsoft.com/office/drawing/2014/main" val="1242360336"/>
                  </a:ext>
                </a:extLst>
              </a:tr>
              <a:tr h="196389">
                <a:tc>
                  <a:txBody>
                    <a:bodyPr/>
                    <a:lstStyle/>
                    <a:p>
                      <a:pPr algn="l"/>
                      <a:r>
                        <a:rPr kumimoji="1" lang="ja-JP" altLang="en-US" sz="1400" b="1" kern="1200" dirty="0">
                          <a:solidFill>
                            <a:schemeClr val="dk1"/>
                          </a:solidFill>
                          <a:effectLst/>
                        </a:rPr>
                        <a:t>自分の賭けた人の発言に質問などで深堀することで、さらに良い発言を引き出そうとした。</a:t>
                      </a:r>
                      <a:endParaRPr kumimoji="1" lang="ja-JP" altLang="en-US" sz="1400" b="1" dirty="0"/>
                    </a:p>
                  </a:txBody>
                  <a:tcPr/>
                </a:tc>
                <a:extLst>
                  <a:ext uri="{0D108BD9-81ED-4DB2-BD59-A6C34878D82A}">
                    <a16:rowId xmlns:a16="http://schemas.microsoft.com/office/drawing/2014/main" val="3594154639"/>
                  </a:ext>
                </a:extLst>
              </a:tr>
              <a:tr h="196389">
                <a:tc>
                  <a:txBody>
                    <a:bodyPr/>
                    <a:lstStyle/>
                    <a:p>
                      <a:pPr algn="l"/>
                      <a:r>
                        <a:rPr kumimoji="1" lang="ja-JP" altLang="en-US" sz="1400" b="0" kern="1200" dirty="0">
                          <a:solidFill>
                            <a:schemeClr val="dk1"/>
                          </a:solidFill>
                          <a:effectLst/>
                        </a:rPr>
                        <a:t>良いアイデアかどうか自信がなくてもいろいろな意見を出してみた。</a:t>
                      </a:r>
                      <a:endParaRPr kumimoji="1" lang="ja-JP" altLang="en-US" sz="1400" b="0" dirty="0"/>
                    </a:p>
                  </a:txBody>
                  <a:tcPr/>
                </a:tc>
                <a:extLst>
                  <a:ext uri="{0D108BD9-81ED-4DB2-BD59-A6C34878D82A}">
                    <a16:rowId xmlns:a16="http://schemas.microsoft.com/office/drawing/2014/main" val="1251123698"/>
                  </a:ext>
                </a:extLst>
              </a:tr>
            </a:tbl>
          </a:graphicData>
        </a:graphic>
      </p:graphicFrame>
      <p:sp>
        <p:nvSpPr>
          <p:cNvPr id="8" name="テキスト ボックス 7">
            <a:extLst>
              <a:ext uri="{FF2B5EF4-FFF2-40B4-BE49-F238E27FC236}">
                <a16:creationId xmlns:a16="http://schemas.microsoft.com/office/drawing/2014/main" id="{29FD3652-A810-4806-A0D3-4F6A736BCE83}"/>
              </a:ext>
            </a:extLst>
          </p:cNvPr>
          <p:cNvSpPr txBox="1"/>
          <p:nvPr/>
        </p:nvSpPr>
        <p:spPr>
          <a:xfrm>
            <a:off x="117365" y="4836508"/>
            <a:ext cx="8909267" cy="1700530"/>
          </a:xfrm>
          <a:prstGeom prst="rect">
            <a:avLst/>
          </a:prstGeom>
          <a:solidFill>
            <a:schemeClr val="accent2">
              <a:lumMod val="40000"/>
              <a:lumOff val="60000"/>
            </a:schemeClr>
          </a:solidFill>
        </p:spPr>
        <p:txBody>
          <a:bodyPr wrap="square" rtlCol="0">
            <a:spAutoFit/>
          </a:bodyPr>
          <a:lstStyle/>
          <a:p>
            <a:pPr>
              <a:lnSpc>
                <a:spcPct val="150000"/>
              </a:lnSpc>
            </a:pPr>
            <a:r>
              <a:rPr kumimoji="1" lang="ja-JP" altLang="en-US" sz="2400" dirty="0"/>
              <a:t>レベル</a:t>
            </a:r>
            <a:r>
              <a:rPr kumimoji="1" lang="en-US" altLang="ja-JP" sz="2400" dirty="0"/>
              <a:t>1</a:t>
            </a:r>
            <a:r>
              <a:rPr kumimoji="1" lang="ja-JP" altLang="en-US" sz="2400" dirty="0"/>
              <a:t>獲得のために、自らの発言をより良いものにする意識</a:t>
            </a:r>
            <a:endParaRPr kumimoji="1" lang="en-US" altLang="ja-JP" sz="2400" dirty="0"/>
          </a:p>
          <a:p>
            <a:pPr>
              <a:lnSpc>
                <a:spcPct val="150000"/>
              </a:lnSpc>
            </a:pPr>
            <a:r>
              <a:rPr kumimoji="1" lang="ja-JP" altLang="en-US" sz="2400" b="1" i="0" u="none" strike="noStrike" kern="1200" dirty="0">
                <a:solidFill>
                  <a:srgbClr val="000000"/>
                </a:solidFill>
                <a:effectLst/>
                <a:latin typeface="Calibri" panose="020F0502020204030204" pitchFamily="34" charset="0"/>
                <a:ea typeface="游ゴシック" panose="020B0400000000000000" pitchFamily="50" charset="-128"/>
              </a:rPr>
              <a:t>レベル</a:t>
            </a:r>
            <a:r>
              <a:rPr kumimoji="1" lang="en-US" altLang="ja-JP" sz="2400" b="1" i="0" u="none" strike="noStrike" kern="1200" dirty="0">
                <a:solidFill>
                  <a:srgbClr val="000000"/>
                </a:solidFill>
                <a:effectLst/>
                <a:latin typeface="Calibri" panose="020F0502020204030204" pitchFamily="34" charset="0"/>
                <a:ea typeface="游ゴシック" panose="020B0400000000000000" pitchFamily="50" charset="-128"/>
              </a:rPr>
              <a:t>2</a:t>
            </a:r>
            <a:r>
              <a:rPr kumimoji="1" lang="ja-JP" altLang="en-US" sz="2400" b="1" i="0" u="none" strike="noStrike" kern="1200" dirty="0">
                <a:solidFill>
                  <a:srgbClr val="000000"/>
                </a:solidFill>
                <a:effectLst/>
                <a:latin typeface="Calibri" panose="020F0502020204030204" pitchFamily="34" charset="0"/>
                <a:ea typeface="游ゴシック" panose="020B0400000000000000" pitchFamily="50" charset="-128"/>
              </a:rPr>
              <a:t>獲得のために、賭けた人にふるまいを起こす意識</a:t>
            </a:r>
            <a:endParaRPr kumimoji="1" lang="en-US" altLang="ja-JP" sz="2400" b="1" dirty="0">
              <a:solidFill>
                <a:srgbClr val="000000"/>
              </a:solidFill>
              <a:latin typeface="Calibri" panose="020F0502020204030204" pitchFamily="34" charset="0"/>
              <a:ea typeface="游ゴシック" panose="020B0400000000000000" pitchFamily="50" charset="-128"/>
            </a:endParaRPr>
          </a:p>
          <a:p>
            <a:pPr>
              <a:lnSpc>
                <a:spcPct val="150000"/>
              </a:lnSpc>
            </a:pPr>
            <a:r>
              <a:rPr kumimoji="1" lang="ja-JP" altLang="en-US" sz="2400" b="1" dirty="0">
                <a:solidFill>
                  <a:srgbClr val="000000"/>
                </a:solidFill>
                <a:latin typeface="Calibri" panose="020F0502020204030204" pitchFamily="34" charset="0"/>
                <a:ea typeface="游ゴシック" panose="020B0400000000000000" pitchFamily="50" charset="-128"/>
              </a:rPr>
              <a:t>により、質と発言量の向上につながったと考えられる。</a:t>
            </a:r>
            <a:endParaRPr kumimoji="1" lang="en-US" altLang="ja-JP" sz="2400" b="1" i="0" u="none" strike="noStrike" kern="1200" dirty="0">
              <a:solidFill>
                <a:srgbClr val="000000"/>
              </a:solidFill>
              <a:effectLst/>
              <a:latin typeface="Calibri" panose="020F0502020204030204" pitchFamily="34" charset="0"/>
              <a:ea typeface="游ゴシック" panose="020B0400000000000000" pitchFamily="50" charset="-128"/>
            </a:endParaRPr>
          </a:p>
        </p:txBody>
      </p:sp>
    </p:spTree>
    <p:extLst>
      <p:ext uri="{BB962C8B-B14F-4D97-AF65-F5344CB8AC3E}">
        <p14:creationId xmlns:p14="http://schemas.microsoft.com/office/powerpoint/2010/main" val="3439173544"/>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14" name="テキスト ボックス 13">
            <a:extLst>
              <a:ext uri="{FF2B5EF4-FFF2-40B4-BE49-F238E27FC236}">
                <a16:creationId xmlns:a16="http://schemas.microsoft.com/office/drawing/2014/main" id="{F2B646A3-23EB-49BC-9E0A-3B0E5E4805C0}"/>
              </a:ext>
            </a:extLst>
          </p:cNvPr>
          <p:cNvSpPr txBox="1"/>
          <p:nvPr/>
        </p:nvSpPr>
        <p:spPr>
          <a:xfrm flipH="1">
            <a:off x="192539" y="5364149"/>
            <a:ext cx="8749144" cy="1015663"/>
          </a:xfrm>
          <a:prstGeom prst="rect">
            <a:avLst/>
          </a:prstGeom>
          <a:solidFill>
            <a:schemeClr val="accent6">
              <a:lumMod val="40000"/>
              <a:lumOff val="60000"/>
            </a:schemeClr>
          </a:solidFill>
        </p:spPr>
        <p:txBody>
          <a:bodyPr wrap="square" rtlCol="0">
            <a:spAutoFit/>
          </a:bodyPr>
          <a:lstStyle/>
          <a:p>
            <a:r>
              <a:rPr lang="en-US" altLang="ja-JP" sz="2000" b="1" i="0" dirty="0">
                <a:solidFill>
                  <a:srgbClr val="000000"/>
                </a:solidFill>
                <a:effectLst/>
                <a:latin typeface="Roboto" panose="02000000000000000000" pitchFamily="2" charset="0"/>
              </a:rPr>
              <a:t>10</a:t>
            </a:r>
            <a:r>
              <a:rPr lang="ja-JP" altLang="en-US" sz="2000" b="1" i="0" dirty="0">
                <a:solidFill>
                  <a:srgbClr val="000000"/>
                </a:solidFill>
                <a:effectLst/>
                <a:latin typeface="Roboto" panose="02000000000000000000" pitchFamily="2" charset="0"/>
              </a:rPr>
              <a:t>人中</a:t>
            </a:r>
            <a:r>
              <a:rPr lang="en-US" altLang="ja-JP" sz="2000" b="1" i="0" dirty="0">
                <a:solidFill>
                  <a:srgbClr val="000000"/>
                </a:solidFill>
                <a:effectLst/>
                <a:latin typeface="Roboto" panose="02000000000000000000" pitchFamily="2" charset="0"/>
              </a:rPr>
              <a:t>7</a:t>
            </a:r>
            <a:r>
              <a:rPr lang="ja-JP" altLang="en-US" sz="2000" b="1" i="0" dirty="0">
                <a:solidFill>
                  <a:srgbClr val="000000"/>
                </a:solidFill>
                <a:effectLst/>
                <a:latin typeface="Roboto" panose="02000000000000000000" pitchFamily="2" charset="0"/>
              </a:rPr>
              <a:t>人がレベル</a:t>
            </a:r>
            <a:r>
              <a:rPr lang="en-US" altLang="ja-JP" sz="2000" b="1" i="0" dirty="0">
                <a:solidFill>
                  <a:srgbClr val="000000"/>
                </a:solidFill>
                <a:effectLst/>
                <a:latin typeface="Roboto" panose="02000000000000000000" pitchFamily="2" charset="0"/>
              </a:rPr>
              <a:t>1</a:t>
            </a:r>
            <a:r>
              <a:rPr lang="ja-JP" altLang="en-US" sz="2000" b="1" i="0" dirty="0">
                <a:solidFill>
                  <a:srgbClr val="000000"/>
                </a:solidFill>
                <a:effectLst/>
                <a:latin typeface="Roboto" panose="02000000000000000000" pitchFamily="2" charset="0"/>
              </a:rPr>
              <a:t>により、日常の中で利他行為をする意識を持った。そのうちの</a:t>
            </a:r>
            <a:r>
              <a:rPr lang="en-US" altLang="ja-JP" sz="2000" b="1" i="0" dirty="0">
                <a:solidFill>
                  <a:srgbClr val="000000"/>
                </a:solidFill>
                <a:effectLst/>
                <a:latin typeface="Roboto" panose="02000000000000000000" pitchFamily="2" charset="0"/>
              </a:rPr>
              <a:t>1</a:t>
            </a:r>
            <a:r>
              <a:rPr lang="ja-JP" altLang="en-US" sz="2000" b="1" i="0" dirty="0">
                <a:solidFill>
                  <a:srgbClr val="000000"/>
                </a:solidFill>
                <a:effectLst/>
                <a:latin typeface="Roboto" panose="02000000000000000000" pitchFamily="2" charset="0"/>
              </a:rPr>
              <a:t>人は、レベル</a:t>
            </a:r>
            <a:r>
              <a:rPr lang="en-US" altLang="ja-JP" sz="2000" b="1" i="0" dirty="0">
                <a:solidFill>
                  <a:srgbClr val="000000"/>
                </a:solidFill>
                <a:effectLst/>
                <a:latin typeface="Roboto" panose="02000000000000000000" pitchFamily="2" charset="0"/>
              </a:rPr>
              <a:t>2</a:t>
            </a:r>
            <a:r>
              <a:rPr lang="ja-JP" altLang="en-US" sz="2000" b="1" i="0" dirty="0">
                <a:solidFill>
                  <a:srgbClr val="000000"/>
                </a:solidFill>
                <a:effectLst/>
                <a:latin typeface="Roboto" panose="02000000000000000000" pitchFamily="2" charset="0"/>
              </a:rPr>
              <a:t>によって利他行為させようという意識を持つようになった。</a:t>
            </a:r>
            <a:endParaRPr lang="en-US" altLang="ja-JP" sz="2000" b="1" dirty="0">
              <a:solidFill>
                <a:srgbClr val="000000"/>
              </a:solidFill>
              <a:latin typeface="Roboto" panose="02000000000000000000" pitchFamily="2" charset="0"/>
            </a:endParaRPr>
          </a:p>
        </p:txBody>
      </p:sp>
      <p:grpSp>
        <p:nvGrpSpPr>
          <p:cNvPr id="4" name="グループ化 3">
            <a:extLst>
              <a:ext uri="{FF2B5EF4-FFF2-40B4-BE49-F238E27FC236}">
                <a16:creationId xmlns:a16="http://schemas.microsoft.com/office/drawing/2014/main" id="{45A5FD86-40C9-479A-830C-1E2BDD7003A8}"/>
              </a:ext>
            </a:extLst>
          </p:cNvPr>
          <p:cNvGrpSpPr/>
          <p:nvPr/>
        </p:nvGrpSpPr>
        <p:grpSpPr>
          <a:xfrm>
            <a:off x="192539" y="2265801"/>
            <a:ext cx="4187183" cy="2239970"/>
            <a:chOff x="142492" y="1146553"/>
            <a:chExt cx="4187183" cy="2239970"/>
          </a:xfrm>
        </p:grpSpPr>
        <p:pic>
          <p:nvPicPr>
            <p:cNvPr id="6146" name="Picture 2">
              <a:extLst>
                <a:ext uri="{FF2B5EF4-FFF2-40B4-BE49-F238E27FC236}">
                  <a16:creationId xmlns:a16="http://schemas.microsoft.com/office/drawing/2014/main" id="{175E2AF8-4FCF-433D-9519-9947DCAE7B0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402" t="16568" r="19910"/>
            <a:stretch/>
          </p:blipFill>
          <p:spPr bwMode="auto">
            <a:xfrm>
              <a:off x="1465118" y="1723482"/>
              <a:ext cx="1709631" cy="1612916"/>
            </a:xfrm>
            <a:prstGeom prst="rect">
              <a:avLst/>
            </a:prstGeom>
            <a:noFill/>
            <a:extLst>
              <a:ext uri="{909E8E84-426E-40DD-AFC4-6F175D3DCCD1}">
                <a14:hiddenFill xmlns:a14="http://schemas.microsoft.com/office/drawing/2010/main">
                  <a:solidFill>
                    <a:srgbClr val="FFFFFF"/>
                  </a:solidFill>
                </a14:hiddenFill>
              </a:ext>
            </a:extLst>
          </p:spPr>
        </p:pic>
        <p:sp>
          <p:nvSpPr>
            <p:cNvPr id="9" name="テキスト ボックス 8">
              <a:extLst>
                <a:ext uri="{FF2B5EF4-FFF2-40B4-BE49-F238E27FC236}">
                  <a16:creationId xmlns:a16="http://schemas.microsoft.com/office/drawing/2014/main" id="{097CA82C-E2E6-4236-BBE9-5CFF5EE22525}"/>
                </a:ext>
              </a:extLst>
            </p:cNvPr>
            <p:cNvSpPr txBox="1"/>
            <p:nvPr/>
          </p:nvSpPr>
          <p:spPr>
            <a:xfrm>
              <a:off x="3174677" y="2630419"/>
              <a:ext cx="1154998" cy="584775"/>
            </a:xfrm>
            <a:prstGeom prst="rect">
              <a:avLst/>
            </a:prstGeom>
            <a:noFill/>
          </p:spPr>
          <p:txBody>
            <a:bodyPr wrap="square" rtlCol="0">
              <a:spAutoFit/>
            </a:bodyPr>
            <a:lstStyle/>
            <a:p>
              <a:r>
                <a:rPr kumimoji="1" lang="ja-JP" altLang="en-US" sz="1600" dirty="0"/>
                <a:t>持つようになった</a:t>
              </a:r>
              <a:endParaRPr kumimoji="1" lang="en-US" altLang="ja-JP" sz="1600" dirty="0"/>
            </a:p>
          </p:txBody>
        </p:sp>
        <p:sp>
          <p:nvSpPr>
            <p:cNvPr id="10" name="テキスト ボックス 9">
              <a:extLst>
                <a:ext uri="{FF2B5EF4-FFF2-40B4-BE49-F238E27FC236}">
                  <a16:creationId xmlns:a16="http://schemas.microsoft.com/office/drawing/2014/main" id="{CAC4A19A-D0E4-4113-B017-41D9B0DB8134}"/>
                </a:ext>
              </a:extLst>
            </p:cNvPr>
            <p:cNvSpPr txBox="1"/>
            <p:nvPr/>
          </p:nvSpPr>
          <p:spPr>
            <a:xfrm>
              <a:off x="265277" y="1940984"/>
              <a:ext cx="1434239" cy="338554"/>
            </a:xfrm>
            <a:prstGeom prst="rect">
              <a:avLst/>
            </a:prstGeom>
            <a:noFill/>
          </p:spPr>
          <p:txBody>
            <a:bodyPr wrap="square" rtlCol="0">
              <a:spAutoFit/>
            </a:bodyPr>
            <a:lstStyle/>
            <a:p>
              <a:r>
                <a:rPr kumimoji="1" lang="ja-JP" altLang="en-US" sz="1600" dirty="0"/>
                <a:t>変わらない</a:t>
              </a:r>
              <a:endParaRPr kumimoji="1" lang="en-US" altLang="ja-JP" sz="1600" dirty="0"/>
            </a:p>
          </p:txBody>
        </p:sp>
        <p:sp>
          <p:nvSpPr>
            <p:cNvPr id="11" name="四角形: 角を丸くする 10">
              <a:extLst>
                <a:ext uri="{FF2B5EF4-FFF2-40B4-BE49-F238E27FC236}">
                  <a16:creationId xmlns:a16="http://schemas.microsoft.com/office/drawing/2014/main" id="{6D0061B9-3B5C-4171-B455-1C5F075E5C14}"/>
                </a:ext>
              </a:extLst>
            </p:cNvPr>
            <p:cNvSpPr/>
            <p:nvPr/>
          </p:nvSpPr>
          <p:spPr>
            <a:xfrm>
              <a:off x="142492" y="1146553"/>
              <a:ext cx="4136594" cy="2239970"/>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 name="テキスト ボックス 11">
              <a:extLst>
                <a:ext uri="{FF2B5EF4-FFF2-40B4-BE49-F238E27FC236}">
                  <a16:creationId xmlns:a16="http://schemas.microsoft.com/office/drawing/2014/main" id="{CF6FEC2F-EE9E-43D0-AFE4-99952E6E94BF}"/>
                </a:ext>
              </a:extLst>
            </p:cNvPr>
            <p:cNvSpPr txBox="1"/>
            <p:nvPr/>
          </p:nvSpPr>
          <p:spPr>
            <a:xfrm>
              <a:off x="197428" y="1239146"/>
              <a:ext cx="3801247" cy="523220"/>
            </a:xfrm>
            <a:prstGeom prst="rect">
              <a:avLst/>
            </a:prstGeom>
            <a:noFill/>
          </p:spPr>
          <p:txBody>
            <a:bodyPr wrap="square" rtlCol="0">
              <a:spAutoFit/>
            </a:bodyPr>
            <a:lstStyle/>
            <a:p>
              <a:pPr indent="126365" algn="just"/>
              <a:r>
                <a:rPr lang="en-US" altLang="ja-JP" sz="1400" kern="100" dirty="0">
                  <a:effectLst/>
                </a:rPr>
                <a:t>Q.</a:t>
              </a:r>
              <a:r>
                <a:rPr lang="ja-JP" altLang="en-US" sz="1400" kern="100" dirty="0">
                  <a:effectLst/>
                </a:rPr>
                <a:t>利他行為のレベル</a:t>
              </a:r>
              <a:r>
                <a:rPr lang="en-US" altLang="ja-JP" sz="1400" kern="100" dirty="0">
                  <a:effectLst/>
                </a:rPr>
                <a:t>1</a:t>
              </a:r>
              <a:r>
                <a:rPr lang="ja-JP" altLang="en-US" sz="1400" kern="100" dirty="0">
                  <a:effectLst/>
                </a:rPr>
                <a:t>によって利他行為をしようという意識を持つようになりましたか？</a:t>
              </a:r>
              <a:endParaRPr lang="ja-JP" altLang="ja-JP" sz="1400" kern="100" dirty="0">
                <a:effectLst/>
                <a:latin typeface="Times New Roman" panose="02020603050405020304" pitchFamily="18" charset="0"/>
                <a:ea typeface="MS UI Gothic" panose="020B0600070205080204" pitchFamily="50" charset="-128"/>
                <a:cs typeface="ＭＳ 明朝" panose="02020609040205080304" pitchFamily="17" charset="-128"/>
              </a:endParaRPr>
            </a:p>
          </p:txBody>
        </p:sp>
      </p:grpSp>
      <p:grpSp>
        <p:nvGrpSpPr>
          <p:cNvPr id="2" name="グループ化 1">
            <a:extLst>
              <a:ext uri="{FF2B5EF4-FFF2-40B4-BE49-F238E27FC236}">
                <a16:creationId xmlns:a16="http://schemas.microsoft.com/office/drawing/2014/main" id="{220E2D0F-1D69-42FF-9568-7F2DFC2374A4}"/>
              </a:ext>
            </a:extLst>
          </p:cNvPr>
          <p:cNvGrpSpPr/>
          <p:nvPr/>
        </p:nvGrpSpPr>
        <p:grpSpPr>
          <a:xfrm>
            <a:off x="4759931" y="2263243"/>
            <a:ext cx="4136594" cy="2271085"/>
            <a:chOff x="4742129" y="1146553"/>
            <a:chExt cx="4136594" cy="2271085"/>
          </a:xfrm>
        </p:grpSpPr>
        <p:pic>
          <p:nvPicPr>
            <p:cNvPr id="6148" name="Picture 4">
              <a:extLst>
                <a:ext uri="{FF2B5EF4-FFF2-40B4-BE49-F238E27FC236}">
                  <a16:creationId xmlns:a16="http://schemas.microsoft.com/office/drawing/2014/main" id="{D45A023E-E655-4CC4-86AF-68BD73B24B3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201" t="17213" r="21619"/>
            <a:stretch/>
          </p:blipFill>
          <p:spPr bwMode="auto">
            <a:xfrm>
              <a:off x="5941611" y="1817200"/>
              <a:ext cx="1693718" cy="1600438"/>
            </a:xfrm>
            <a:prstGeom prst="rect">
              <a:avLst/>
            </a:prstGeom>
            <a:noFill/>
            <a:extLst>
              <a:ext uri="{909E8E84-426E-40DD-AFC4-6F175D3DCCD1}">
                <a14:hiddenFill xmlns:a14="http://schemas.microsoft.com/office/drawing/2010/main">
                  <a:solidFill>
                    <a:srgbClr val="FFFFFF"/>
                  </a:solidFill>
                </a14:hiddenFill>
              </a:ext>
            </a:extLst>
          </p:spPr>
        </p:pic>
        <p:sp>
          <p:nvSpPr>
            <p:cNvPr id="15" name="テキスト ボックス 14">
              <a:extLst>
                <a:ext uri="{FF2B5EF4-FFF2-40B4-BE49-F238E27FC236}">
                  <a16:creationId xmlns:a16="http://schemas.microsoft.com/office/drawing/2014/main" id="{EAD224A9-2CB2-4549-85C6-5B5063F61C56}"/>
                </a:ext>
              </a:extLst>
            </p:cNvPr>
            <p:cNvSpPr txBox="1"/>
            <p:nvPr/>
          </p:nvSpPr>
          <p:spPr>
            <a:xfrm>
              <a:off x="4864916" y="1194820"/>
              <a:ext cx="3801247" cy="738664"/>
            </a:xfrm>
            <a:prstGeom prst="rect">
              <a:avLst/>
            </a:prstGeom>
            <a:noFill/>
          </p:spPr>
          <p:txBody>
            <a:bodyPr wrap="square" rtlCol="0">
              <a:spAutoFit/>
            </a:bodyPr>
            <a:lstStyle/>
            <a:p>
              <a:pPr indent="126365" algn="just"/>
              <a:r>
                <a:rPr lang="en-US" altLang="ja-JP" sz="1400" kern="100" dirty="0">
                  <a:effectLst/>
                </a:rPr>
                <a:t>Q.</a:t>
              </a:r>
              <a:r>
                <a:rPr lang="ja-JP" altLang="en-US" sz="1400" kern="100" dirty="0">
                  <a:effectLst/>
                </a:rPr>
                <a:t>利他行為のレベル</a:t>
              </a:r>
              <a:r>
                <a:rPr lang="en-US" altLang="ja-JP" sz="1400" kern="100" dirty="0"/>
                <a:t>2</a:t>
              </a:r>
              <a:r>
                <a:rPr lang="ja-JP" altLang="en-US" sz="1400" kern="100" dirty="0">
                  <a:effectLst/>
                </a:rPr>
                <a:t>によって利他行為をしよう・させようという意識を持つようになりましたか？</a:t>
              </a:r>
              <a:endParaRPr lang="ja-JP" altLang="ja-JP" sz="1400" kern="100" dirty="0">
                <a:effectLst/>
                <a:latin typeface="Times New Roman" panose="02020603050405020304" pitchFamily="18" charset="0"/>
                <a:ea typeface="MS UI Gothic" panose="020B0600070205080204" pitchFamily="50" charset="-128"/>
                <a:cs typeface="ＭＳ 明朝" panose="02020609040205080304" pitchFamily="17" charset="-128"/>
              </a:endParaRPr>
            </a:p>
          </p:txBody>
        </p:sp>
        <p:sp>
          <p:nvSpPr>
            <p:cNvPr id="16" name="テキスト ボックス 15">
              <a:extLst>
                <a:ext uri="{FF2B5EF4-FFF2-40B4-BE49-F238E27FC236}">
                  <a16:creationId xmlns:a16="http://schemas.microsoft.com/office/drawing/2014/main" id="{37F8294E-AD44-4B25-856D-0E4CF9AAD5E6}"/>
                </a:ext>
              </a:extLst>
            </p:cNvPr>
            <p:cNvSpPr txBox="1"/>
            <p:nvPr/>
          </p:nvSpPr>
          <p:spPr>
            <a:xfrm>
              <a:off x="7595181" y="1810873"/>
              <a:ext cx="1154998" cy="584775"/>
            </a:xfrm>
            <a:prstGeom prst="rect">
              <a:avLst/>
            </a:prstGeom>
            <a:noFill/>
          </p:spPr>
          <p:txBody>
            <a:bodyPr wrap="square" rtlCol="0">
              <a:spAutoFit/>
            </a:bodyPr>
            <a:lstStyle/>
            <a:p>
              <a:r>
                <a:rPr kumimoji="1" lang="ja-JP" altLang="en-US" sz="1600" dirty="0"/>
                <a:t>持つようになった</a:t>
              </a:r>
              <a:endParaRPr kumimoji="1" lang="en-US" altLang="ja-JP" sz="1600" dirty="0"/>
            </a:p>
          </p:txBody>
        </p:sp>
        <p:sp>
          <p:nvSpPr>
            <p:cNvPr id="17" name="テキスト ボックス 16">
              <a:extLst>
                <a:ext uri="{FF2B5EF4-FFF2-40B4-BE49-F238E27FC236}">
                  <a16:creationId xmlns:a16="http://schemas.microsoft.com/office/drawing/2014/main" id="{C882F86F-58C2-4363-923C-D3EE46E6A478}"/>
                </a:ext>
              </a:extLst>
            </p:cNvPr>
            <p:cNvSpPr txBox="1"/>
            <p:nvPr/>
          </p:nvSpPr>
          <p:spPr>
            <a:xfrm>
              <a:off x="4864916" y="2984844"/>
              <a:ext cx="1434239" cy="338554"/>
            </a:xfrm>
            <a:prstGeom prst="rect">
              <a:avLst/>
            </a:prstGeom>
            <a:noFill/>
          </p:spPr>
          <p:txBody>
            <a:bodyPr wrap="square" rtlCol="0">
              <a:spAutoFit/>
            </a:bodyPr>
            <a:lstStyle/>
            <a:p>
              <a:r>
                <a:rPr kumimoji="1" lang="ja-JP" altLang="en-US" sz="1600" dirty="0"/>
                <a:t>変わらない</a:t>
              </a:r>
              <a:endParaRPr kumimoji="1" lang="en-US" altLang="ja-JP" sz="1600" dirty="0"/>
            </a:p>
          </p:txBody>
        </p:sp>
        <p:sp>
          <p:nvSpPr>
            <p:cNvPr id="18" name="四角形: 角を丸くする 17">
              <a:extLst>
                <a:ext uri="{FF2B5EF4-FFF2-40B4-BE49-F238E27FC236}">
                  <a16:creationId xmlns:a16="http://schemas.microsoft.com/office/drawing/2014/main" id="{0A4E5A9A-8551-453B-8CF3-314F9690D983}"/>
                </a:ext>
              </a:extLst>
            </p:cNvPr>
            <p:cNvSpPr/>
            <p:nvPr/>
          </p:nvSpPr>
          <p:spPr>
            <a:xfrm>
              <a:off x="4742129" y="1146553"/>
              <a:ext cx="4136594" cy="2239970"/>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19" name="Google Shape;250;p6">
            <a:extLst>
              <a:ext uri="{FF2B5EF4-FFF2-40B4-BE49-F238E27FC236}">
                <a16:creationId xmlns:a16="http://schemas.microsoft.com/office/drawing/2014/main" id="{0CDD98CC-68D4-452F-8B27-DE90303B6B9A}"/>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レベル別の意識の変化</a:t>
            </a:r>
            <a:endParaRPr dirty="0"/>
          </a:p>
        </p:txBody>
      </p:sp>
    </p:spTree>
    <p:extLst>
      <p:ext uri="{BB962C8B-B14F-4D97-AF65-F5344CB8AC3E}">
        <p14:creationId xmlns:p14="http://schemas.microsoft.com/office/powerpoint/2010/main" val="273121398"/>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14" name="テキスト ボックス 13">
            <a:extLst>
              <a:ext uri="{FF2B5EF4-FFF2-40B4-BE49-F238E27FC236}">
                <a16:creationId xmlns:a16="http://schemas.microsoft.com/office/drawing/2014/main" id="{F2B646A3-23EB-49BC-9E0A-3B0E5E4805C0}"/>
              </a:ext>
            </a:extLst>
          </p:cNvPr>
          <p:cNvSpPr txBox="1"/>
          <p:nvPr/>
        </p:nvSpPr>
        <p:spPr>
          <a:xfrm flipH="1">
            <a:off x="245919" y="4859456"/>
            <a:ext cx="8749144" cy="1631216"/>
          </a:xfrm>
          <a:prstGeom prst="rect">
            <a:avLst/>
          </a:prstGeom>
          <a:solidFill>
            <a:schemeClr val="accent6">
              <a:lumMod val="40000"/>
              <a:lumOff val="60000"/>
            </a:schemeClr>
          </a:solidFill>
        </p:spPr>
        <p:txBody>
          <a:bodyPr wrap="square" rtlCol="0">
            <a:spAutoFit/>
          </a:bodyPr>
          <a:lstStyle/>
          <a:p>
            <a:r>
              <a:rPr lang="ja-JP" altLang="en-US" sz="2000" b="1" i="0" dirty="0">
                <a:solidFill>
                  <a:srgbClr val="000000"/>
                </a:solidFill>
                <a:effectLst/>
                <a:latin typeface="Roboto" panose="02000000000000000000" pitchFamily="2" charset="0"/>
              </a:rPr>
              <a:t>賭けた人に利他行為をさせるよりも、他者とよく交流をする人に賭ける方が賭け成功確率が高くなっている。賭け選択対象が集中してしまっている。</a:t>
            </a:r>
            <a:endParaRPr lang="en-US" altLang="ja-JP" sz="2000" b="1" i="0" dirty="0">
              <a:solidFill>
                <a:srgbClr val="000000"/>
              </a:solidFill>
              <a:effectLst/>
              <a:latin typeface="Roboto" panose="02000000000000000000" pitchFamily="2" charset="0"/>
            </a:endParaRPr>
          </a:p>
          <a:p>
            <a:endParaRPr lang="en-US" altLang="ja-JP" sz="2000" b="1" i="0" dirty="0">
              <a:solidFill>
                <a:srgbClr val="000000"/>
              </a:solidFill>
              <a:effectLst/>
              <a:latin typeface="Roboto" panose="02000000000000000000" pitchFamily="2" charset="0"/>
            </a:endParaRPr>
          </a:p>
          <a:p>
            <a:r>
              <a:rPr lang="ja-JP" altLang="en-US" sz="2000" b="1" dirty="0">
                <a:solidFill>
                  <a:srgbClr val="000000"/>
                </a:solidFill>
                <a:latin typeface="Roboto" panose="02000000000000000000" pitchFamily="2" charset="0"/>
              </a:rPr>
              <a:t>→他者との交流が乏しい人にも、利他行為をさせたいと思わせるようなシステムの設計が必要。</a:t>
            </a:r>
            <a:endParaRPr lang="en-US" altLang="ja-JP" sz="2000" b="1" dirty="0">
              <a:solidFill>
                <a:srgbClr val="000000"/>
              </a:solidFill>
              <a:latin typeface="Roboto" panose="02000000000000000000" pitchFamily="2" charset="0"/>
            </a:endParaRPr>
          </a:p>
        </p:txBody>
      </p:sp>
      <p:sp>
        <p:nvSpPr>
          <p:cNvPr id="19" name="Google Shape;250;p6">
            <a:extLst>
              <a:ext uri="{FF2B5EF4-FFF2-40B4-BE49-F238E27FC236}">
                <a16:creationId xmlns:a16="http://schemas.microsoft.com/office/drawing/2014/main" id="{0CDD98CC-68D4-452F-8B27-DE90303B6B9A}"/>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賭けの分析</a:t>
            </a:r>
            <a:endParaRPr dirty="0"/>
          </a:p>
        </p:txBody>
      </p:sp>
      <p:sp>
        <p:nvSpPr>
          <p:cNvPr id="3" name="テキスト ボックス 2">
            <a:extLst>
              <a:ext uri="{FF2B5EF4-FFF2-40B4-BE49-F238E27FC236}">
                <a16:creationId xmlns:a16="http://schemas.microsoft.com/office/drawing/2014/main" id="{D871C980-0D0B-4250-AD3A-B3EF189E4262}"/>
              </a:ext>
            </a:extLst>
          </p:cNvPr>
          <p:cNvSpPr txBox="1"/>
          <p:nvPr/>
        </p:nvSpPr>
        <p:spPr>
          <a:xfrm>
            <a:off x="389308" y="3115151"/>
            <a:ext cx="8462365" cy="830997"/>
          </a:xfrm>
          <a:prstGeom prst="rect">
            <a:avLst/>
          </a:prstGeom>
          <a:noFill/>
        </p:spPr>
        <p:txBody>
          <a:bodyPr wrap="square" rtlCol="0">
            <a:spAutoFit/>
          </a:bodyPr>
          <a:lstStyle/>
          <a:p>
            <a:r>
              <a:rPr kumimoji="1" lang="ja-JP" altLang="en-US" sz="2400" b="1" dirty="0"/>
              <a:t>他者とよく交流をする</a:t>
            </a:r>
            <a:r>
              <a:rPr kumimoji="1" lang="en-US" altLang="ja-JP" sz="2400" b="1" dirty="0"/>
              <a:t>3</a:t>
            </a:r>
            <a:r>
              <a:rPr kumimoji="1" lang="ja-JP" altLang="en-US" sz="2400" b="1" dirty="0"/>
              <a:t>人で全体の賭けの</a:t>
            </a:r>
            <a:r>
              <a:rPr kumimoji="1" lang="en-US" altLang="ja-JP" sz="2400" b="1" dirty="0"/>
              <a:t>77%</a:t>
            </a:r>
            <a:r>
              <a:rPr kumimoji="1" lang="ja-JP" altLang="en-US" sz="2400" b="1" dirty="0"/>
              <a:t>を占めていることが判明</a:t>
            </a:r>
          </a:p>
        </p:txBody>
      </p:sp>
      <p:graphicFrame>
        <p:nvGraphicFramePr>
          <p:cNvPr id="21" name="表 4">
            <a:extLst>
              <a:ext uri="{FF2B5EF4-FFF2-40B4-BE49-F238E27FC236}">
                <a16:creationId xmlns:a16="http://schemas.microsoft.com/office/drawing/2014/main" id="{1B7B87DE-AC56-4852-B927-8837132F466A}"/>
              </a:ext>
            </a:extLst>
          </p:cNvPr>
          <p:cNvGraphicFramePr>
            <a:graphicFrameLocks noGrp="1"/>
          </p:cNvGraphicFramePr>
          <p:nvPr>
            <p:extLst>
              <p:ext uri="{D42A27DB-BD31-4B8C-83A1-F6EECF244321}">
                <p14:modId xmlns:p14="http://schemas.microsoft.com/office/powerpoint/2010/main" val="3925187982"/>
              </p:ext>
            </p:extLst>
          </p:nvPr>
        </p:nvGraphicFramePr>
        <p:xfrm>
          <a:off x="699003" y="1590826"/>
          <a:ext cx="7842974" cy="944880"/>
        </p:xfrm>
        <a:graphic>
          <a:graphicData uri="http://schemas.openxmlformats.org/drawingml/2006/table">
            <a:tbl>
              <a:tblPr firstRow="1" bandRow="1">
                <a:tableStyleId>{7DF18680-E054-41AD-8BC1-D1AEF772440D}</a:tableStyleId>
              </a:tblPr>
              <a:tblGrid>
                <a:gridCol w="7842974">
                  <a:extLst>
                    <a:ext uri="{9D8B030D-6E8A-4147-A177-3AD203B41FA5}">
                      <a16:colId xmlns:a16="http://schemas.microsoft.com/office/drawing/2014/main" val="1301541295"/>
                    </a:ext>
                  </a:extLst>
                </a:gridCol>
              </a:tblGrid>
              <a:tr h="217284">
                <a:tc>
                  <a:txBody>
                    <a:bodyPr/>
                    <a:lstStyle/>
                    <a:p>
                      <a:pPr algn="l" rtl="0" fontAlgn="b"/>
                      <a:r>
                        <a:rPr lang="ja-JP" altLang="en-US" sz="2000" b="1" dirty="0">
                          <a:effectLst/>
                        </a:rPr>
                        <a:t>賭け相手の選択基準を教えてください。</a:t>
                      </a:r>
                    </a:p>
                  </a:txBody>
                  <a:tcPr marL="22860" marR="22860" marT="15240" marB="15240" anchor="b"/>
                </a:tc>
                <a:extLst>
                  <a:ext uri="{0D108BD9-81ED-4DB2-BD59-A6C34878D82A}">
                    <a16:rowId xmlns:a16="http://schemas.microsoft.com/office/drawing/2014/main" val="530279744"/>
                  </a:ext>
                </a:extLst>
              </a:tr>
              <a:tr h="196389">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ja-JP" altLang="en-US" sz="1800" b="1" u="none" strike="noStrike" kern="1200" cap="none" spc="0" normalizeH="0" baseline="0" noProof="0" dirty="0">
                          <a:ln>
                            <a:noFill/>
                          </a:ln>
                          <a:solidFill>
                            <a:prstClr val="black"/>
                          </a:solidFill>
                          <a:effectLst/>
                          <a:uLnTx/>
                          <a:uFillTx/>
                        </a:rPr>
                        <a:t>普段から様々な人と交流をしている人</a:t>
                      </a:r>
                      <a:endParaRPr kumimoji="0" lang="en-US" altLang="ja-JP" sz="1800" b="1" i="0" u="none" strike="noStrike" kern="1200" cap="none" spc="0" normalizeH="0" baseline="0" noProof="0" dirty="0">
                        <a:ln>
                          <a:noFill/>
                        </a:ln>
                        <a:solidFill>
                          <a:prstClr val="black"/>
                        </a:solidFill>
                        <a:effectLst/>
                        <a:uLnTx/>
                        <a:uFillTx/>
                        <a:latin typeface="Roboto" panose="02000000000000000000" pitchFamily="2" charset="0"/>
                        <a:ea typeface="游ゴシック" panose="020B0400000000000000" pitchFamily="50" charset="-128"/>
                        <a:cs typeface="+mn-cs"/>
                      </a:endParaRPr>
                    </a:p>
                  </a:txBody>
                  <a:tcPr marL="22860" marR="22860" marT="15240" marB="15240" anchor="b"/>
                </a:tc>
                <a:extLst>
                  <a:ext uri="{0D108BD9-81ED-4DB2-BD59-A6C34878D82A}">
                    <a16:rowId xmlns:a16="http://schemas.microsoft.com/office/drawing/2014/main" val="3484316683"/>
                  </a:ext>
                </a:extLst>
              </a:tr>
              <a:tr h="196389">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ja-JP" altLang="en-US" sz="1800" b="1" u="none" strike="noStrike" kern="1200" cap="none" spc="0" normalizeH="0" baseline="0" noProof="0" dirty="0">
                          <a:ln>
                            <a:noFill/>
                          </a:ln>
                          <a:solidFill>
                            <a:srgbClr val="000000"/>
                          </a:solidFill>
                          <a:effectLst/>
                          <a:uLnTx/>
                          <a:uFillTx/>
                        </a:rPr>
                        <a:t>他者とのコミュニケーションをコンスタントにとっているひと</a:t>
                      </a:r>
                      <a:endParaRPr kumimoji="0" lang="en-US" altLang="ja-JP" sz="1800" b="1" i="0" u="none" strike="noStrike" kern="1200" cap="none" spc="0" normalizeH="0" baseline="0" noProof="0" dirty="0">
                        <a:ln>
                          <a:noFill/>
                        </a:ln>
                        <a:solidFill>
                          <a:srgbClr val="000000"/>
                        </a:solidFill>
                        <a:effectLst/>
                        <a:uLnTx/>
                        <a:uFillTx/>
                        <a:latin typeface="Roboto" panose="02000000000000000000" pitchFamily="2" charset="0"/>
                        <a:ea typeface="游ゴシック" panose="020B0400000000000000" pitchFamily="50" charset="-128"/>
                        <a:cs typeface="+mn-cs"/>
                      </a:endParaRPr>
                    </a:p>
                  </a:txBody>
                  <a:tcPr marL="22860" marR="22860" marT="15240" marB="15240" anchor="b"/>
                </a:tc>
                <a:extLst>
                  <a:ext uri="{0D108BD9-81ED-4DB2-BD59-A6C34878D82A}">
                    <a16:rowId xmlns:a16="http://schemas.microsoft.com/office/drawing/2014/main" val="3595628663"/>
                  </a:ext>
                </a:extLst>
              </a:tr>
            </a:tbl>
          </a:graphicData>
        </a:graphic>
      </p:graphicFrame>
    </p:spTree>
    <p:extLst>
      <p:ext uri="{BB962C8B-B14F-4D97-AF65-F5344CB8AC3E}">
        <p14:creationId xmlns:p14="http://schemas.microsoft.com/office/powerpoint/2010/main" val="3101183883"/>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F2B646A3-23EB-49BC-9E0A-3B0E5E4805C0}"/>
              </a:ext>
            </a:extLst>
          </p:cNvPr>
          <p:cNvSpPr txBox="1"/>
          <p:nvPr/>
        </p:nvSpPr>
        <p:spPr>
          <a:xfrm flipH="1">
            <a:off x="323944" y="1211609"/>
            <a:ext cx="7997687" cy="338554"/>
          </a:xfrm>
          <a:prstGeom prst="rect">
            <a:avLst/>
          </a:prstGeom>
          <a:noFill/>
        </p:spPr>
        <p:txBody>
          <a:bodyPr wrap="square" rtlCol="0">
            <a:spAutoFit/>
          </a:bodyPr>
          <a:lstStyle/>
          <a:p>
            <a:r>
              <a:rPr lang="ja-JP" altLang="en-US" sz="1600" b="0" i="0" dirty="0">
                <a:solidFill>
                  <a:srgbClr val="000000"/>
                </a:solidFill>
                <a:effectLst/>
                <a:latin typeface="Roboto" panose="02000000000000000000" pitchFamily="2" charset="0"/>
              </a:rPr>
              <a:t>実験期間中</a:t>
            </a:r>
            <a:r>
              <a:rPr lang="en-US" altLang="ja-JP" sz="1600" b="0" i="0" dirty="0">
                <a:solidFill>
                  <a:srgbClr val="000000"/>
                </a:solidFill>
                <a:effectLst/>
                <a:latin typeface="Roboto" panose="02000000000000000000" pitchFamily="2" charset="0"/>
              </a:rPr>
              <a:t>14</a:t>
            </a:r>
            <a:r>
              <a:rPr lang="ja-JP" altLang="en-US" sz="1600" b="0" i="0" dirty="0">
                <a:solidFill>
                  <a:srgbClr val="000000"/>
                </a:solidFill>
                <a:effectLst/>
                <a:latin typeface="Roboto" panose="02000000000000000000" pitchFamily="2" charset="0"/>
              </a:rPr>
              <a:t>日間で得られた全ての利他行為報告は</a:t>
            </a:r>
            <a:r>
              <a:rPr lang="en-US" altLang="ja-JP" sz="1600" b="1" i="0" dirty="0">
                <a:solidFill>
                  <a:srgbClr val="000000"/>
                </a:solidFill>
                <a:effectLst/>
                <a:latin typeface="Roboto" panose="02000000000000000000" pitchFamily="2" charset="0"/>
              </a:rPr>
              <a:t>71</a:t>
            </a:r>
            <a:r>
              <a:rPr lang="ja-JP" altLang="en-US" sz="1600" b="1" i="0" dirty="0">
                <a:solidFill>
                  <a:srgbClr val="000000"/>
                </a:solidFill>
                <a:effectLst/>
                <a:latin typeface="Roboto" panose="02000000000000000000" pitchFamily="2" charset="0"/>
              </a:rPr>
              <a:t>件</a:t>
            </a:r>
            <a:r>
              <a:rPr lang="ja-JP" altLang="en-US" sz="1600" b="0" i="0" dirty="0">
                <a:solidFill>
                  <a:srgbClr val="000000"/>
                </a:solidFill>
                <a:effectLst/>
                <a:latin typeface="Roboto" panose="02000000000000000000" pitchFamily="2" charset="0"/>
              </a:rPr>
              <a:t>（以下一例）</a:t>
            </a:r>
            <a:endParaRPr lang="en-US" altLang="ja-JP" sz="1600" b="0" i="0" dirty="0">
              <a:solidFill>
                <a:srgbClr val="000000"/>
              </a:solidFill>
              <a:effectLst/>
              <a:latin typeface="Roboto" panose="02000000000000000000" pitchFamily="2" charset="0"/>
            </a:endParaRPr>
          </a:p>
        </p:txBody>
      </p:sp>
      <p:sp>
        <p:nvSpPr>
          <p:cNvPr id="15" name="テキスト ボックス 14">
            <a:extLst>
              <a:ext uri="{FF2B5EF4-FFF2-40B4-BE49-F238E27FC236}">
                <a16:creationId xmlns:a16="http://schemas.microsoft.com/office/drawing/2014/main" id="{CF5A9EEB-408B-4DD6-B4B5-1ACA7A2592AF}"/>
              </a:ext>
            </a:extLst>
          </p:cNvPr>
          <p:cNvSpPr txBox="1"/>
          <p:nvPr/>
        </p:nvSpPr>
        <p:spPr>
          <a:xfrm flipH="1">
            <a:off x="311426" y="5321192"/>
            <a:ext cx="8573494" cy="1169551"/>
          </a:xfrm>
          <a:prstGeom prst="rect">
            <a:avLst/>
          </a:prstGeom>
          <a:noFill/>
        </p:spPr>
        <p:txBody>
          <a:bodyPr wrap="square" rtlCol="0">
            <a:spAutoFit/>
          </a:bodyPr>
          <a:lstStyle/>
          <a:p>
            <a:r>
              <a:rPr lang="ja-JP" altLang="en-US" sz="1600" b="0" i="0" dirty="0">
                <a:solidFill>
                  <a:srgbClr val="000000"/>
                </a:solidFill>
                <a:effectLst/>
                <a:latin typeface="Inconsolata" pitchFamily="1" charset="0"/>
              </a:rPr>
              <a:t>分類</a:t>
            </a:r>
            <a:r>
              <a:rPr lang="ja-JP" altLang="en-US" sz="1600" dirty="0">
                <a:solidFill>
                  <a:srgbClr val="000000"/>
                </a:solidFill>
                <a:latin typeface="Inconsolata" pitchFamily="1" charset="0"/>
              </a:rPr>
              <a:t>分け</a:t>
            </a:r>
            <a:r>
              <a:rPr lang="ja-JP" altLang="en-US" sz="1600" b="0" i="0" dirty="0">
                <a:solidFill>
                  <a:srgbClr val="000000"/>
                </a:solidFill>
                <a:effectLst/>
                <a:latin typeface="Inconsolata" pitchFamily="1" charset="0"/>
              </a:rPr>
              <a:t>すると以下の</a:t>
            </a:r>
            <a:r>
              <a:rPr lang="en-US" altLang="ja-JP" sz="1600" b="0" i="0" dirty="0">
                <a:solidFill>
                  <a:srgbClr val="000000"/>
                </a:solidFill>
                <a:effectLst/>
                <a:latin typeface="Inconsolata" pitchFamily="1" charset="0"/>
              </a:rPr>
              <a:t>3</a:t>
            </a:r>
            <a:r>
              <a:rPr lang="ja-JP" altLang="en-US" sz="1600" b="0" i="0" dirty="0">
                <a:solidFill>
                  <a:srgbClr val="000000"/>
                </a:solidFill>
                <a:effectLst/>
                <a:latin typeface="Inconsolata" pitchFamily="1" charset="0"/>
              </a:rPr>
              <a:t>パターンになると考察</a:t>
            </a:r>
            <a:endParaRPr lang="en-US" altLang="ja-JP" sz="1600" b="0" i="0" dirty="0">
              <a:solidFill>
                <a:srgbClr val="000000"/>
              </a:solidFill>
              <a:effectLst/>
              <a:latin typeface="Inconsolata" pitchFamily="1" charset="0"/>
            </a:endParaRPr>
          </a:p>
          <a:p>
            <a:pPr marL="285750" indent="-285750">
              <a:buFont typeface="Wingdings" panose="05000000000000000000" pitchFamily="2" charset="2"/>
              <a:buChar char="p"/>
            </a:pPr>
            <a:r>
              <a:rPr lang="ja-JP" altLang="en-US" b="1" i="0" dirty="0">
                <a:effectLst/>
                <a:latin typeface="Roboto" panose="02000000000000000000" pitchFamily="2" charset="0"/>
              </a:rPr>
              <a:t>食料や物を渡す</a:t>
            </a:r>
            <a:endParaRPr lang="en-US" altLang="ja-JP" b="1" i="0" dirty="0">
              <a:effectLst/>
              <a:latin typeface="Roboto" panose="02000000000000000000" pitchFamily="2" charset="0"/>
            </a:endParaRPr>
          </a:p>
          <a:p>
            <a:pPr marL="285750" indent="-285750">
              <a:buFont typeface="Wingdings" panose="05000000000000000000" pitchFamily="2" charset="2"/>
              <a:buChar char="p"/>
            </a:pPr>
            <a:r>
              <a:rPr lang="ja-JP" altLang="en-US" b="1" i="0" dirty="0">
                <a:effectLst/>
                <a:latin typeface="Roboto" panose="02000000000000000000" pitchFamily="2" charset="0"/>
              </a:rPr>
              <a:t>相談に乗る・アドバイスを送る</a:t>
            </a:r>
            <a:endParaRPr lang="en-US" altLang="ja-JP" b="1" i="0" dirty="0">
              <a:effectLst/>
              <a:latin typeface="Roboto" panose="02000000000000000000" pitchFamily="2" charset="0"/>
            </a:endParaRPr>
          </a:p>
          <a:p>
            <a:pPr marL="285750" indent="-285750">
              <a:buFont typeface="Wingdings" panose="05000000000000000000" pitchFamily="2" charset="2"/>
              <a:buChar char="p"/>
            </a:pPr>
            <a:r>
              <a:rPr lang="ja-JP" altLang="en-US" b="1" dirty="0">
                <a:latin typeface="Roboto" panose="02000000000000000000" pitchFamily="2" charset="0"/>
              </a:rPr>
              <a:t>他人がやるべき仕事。共用の仕事を行う。</a:t>
            </a:r>
            <a:endParaRPr lang="en-US" altLang="ja-JP" b="1" dirty="0">
              <a:latin typeface="Roboto" panose="02000000000000000000" pitchFamily="2" charset="0"/>
            </a:endParaRPr>
          </a:p>
        </p:txBody>
      </p:sp>
      <p:graphicFrame>
        <p:nvGraphicFramePr>
          <p:cNvPr id="2" name="表 2">
            <a:extLst>
              <a:ext uri="{FF2B5EF4-FFF2-40B4-BE49-F238E27FC236}">
                <a16:creationId xmlns:a16="http://schemas.microsoft.com/office/drawing/2014/main" id="{B5412240-2E26-494B-8248-B9CC1DAA7F92}"/>
              </a:ext>
            </a:extLst>
          </p:cNvPr>
          <p:cNvGraphicFramePr>
            <a:graphicFrameLocks noGrp="1"/>
          </p:cNvGraphicFramePr>
          <p:nvPr/>
        </p:nvGraphicFramePr>
        <p:xfrm>
          <a:off x="323944" y="1613249"/>
          <a:ext cx="6065078" cy="3352800"/>
        </p:xfrm>
        <a:graphic>
          <a:graphicData uri="http://schemas.openxmlformats.org/drawingml/2006/table">
            <a:tbl>
              <a:tblPr bandCol="1">
                <a:tableStyleId>{5C22544A-7EE6-4342-B048-85BDC9FD1C3A}</a:tableStyleId>
              </a:tblPr>
              <a:tblGrid>
                <a:gridCol w="6065078">
                  <a:extLst>
                    <a:ext uri="{9D8B030D-6E8A-4147-A177-3AD203B41FA5}">
                      <a16:colId xmlns:a16="http://schemas.microsoft.com/office/drawing/2014/main" val="1639414916"/>
                    </a:ext>
                  </a:extLst>
                </a:gridCol>
              </a:tblGrid>
              <a:tr h="265837">
                <a:tc>
                  <a:txBody>
                    <a:bodyPr/>
                    <a:lstStyle/>
                    <a:p>
                      <a:pPr marL="0" indent="0">
                        <a:buFont typeface="Arial" panose="020B0604020202020204" pitchFamily="34" charset="0"/>
                        <a:buNone/>
                      </a:pPr>
                      <a:r>
                        <a:rPr lang="ja-JP" altLang="en-US" sz="1600" b="0" i="0" dirty="0">
                          <a:solidFill>
                            <a:srgbClr val="000000"/>
                          </a:solidFill>
                          <a:effectLst/>
                          <a:latin typeface="Inconsolata" pitchFamily="2" charset="0"/>
                        </a:rPr>
                        <a:t>新環境の構築を手伝ってもらった。</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89067072"/>
                  </a:ext>
                </a:extLst>
              </a:tr>
              <a:tr h="265837">
                <a:tc>
                  <a:txBody>
                    <a:bodyPr/>
                    <a:lstStyle/>
                    <a:p>
                      <a:pPr marL="0" indent="0">
                        <a:buFont typeface="Arial" panose="020B0604020202020204" pitchFamily="34" charset="0"/>
                        <a:buNone/>
                      </a:pPr>
                      <a:r>
                        <a:rPr lang="ja-JP" altLang="en-US" sz="1600" b="0" i="0" dirty="0">
                          <a:solidFill>
                            <a:srgbClr val="000000"/>
                          </a:solidFill>
                          <a:effectLst/>
                          <a:latin typeface="Inconsolata" pitchFamily="1" charset="0"/>
                        </a:rPr>
                        <a:t>紅茶を頂きました</a:t>
                      </a:r>
                      <a:r>
                        <a:rPr lang="ja-JP" altLang="en-US" sz="1600" dirty="0">
                          <a:solidFill>
                            <a:srgbClr val="000000"/>
                          </a:solidFill>
                          <a:latin typeface="Inconsolata" pitchFamily="2" charset="0"/>
                        </a:rPr>
                        <a:t>。</a:t>
                      </a:r>
                      <a:endParaRPr lang="en-US" altLang="ja-JP" sz="1600"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53838451"/>
                  </a:ext>
                </a:extLst>
              </a:tr>
              <a:tr h="265837">
                <a:tc>
                  <a:txBody>
                    <a:bodyPr/>
                    <a:lstStyle/>
                    <a:p>
                      <a:r>
                        <a:rPr lang="ja-JP" altLang="en-US" sz="1600" b="0" i="0" dirty="0">
                          <a:solidFill>
                            <a:srgbClr val="000000"/>
                          </a:solidFill>
                          <a:effectLst/>
                          <a:latin typeface="Inconsolata" pitchFamily="1" charset="0"/>
                        </a:rPr>
                        <a:t>研究の相談に乗ってもらった</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30721587"/>
                  </a:ext>
                </a:extLst>
              </a:tr>
              <a:tr h="265837">
                <a:tc>
                  <a:txBody>
                    <a:bodyPr/>
                    <a:lstStyle/>
                    <a:p>
                      <a:r>
                        <a:rPr lang="ja-JP" altLang="en-US" sz="1600" b="0" i="0" dirty="0">
                          <a:solidFill>
                            <a:srgbClr val="000000"/>
                          </a:solidFill>
                          <a:effectLst/>
                          <a:latin typeface="Inconsolata" pitchFamily="1" charset="0"/>
                        </a:rPr>
                        <a:t>人生相談に乗ってくれた</a:t>
                      </a:r>
                      <a:endParaRPr lang="en-US" altLang="ja-JP" sz="1600"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87204019"/>
                  </a:ext>
                </a:extLst>
              </a:tr>
              <a:tr h="265837">
                <a:tc>
                  <a:txBody>
                    <a:bodyPr/>
                    <a:lstStyle/>
                    <a:p>
                      <a:r>
                        <a:rPr lang="ja-JP" altLang="en-US" sz="1600" b="0" i="0" dirty="0">
                          <a:solidFill>
                            <a:srgbClr val="000000"/>
                          </a:solidFill>
                          <a:effectLst/>
                          <a:latin typeface="Inconsolata" pitchFamily="1" charset="0"/>
                        </a:rPr>
                        <a:t>エレベーターで待ってくれた．</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73274459"/>
                  </a:ext>
                </a:extLst>
              </a:tr>
              <a:tr h="265837">
                <a:tc>
                  <a:txBody>
                    <a:bodyPr/>
                    <a:lstStyle/>
                    <a:p>
                      <a:r>
                        <a:rPr lang="ja-JP" altLang="en-US" sz="1600" b="0" i="0" dirty="0">
                          <a:solidFill>
                            <a:srgbClr val="000000"/>
                          </a:solidFill>
                          <a:effectLst/>
                          <a:latin typeface="Inconsolata" pitchFamily="1" charset="0"/>
                        </a:rPr>
                        <a:t>部屋を掃除してくれた</a:t>
                      </a:r>
                      <a:endParaRPr lang="en-US" altLang="ja-JP" sz="1600"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76948934"/>
                  </a:ext>
                </a:extLst>
              </a:tr>
              <a:tr h="265837">
                <a:tc>
                  <a:txBody>
                    <a:bodyPr/>
                    <a:lstStyle/>
                    <a:p>
                      <a:r>
                        <a:rPr lang="ja-JP" altLang="en-US" sz="1600" b="0" i="0" dirty="0">
                          <a:solidFill>
                            <a:srgbClr val="000000"/>
                          </a:solidFill>
                          <a:effectLst/>
                          <a:latin typeface="Inconsolata" pitchFamily="1" charset="0"/>
                        </a:rPr>
                        <a:t>部屋のごみ袋の入れ替え</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27843372"/>
                  </a:ext>
                </a:extLst>
              </a:tr>
              <a:tr h="265837">
                <a:tc>
                  <a:txBody>
                    <a:bodyPr/>
                    <a:lstStyle/>
                    <a:p>
                      <a:r>
                        <a:rPr lang="ja-JP" altLang="en-US" sz="1600" b="0" i="0" dirty="0">
                          <a:solidFill>
                            <a:srgbClr val="000000"/>
                          </a:solidFill>
                          <a:effectLst/>
                          <a:latin typeface="Inconsolata" pitchFamily="1" charset="0"/>
                        </a:rPr>
                        <a:t>コーヒー淹れてくれた</a:t>
                      </a:r>
                      <a:endParaRPr lang="en-US" altLang="ja-JP" sz="1600" b="0" i="0" dirty="0">
                        <a:solidFill>
                          <a:srgbClr val="000000"/>
                        </a:solidFill>
                        <a:effectLst/>
                        <a:latin typeface="Inconsolata" pitchFamily="1"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17275125"/>
                  </a:ext>
                </a:extLst>
              </a:tr>
              <a:tr h="265837">
                <a:tc>
                  <a:txBody>
                    <a:bodyPr/>
                    <a:lstStyle/>
                    <a:p>
                      <a:r>
                        <a:rPr lang="ja-JP" altLang="en-US" sz="1600" b="0" i="0" dirty="0">
                          <a:effectLst/>
                          <a:latin typeface="Roboto" panose="02000000000000000000" pitchFamily="2" charset="0"/>
                        </a:rPr>
                        <a:t>学生部屋が暗くなったとき電気をつけてくれた</a:t>
                      </a:r>
                      <a:endParaRPr lang="en-US" altLang="ja-JP" sz="1600" b="0" i="0" dirty="0">
                        <a:effectLst/>
                        <a:latin typeface="Roboto" panose="020000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5406590"/>
                  </a:ext>
                </a:extLst>
              </a:tr>
              <a:tr h="2658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0" i="0" dirty="0">
                          <a:solidFill>
                            <a:srgbClr val="000000"/>
                          </a:solidFill>
                          <a:effectLst/>
                          <a:latin typeface="Inconsolata" pitchFamily="1" charset="0"/>
                        </a:rPr>
                        <a:t>机の上の掃除をしてくれた</a:t>
                      </a:r>
                      <a:endParaRPr lang="en-US" altLang="ja-JP" sz="1600" b="0" i="0" dirty="0">
                        <a:solidFill>
                          <a:srgbClr val="000000"/>
                        </a:solidFill>
                        <a:effectLst/>
                        <a:latin typeface="Inconsolata" pitchFamily="1"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9777809"/>
                  </a:ext>
                </a:extLst>
              </a:tr>
            </a:tbl>
          </a:graphicData>
        </a:graphic>
      </p:graphicFrame>
      <p:graphicFrame>
        <p:nvGraphicFramePr>
          <p:cNvPr id="7" name="表 2">
            <a:extLst>
              <a:ext uri="{FF2B5EF4-FFF2-40B4-BE49-F238E27FC236}">
                <a16:creationId xmlns:a16="http://schemas.microsoft.com/office/drawing/2014/main" id="{ABDEB374-8F89-4CC9-ACA9-C8B383B08BFE}"/>
              </a:ext>
            </a:extLst>
          </p:cNvPr>
          <p:cNvGraphicFramePr>
            <a:graphicFrameLocks noGrp="1"/>
          </p:cNvGraphicFramePr>
          <p:nvPr>
            <p:extLst>
              <p:ext uri="{D42A27DB-BD31-4B8C-83A1-F6EECF244321}">
                <p14:modId xmlns:p14="http://schemas.microsoft.com/office/powerpoint/2010/main" val="1180407551"/>
              </p:ext>
            </p:extLst>
          </p:nvPr>
        </p:nvGraphicFramePr>
        <p:xfrm>
          <a:off x="323944" y="1613249"/>
          <a:ext cx="6065078" cy="3352800"/>
        </p:xfrm>
        <a:graphic>
          <a:graphicData uri="http://schemas.openxmlformats.org/drawingml/2006/table">
            <a:tbl>
              <a:tblPr bandCol="1">
                <a:tableStyleId>{5C22544A-7EE6-4342-B048-85BDC9FD1C3A}</a:tableStyleId>
              </a:tblPr>
              <a:tblGrid>
                <a:gridCol w="6065078">
                  <a:extLst>
                    <a:ext uri="{9D8B030D-6E8A-4147-A177-3AD203B41FA5}">
                      <a16:colId xmlns:a16="http://schemas.microsoft.com/office/drawing/2014/main" val="1639414916"/>
                    </a:ext>
                  </a:extLst>
                </a:gridCol>
              </a:tblGrid>
              <a:tr h="265837">
                <a:tc>
                  <a:txBody>
                    <a:bodyPr/>
                    <a:lstStyle/>
                    <a:p>
                      <a:pPr marL="0" indent="0">
                        <a:buFont typeface="Arial" panose="020B0604020202020204" pitchFamily="34" charset="0"/>
                        <a:buNone/>
                      </a:pPr>
                      <a:r>
                        <a:rPr lang="ja-JP" altLang="en-US" sz="1600" b="0" i="0" dirty="0">
                          <a:solidFill>
                            <a:srgbClr val="000000"/>
                          </a:solidFill>
                          <a:effectLst/>
                          <a:latin typeface="Inconsolata" pitchFamily="2" charset="0"/>
                        </a:rPr>
                        <a:t>新環境の構築を手伝ってもらった。</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89067072"/>
                  </a:ext>
                </a:extLst>
              </a:tr>
              <a:tr h="265837">
                <a:tc>
                  <a:txBody>
                    <a:bodyPr/>
                    <a:lstStyle/>
                    <a:p>
                      <a:pPr marL="0" indent="0">
                        <a:buFont typeface="Arial" panose="020B0604020202020204" pitchFamily="34" charset="0"/>
                        <a:buNone/>
                      </a:pPr>
                      <a:r>
                        <a:rPr lang="ja-JP" altLang="en-US" sz="1600" b="1" i="0" dirty="0">
                          <a:solidFill>
                            <a:srgbClr val="000000"/>
                          </a:solidFill>
                          <a:effectLst/>
                          <a:latin typeface="Inconsolata" pitchFamily="1" charset="0"/>
                        </a:rPr>
                        <a:t>紅茶を頂きました</a:t>
                      </a:r>
                      <a:r>
                        <a:rPr lang="ja-JP" altLang="en-US" sz="1600" b="1" dirty="0">
                          <a:solidFill>
                            <a:srgbClr val="000000"/>
                          </a:solidFill>
                          <a:latin typeface="Inconsolata" pitchFamily="2" charset="0"/>
                        </a:rPr>
                        <a:t>。</a:t>
                      </a:r>
                      <a:endParaRPr lang="en-US" altLang="ja-JP" sz="1600" b="1"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53838451"/>
                  </a:ext>
                </a:extLst>
              </a:tr>
              <a:tr h="265837">
                <a:tc>
                  <a:txBody>
                    <a:bodyPr/>
                    <a:lstStyle/>
                    <a:p>
                      <a:r>
                        <a:rPr lang="ja-JP" altLang="en-US" sz="1600" b="0" i="0" dirty="0">
                          <a:solidFill>
                            <a:srgbClr val="000000"/>
                          </a:solidFill>
                          <a:effectLst/>
                          <a:latin typeface="Inconsolata" pitchFamily="1" charset="0"/>
                        </a:rPr>
                        <a:t>研究の相談に乗ってもらった</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30721587"/>
                  </a:ext>
                </a:extLst>
              </a:tr>
              <a:tr h="265837">
                <a:tc>
                  <a:txBody>
                    <a:bodyPr/>
                    <a:lstStyle/>
                    <a:p>
                      <a:r>
                        <a:rPr lang="ja-JP" altLang="en-US" sz="1600" b="0" i="0" dirty="0">
                          <a:solidFill>
                            <a:srgbClr val="000000"/>
                          </a:solidFill>
                          <a:effectLst/>
                          <a:latin typeface="Inconsolata" pitchFamily="1" charset="0"/>
                        </a:rPr>
                        <a:t>人生相談に乗ってくれた</a:t>
                      </a:r>
                      <a:endParaRPr lang="en-US" altLang="ja-JP" sz="1600"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87204019"/>
                  </a:ext>
                </a:extLst>
              </a:tr>
              <a:tr h="265837">
                <a:tc>
                  <a:txBody>
                    <a:bodyPr/>
                    <a:lstStyle/>
                    <a:p>
                      <a:r>
                        <a:rPr lang="ja-JP" altLang="en-US" sz="1600" b="0" i="0" dirty="0">
                          <a:solidFill>
                            <a:srgbClr val="000000"/>
                          </a:solidFill>
                          <a:effectLst/>
                          <a:latin typeface="Inconsolata" pitchFamily="1" charset="0"/>
                        </a:rPr>
                        <a:t>エレベーターで待ってくれた．</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73274459"/>
                  </a:ext>
                </a:extLst>
              </a:tr>
              <a:tr h="265837">
                <a:tc>
                  <a:txBody>
                    <a:bodyPr/>
                    <a:lstStyle/>
                    <a:p>
                      <a:r>
                        <a:rPr lang="ja-JP" altLang="en-US" sz="1600" b="0" i="0" dirty="0">
                          <a:solidFill>
                            <a:srgbClr val="000000"/>
                          </a:solidFill>
                          <a:effectLst/>
                          <a:latin typeface="Inconsolata" pitchFamily="1" charset="0"/>
                        </a:rPr>
                        <a:t>部屋を掃除してくれた</a:t>
                      </a:r>
                      <a:endParaRPr lang="en-US" altLang="ja-JP" sz="1600"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76948934"/>
                  </a:ext>
                </a:extLst>
              </a:tr>
              <a:tr h="265837">
                <a:tc>
                  <a:txBody>
                    <a:bodyPr/>
                    <a:lstStyle/>
                    <a:p>
                      <a:r>
                        <a:rPr lang="ja-JP" altLang="en-US" sz="1600" b="0" i="0" dirty="0">
                          <a:solidFill>
                            <a:srgbClr val="000000"/>
                          </a:solidFill>
                          <a:effectLst/>
                          <a:latin typeface="Inconsolata" pitchFamily="1" charset="0"/>
                        </a:rPr>
                        <a:t>部屋のごみ袋の入れ替え</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27843372"/>
                  </a:ext>
                </a:extLst>
              </a:tr>
              <a:tr h="265837">
                <a:tc>
                  <a:txBody>
                    <a:bodyPr/>
                    <a:lstStyle/>
                    <a:p>
                      <a:r>
                        <a:rPr lang="ja-JP" altLang="en-US" sz="1600" b="0" i="0" dirty="0">
                          <a:solidFill>
                            <a:srgbClr val="000000"/>
                          </a:solidFill>
                          <a:effectLst/>
                          <a:latin typeface="Inconsolata" pitchFamily="1" charset="0"/>
                        </a:rPr>
                        <a:t>コーヒー淹れてくれた</a:t>
                      </a:r>
                      <a:endParaRPr lang="en-US" altLang="ja-JP" sz="1600" b="0" i="0" dirty="0">
                        <a:solidFill>
                          <a:srgbClr val="000000"/>
                        </a:solidFill>
                        <a:effectLst/>
                        <a:latin typeface="Inconsolata" pitchFamily="1"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17275125"/>
                  </a:ext>
                </a:extLst>
              </a:tr>
              <a:tr h="265837">
                <a:tc>
                  <a:txBody>
                    <a:bodyPr/>
                    <a:lstStyle/>
                    <a:p>
                      <a:r>
                        <a:rPr lang="ja-JP" altLang="en-US" sz="1600" b="0" i="0" dirty="0">
                          <a:effectLst/>
                          <a:latin typeface="Roboto" panose="02000000000000000000" pitchFamily="2" charset="0"/>
                        </a:rPr>
                        <a:t>学生部屋が暗くなったとき電気をつけてくれた</a:t>
                      </a:r>
                      <a:endParaRPr lang="en-US" altLang="ja-JP" sz="1600" b="0" i="0" dirty="0">
                        <a:effectLst/>
                        <a:latin typeface="Roboto" panose="020000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5406590"/>
                  </a:ext>
                </a:extLst>
              </a:tr>
              <a:tr h="2658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0" i="0" dirty="0">
                          <a:solidFill>
                            <a:srgbClr val="000000"/>
                          </a:solidFill>
                          <a:effectLst/>
                          <a:latin typeface="Inconsolata" pitchFamily="1" charset="0"/>
                        </a:rPr>
                        <a:t>机の上の掃除をしてくれた</a:t>
                      </a:r>
                      <a:endParaRPr lang="en-US" altLang="ja-JP" sz="1600" b="0" i="0" dirty="0">
                        <a:solidFill>
                          <a:srgbClr val="000000"/>
                        </a:solidFill>
                        <a:effectLst/>
                        <a:latin typeface="Inconsolata" pitchFamily="1"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9777809"/>
                  </a:ext>
                </a:extLst>
              </a:tr>
            </a:tbl>
          </a:graphicData>
        </a:graphic>
      </p:graphicFrame>
      <p:graphicFrame>
        <p:nvGraphicFramePr>
          <p:cNvPr id="8" name="表 2">
            <a:extLst>
              <a:ext uri="{FF2B5EF4-FFF2-40B4-BE49-F238E27FC236}">
                <a16:creationId xmlns:a16="http://schemas.microsoft.com/office/drawing/2014/main" id="{B3B0B01A-17B7-45A8-B8CF-73360CC3CC8F}"/>
              </a:ext>
            </a:extLst>
          </p:cNvPr>
          <p:cNvGraphicFramePr>
            <a:graphicFrameLocks noGrp="1"/>
          </p:cNvGraphicFramePr>
          <p:nvPr>
            <p:extLst>
              <p:ext uri="{D42A27DB-BD31-4B8C-83A1-F6EECF244321}">
                <p14:modId xmlns:p14="http://schemas.microsoft.com/office/powerpoint/2010/main" val="2808913211"/>
              </p:ext>
            </p:extLst>
          </p:nvPr>
        </p:nvGraphicFramePr>
        <p:xfrm>
          <a:off x="311426" y="1609433"/>
          <a:ext cx="6065078" cy="3352800"/>
        </p:xfrm>
        <a:graphic>
          <a:graphicData uri="http://schemas.openxmlformats.org/drawingml/2006/table">
            <a:tbl>
              <a:tblPr bandCol="1">
                <a:tableStyleId>{5C22544A-7EE6-4342-B048-85BDC9FD1C3A}</a:tableStyleId>
              </a:tblPr>
              <a:tblGrid>
                <a:gridCol w="6065078">
                  <a:extLst>
                    <a:ext uri="{9D8B030D-6E8A-4147-A177-3AD203B41FA5}">
                      <a16:colId xmlns:a16="http://schemas.microsoft.com/office/drawing/2014/main" val="1639414916"/>
                    </a:ext>
                  </a:extLst>
                </a:gridCol>
              </a:tblGrid>
              <a:tr h="265837">
                <a:tc>
                  <a:txBody>
                    <a:bodyPr/>
                    <a:lstStyle/>
                    <a:p>
                      <a:pPr marL="0" indent="0">
                        <a:buFont typeface="Arial" panose="020B0604020202020204" pitchFamily="34" charset="0"/>
                        <a:buNone/>
                      </a:pPr>
                      <a:r>
                        <a:rPr lang="ja-JP" altLang="en-US" sz="1600" b="0" i="0" dirty="0">
                          <a:solidFill>
                            <a:srgbClr val="000000"/>
                          </a:solidFill>
                          <a:effectLst/>
                          <a:latin typeface="Inconsolata" pitchFamily="2" charset="0"/>
                        </a:rPr>
                        <a:t>新環境の構築を手伝ってもらった。</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89067072"/>
                  </a:ext>
                </a:extLst>
              </a:tr>
              <a:tr h="265837">
                <a:tc>
                  <a:txBody>
                    <a:bodyPr/>
                    <a:lstStyle/>
                    <a:p>
                      <a:pPr marL="0" indent="0">
                        <a:buFont typeface="Arial" panose="020B0604020202020204" pitchFamily="34" charset="0"/>
                        <a:buNone/>
                      </a:pPr>
                      <a:r>
                        <a:rPr lang="ja-JP" altLang="en-US" sz="1600" b="0" i="0" dirty="0">
                          <a:solidFill>
                            <a:srgbClr val="000000"/>
                          </a:solidFill>
                          <a:effectLst/>
                          <a:latin typeface="Inconsolata" pitchFamily="1" charset="0"/>
                        </a:rPr>
                        <a:t>紅茶を頂きました</a:t>
                      </a:r>
                      <a:r>
                        <a:rPr lang="ja-JP" altLang="en-US" sz="1600" dirty="0">
                          <a:solidFill>
                            <a:srgbClr val="000000"/>
                          </a:solidFill>
                          <a:latin typeface="Inconsolata" pitchFamily="2" charset="0"/>
                        </a:rPr>
                        <a:t>。</a:t>
                      </a:r>
                      <a:endParaRPr lang="en-US" altLang="ja-JP" sz="1600"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53838451"/>
                  </a:ext>
                </a:extLst>
              </a:tr>
              <a:tr h="265837">
                <a:tc>
                  <a:txBody>
                    <a:bodyPr/>
                    <a:lstStyle/>
                    <a:p>
                      <a:r>
                        <a:rPr lang="ja-JP" altLang="en-US" sz="1600" b="1" i="0" dirty="0">
                          <a:solidFill>
                            <a:srgbClr val="000000"/>
                          </a:solidFill>
                          <a:effectLst/>
                          <a:latin typeface="Inconsolata" pitchFamily="1" charset="0"/>
                        </a:rPr>
                        <a:t>研究の相談に乗ってもらった</a:t>
                      </a:r>
                      <a:endParaRPr lang="en-US" altLang="ja-JP" sz="1600" b="1"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30721587"/>
                  </a:ext>
                </a:extLst>
              </a:tr>
              <a:tr h="265837">
                <a:tc>
                  <a:txBody>
                    <a:bodyPr/>
                    <a:lstStyle/>
                    <a:p>
                      <a:r>
                        <a:rPr lang="ja-JP" altLang="en-US" sz="1600" b="1" i="0" dirty="0">
                          <a:solidFill>
                            <a:srgbClr val="000000"/>
                          </a:solidFill>
                          <a:effectLst/>
                          <a:latin typeface="Inconsolata" pitchFamily="1" charset="0"/>
                        </a:rPr>
                        <a:t>人生相談に乗ってくれた</a:t>
                      </a:r>
                      <a:endParaRPr lang="en-US" altLang="ja-JP" sz="1600" b="1"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87204019"/>
                  </a:ext>
                </a:extLst>
              </a:tr>
              <a:tr h="265837">
                <a:tc>
                  <a:txBody>
                    <a:bodyPr/>
                    <a:lstStyle/>
                    <a:p>
                      <a:r>
                        <a:rPr lang="ja-JP" altLang="en-US" sz="1600" b="0" i="0" dirty="0">
                          <a:solidFill>
                            <a:srgbClr val="000000"/>
                          </a:solidFill>
                          <a:effectLst/>
                          <a:latin typeface="Inconsolata" pitchFamily="1" charset="0"/>
                        </a:rPr>
                        <a:t>エレベーターで待ってくれた．</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73274459"/>
                  </a:ext>
                </a:extLst>
              </a:tr>
              <a:tr h="265837">
                <a:tc>
                  <a:txBody>
                    <a:bodyPr/>
                    <a:lstStyle/>
                    <a:p>
                      <a:r>
                        <a:rPr lang="ja-JP" altLang="en-US" sz="1600" b="0" i="0" dirty="0">
                          <a:solidFill>
                            <a:srgbClr val="000000"/>
                          </a:solidFill>
                          <a:effectLst/>
                          <a:latin typeface="Inconsolata" pitchFamily="1" charset="0"/>
                        </a:rPr>
                        <a:t>部屋を掃除してくれた</a:t>
                      </a:r>
                      <a:endParaRPr lang="en-US" altLang="ja-JP" sz="1600"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76948934"/>
                  </a:ext>
                </a:extLst>
              </a:tr>
              <a:tr h="265837">
                <a:tc>
                  <a:txBody>
                    <a:bodyPr/>
                    <a:lstStyle/>
                    <a:p>
                      <a:r>
                        <a:rPr lang="ja-JP" altLang="en-US" sz="1600" b="0" i="0" dirty="0">
                          <a:solidFill>
                            <a:srgbClr val="000000"/>
                          </a:solidFill>
                          <a:effectLst/>
                          <a:latin typeface="Inconsolata" pitchFamily="1" charset="0"/>
                        </a:rPr>
                        <a:t>部屋のごみ袋の入れ替え</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27843372"/>
                  </a:ext>
                </a:extLst>
              </a:tr>
              <a:tr h="265837">
                <a:tc>
                  <a:txBody>
                    <a:bodyPr/>
                    <a:lstStyle/>
                    <a:p>
                      <a:r>
                        <a:rPr lang="ja-JP" altLang="en-US" sz="1600" b="0" i="0" dirty="0">
                          <a:solidFill>
                            <a:srgbClr val="000000"/>
                          </a:solidFill>
                          <a:effectLst/>
                          <a:latin typeface="Inconsolata" pitchFamily="1" charset="0"/>
                        </a:rPr>
                        <a:t>コーヒー淹れてくれた</a:t>
                      </a:r>
                      <a:endParaRPr lang="en-US" altLang="ja-JP" sz="1600" b="0" i="0" dirty="0">
                        <a:solidFill>
                          <a:srgbClr val="000000"/>
                        </a:solidFill>
                        <a:effectLst/>
                        <a:latin typeface="Inconsolata" pitchFamily="1"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17275125"/>
                  </a:ext>
                </a:extLst>
              </a:tr>
              <a:tr h="265837">
                <a:tc>
                  <a:txBody>
                    <a:bodyPr/>
                    <a:lstStyle/>
                    <a:p>
                      <a:r>
                        <a:rPr lang="ja-JP" altLang="en-US" sz="1600" b="0" i="0" dirty="0">
                          <a:effectLst/>
                          <a:latin typeface="Roboto" panose="02000000000000000000" pitchFamily="2" charset="0"/>
                        </a:rPr>
                        <a:t>学生部屋が暗くなったとき電気をつけてくれた</a:t>
                      </a:r>
                      <a:endParaRPr lang="en-US" altLang="ja-JP" sz="1600" b="0" i="0" dirty="0">
                        <a:effectLst/>
                        <a:latin typeface="Roboto" panose="020000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5406590"/>
                  </a:ext>
                </a:extLst>
              </a:tr>
              <a:tr h="2658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0" i="0" dirty="0">
                          <a:solidFill>
                            <a:srgbClr val="000000"/>
                          </a:solidFill>
                          <a:effectLst/>
                          <a:latin typeface="Inconsolata" pitchFamily="1" charset="0"/>
                        </a:rPr>
                        <a:t>机の上の掃除をしてくれた</a:t>
                      </a:r>
                      <a:endParaRPr lang="en-US" altLang="ja-JP" sz="1600" b="0" i="0" dirty="0">
                        <a:solidFill>
                          <a:srgbClr val="000000"/>
                        </a:solidFill>
                        <a:effectLst/>
                        <a:latin typeface="Inconsolata" pitchFamily="1"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9777809"/>
                  </a:ext>
                </a:extLst>
              </a:tr>
            </a:tbl>
          </a:graphicData>
        </a:graphic>
      </p:graphicFrame>
      <p:graphicFrame>
        <p:nvGraphicFramePr>
          <p:cNvPr id="10" name="表 2">
            <a:extLst>
              <a:ext uri="{FF2B5EF4-FFF2-40B4-BE49-F238E27FC236}">
                <a16:creationId xmlns:a16="http://schemas.microsoft.com/office/drawing/2014/main" id="{74E33D02-CCAE-43E3-819E-88089E2399D7}"/>
              </a:ext>
            </a:extLst>
          </p:cNvPr>
          <p:cNvGraphicFramePr>
            <a:graphicFrameLocks noGrp="1"/>
          </p:cNvGraphicFramePr>
          <p:nvPr>
            <p:extLst>
              <p:ext uri="{D42A27DB-BD31-4B8C-83A1-F6EECF244321}">
                <p14:modId xmlns:p14="http://schemas.microsoft.com/office/powerpoint/2010/main" val="3955377286"/>
              </p:ext>
            </p:extLst>
          </p:nvPr>
        </p:nvGraphicFramePr>
        <p:xfrm>
          <a:off x="311426" y="1617065"/>
          <a:ext cx="6065078" cy="3352800"/>
        </p:xfrm>
        <a:graphic>
          <a:graphicData uri="http://schemas.openxmlformats.org/drawingml/2006/table">
            <a:tbl>
              <a:tblPr bandCol="1">
                <a:tableStyleId>{5C22544A-7EE6-4342-B048-85BDC9FD1C3A}</a:tableStyleId>
              </a:tblPr>
              <a:tblGrid>
                <a:gridCol w="6065078">
                  <a:extLst>
                    <a:ext uri="{9D8B030D-6E8A-4147-A177-3AD203B41FA5}">
                      <a16:colId xmlns:a16="http://schemas.microsoft.com/office/drawing/2014/main" val="1639414916"/>
                    </a:ext>
                  </a:extLst>
                </a:gridCol>
              </a:tblGrid>
              <a:tr h="265837">
                <a:tc>
                  <a:txBody>
                    <a:bodyPr/>
                    <a:lstStyle/>
                    <a:p>
                      <a:pPr marL="0" indent="0">
                        <a:buFont typeface="Arial" panose="020B0604020202020204" pitchFamily="34" charset="0"/>
                        <a:buNone/>
                      </a:pPr>
                      <a:r>
                        <a:rPr lang="ja-JP" altLang="en-US" sz="1600" b="1" i="0" dirty="0">
                          <a:solidFill>
                            <a:srgbClr val="000000"/>
                          </a:solidFill>
                          <a:effectLst/>
                          <a:latin typeface="Inconsolata" pitchFamily="2" charset="0"/>
                        </a:rPr>
                        <a:t>新環境の構築を手伝ってもらった。</a:t>
                      </a:r>
                      <a:endParaRPr lang="en-US" altLang="ja-JP" sz="1600" b="1"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89067072"/>
                  </a:ext>
                </a:extLst>
              </a:tr>
              <a:tr h="265837">
                <a:tc>
                  <a:txBody>
                    <a:bodyPr/>
                    <a:lstStyle/>
                    <a:p>
                      <a:pPr marL="0" indent="0">
                        <a:buFont typeface="Arial" panose="020B0604020202020204" pitchFamily="34" charset="0"/>
                        <a:buNone/>
                      </a:pPr>
                      <a:r>
                        <a:rPr lang="ja-JP" altLang="en-US" sz="1600" b="0" i="0" dirty="0">
                          <a:solidFill>
                            <a:srgbClr val="000000"/>
                          </a:solidFill>
                          <a:effectLst/>
                          <a:latin typeface="Inconsolata" pitchFamily="1" charset="0"/>
                        </a:rPr>
                        <a:t>紅茶を頂きました</a:t>
                      </a:r>
                      <a:r>
                        <a:rPr lang="ja-JP" altLang="en-US" sz="1600" dirty="0">
                          <a:solidFill>
                            <a:srgbClr val="000000"/>
                          </a:solidFill>
                          <a:latin typeface="Inconsolata" pitchFamily="2" charset="0"/>
                        </a:rPr>
                        <a:t>。</a:t>
                      </a:r>
                      <a:endParaRPr lang="en-US" altLang="ja-JP" sz="1600"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53838451"/>
                  </a:ext>
                </a:extLst>
              </a:tr>
              <a:tr h="265837">
                <a:tc>
                  <a:txBody>
                    <a:bodyPr/>
                    <a:lstStyle/>
                    <a:p>
                      <a:r>
                        <a:rPr lang="ja-JP" altLang="en-US" sz="1600" b="0" i="0" dirty="0">
                          <a:solidFill>
                            <a:srgbClr val="000000"/>
                          </a:solidFill>
                          <a:effectLst/>
                          <a:latin typeface="Inconsolata" pitchFamily="1" charset="0"/>
                        </a:rPr>
                        <a:t>研究の相談に乗ってもらった</a:t>
                      </a:r>
                      <a:endParaRPr lang="en-US" altLang="ja-JP" sz="1600" b="0"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30721587"/>
                  </a:ext>
                </a:extLst>
              </a:tr>
              <a:tr h="265837">
                <a:tc>
                  <a:txBody>
                    <a:bodyPr/>
                    <a:lstStyle/>
                    <a:p>
                      <a:r>
                        <a:rPr lang="ja-JP" altLang="en-US" sz="1600" b="0" i="0" dirty="0">
                          <a:solidFill>
                            <a:srgbClr val="000000"/>
                          </a:solidFill>
                          <a:effectLst/>
                          <a:latin typeface="Inconsolata" pitchFamily="1" charset="0"/>
                        </a:rPr>
                        <a:t>人生相談に乗ってくれた</a:t>
                      </a:r>
                      <a:endParaRPr lang="en-US" altLang="ja-JP" sz="1600" b="0"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87204019"/>
                  </a:ext>
                </a:extLst>
              </a:tr>
              <a:tr h="265837">
                <a:tc>
                  <a:txBody>
                    <a:bodyPr/>
                    <a:lstStyle/>
                    <a:p>
                      <a:r>
                        <a:rPr lang="ja-JP" altLang="en-US" sz="1600" b="1" i="0" dirty="0">
                          <a:solidFill>
                            <a:srgbClr val="000000"/>
                          </a:solidFill>
                          <a:effectLst/>
                          <a:latin typeface="Inconsolata" pitchFamily="1" charset="0"/>
                        </a:rPr>
                        <a:t>エレベーターで待ってくれた．</a:t>
                      </a:r>
                      <a:endParaRPr lang="en-US" altLang="ja-JP" sz="1600" b="1"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73274459"/>
                  </a:ext>
                </a:extLst>
              </a:tr>
              <a:tr h="265837">
                <a:tc>
                  <a:txBody>
                    <a:bodyPr/>
                    <a:lstStyle/>
                    <a:p>
                      <a:r>
                        <a:rPr lang="ja-JP" altLang="en-US" sz="1600" b="1" i="0" dirty="0">
                          <a:solidFill>
                            <a:srgbClr val="000000"/>
                          </a:solidFill>
                          <a:effectLst/>
                          <a:latin typeface="Inconsolata" pitchFamily="1" charset="0"/>
                        </a:rPr>
                        <a:t>部屋を掃除してくれた</a:t>
                      </a:r>
                      <a:endParaRPr lang="en-US" altLang="ja-JP" sz="1600" b="1" dirty="0">
                        <a:solidFill>
                          <a:srgbClr val="000000"/>
                        </a:solidFill>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76948934"/>
                  </a:ext>
                </a:extLst>
              </a:tr>
              <a:tr h="265837">
                <a:tc>
                  <a:txBody>
                    <a:bodyPr/>
                    <a:lstStyle/>
                    <a:p>
                      <a:r>
                        <a:rPr lang="ja-JP" altLang="en-US" sz="1600" b="1" i="0" dirty="0">
                          <a:solidFill>
                            <a:srgbClr val="000000"/>
                          </a:solidFill>
                          <a:effectLst/>
                          <a:latin typeface="Inconsolata" pitchFamily="1" charset="0"/>
                        </a:rPr>
                        <a:t>部屋のごみ袋の入れ替え</a:t>
                      </a:r>
                      <a:endParaRPr lang="en-US" altLang="ja-JP" sz="1600" b="1" i="0" dirty="0">
                        <a:solidFill>
                          <a:srgbClr val="000000"/>
                        </a:solidFill>
                        <a:effectLst/>
                        <a:latin typeface="Inconsolat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27843372"/>
                  </a:ext>
                </a:extLst>
              </a:tr>
              <a:tr h="265837">
                <a:tc>
                  <a:txBody>
                    <a:bodyPr/>
                    <a:lstStyle/>
                    <a:p>
                      <a:r>
                        <a:rPr lang="ja-JP" altLang="en-US" sz="1600" b="1" i="0" dirty="0">
                          <a:solidFill>
                            <a:srgbClr val="000000"/>
                          </a:solidFill>
                          <a:effectLst/>
                          <a:latin typeface="Inconsolata" pitchFamily="1" charset="0"/>
                        </a:rPr>
                        <a:t>コーヒー淹れてくれた</a:t>
                      </a:r>
                      <a:endParaRPr lang="en-US" altLang="ja-JP" sz="1600" b="1" i="0" dirty="0">
                        <a:solidFill>
                          <a:srgbClr val="000000"/>
                        </a:solidFill>
                        <a:effectLst/>
                        <a:latin typeface="Inconsolata" pitchFamily="1"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17275125"/>
                  </a:ext>
                </a:extLst>
              </a:tr>
              <a:tr h="265837">
                <a:tc>
                  <a:txBody>
                    <a:bodyPr/>
                    <a:lstStyle/>
                    <a:p>
                      <a:r>
                        <a:rPr lang="ja-JP" altLang="en-US" sz="1600" b="1" i="0" dirty="0">
                          <a:effectLst/>
                          <a:latin typeface="Roboto" panose="02000000000000000000" pitchFamily="2" charset="0"/>
                        </a:rPr>
                        <a:t>学生部屋が暗くなったとき電気をつけてくれた</a:t>
                      </a:r>
                      <a:endParaRPr lang="en-US" altLang="ja-JP" sz="1600" b="1" i="0" dirty="0">
                        <a:effectLst/>
                        <a:latin typeface="Roboto" panose="02000000000000000000"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5406590"/>
                  </a:ext>
                </a:extLst>
              </a:tr>
              <a:tr h="2658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i="0" dirty="0">
                          <a:solidFill>
                            <a:srgbClr val="000000"/>
                          </a:solidFill>
                          <a:effectLst/>
                          <a:latin typeface="Inconsolata" pitchFamily="1" charset="0"/>
                        </a:rPr>
                        <a:t>机の上の掃除をしてくれた</a:t>
                      </a:r>
                      <a:endParaRPr lang="en-US" altLang="ja-JP" sz="1600" b="1" i="0" dirty="0">
                        <a:solidFill>
                          <a:srgbClr val="000000"/>
                        </a:solidFill>
                        <a:effectLst/>
                        <a:latin typeface="Inconsolata" pitchFamily="1"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9777809"/>
                  </a:ext>
                </a:extLst>
              </a:tr>
            </a:tbl>
          </a:graphicData>
        </a:graphic>
      </p:graphicFrame>
      <p:sp>
        <p:nvSpPr>
          <p:cNvPr id="11" name="Google Shape;250;p6">
            <a:extLst>
              <a:ext uri="{FF2B5EF4-FFF2-40B4-BE49-F238E27FC236}">
                <a16:creationId xmlns:a16="http://schemas.microsoft.com/office/drawing/2014/main" id="{6A68D8C7-142B-4F2E-92B3-782955146458}"/>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日常生活で得られた利他行為の分析</a:t>
            </a:r>
            <a:endParaRPr dirty="0"/>
          </a:p>
        </p:txBody>
      </p:sp>
    </p:spTree>
    <p:extLst>
      <p:ext uri="{BB962C8B-B14F-4D97-AF65-F5344CB8AC3E}">
        <p14:creationId xmlns:p14="http://schemas.microsoft.com/office/powerpoint/2010/main" val="4021394662"/>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9" name="テキスト ボックス 8">
            <a:extLst>
              <a:ext uri="{FF2B5EF4-FFF2-40B4-BE49-F238E27FC236}">
                <a16:creationId xmlns:a16="http://schemas.microsoft.com/office/drawing/2014/main" id="{91B90DBB-9472-462F-83E2-8F6C30F24833}"/>
              </a:ext>
            </a:extLst>
          </p:cNvPr>
          <p:cNvSpPr txBox="1"/>
          <p:nvPr/>
        </p:nvSpPr>
        <p:spPr>
          <a:xfrm flipH="1">
            <a:off x="383614" y="5014414"/>
            <a:ext cx="8263484" cy="1323439"/>
          </a:xfrm>
          <a:prstGeom prst="rect">
            <a:avLst/>
          </a:prstGeom>
          <a:solidFill>
            <a:schemeClr val="accent6">
              <a:lumMod val="60000"/>
              <a:lumOff val="40000"/>
            </a:schemeClr>
          </a:solidFill>
        </p:spPr>
        <p:txBody>
          <a:bodyPr wrap="square" rtlCol="0">
            <a:spAutoFit/>
          </a:bodyPr>
          <a:lstStyle/>
          <a:p>
            <a:r>
              <a:rPr lang="ja-JP" altLang="en-US" sz="2000" b="1" i="0" dirty="0">
                <a:effectLst/>
                <a:latin typeface="Roboto" panose="02000000000000000000" pitchFamily="2" charset="0"/>
              </a:rPr>
              <a:t>被利他行為の報告を</a:t>
            </a:r>
            <a:r>
              <a:rPr lang="en-US" altLang="ja-JP" sz="2000" b="1" i="0" dirty="0">
                <a:effectLst/>
                <a:latin typeface="Roboto" panose="02000000000000000000" pitchFamily="2" charset="0"/>
              </a:rPr>
              <a:t>web</a:t>
            </a:r>
            <a:r>
              <a:rPr lang="ja-JP" altLang="en-US" sz="2000" b="1" i="0" dirty="0">
                <a:effectLst/>
                <a:latin typeface="Roboto" panose="02000000000000000000" pitchFamily="2" charset="0"/>
              </a:rPr>
              <a:t>アプリで行うことにより、他人の利他行為を意識し、気づきやすくなった。</a:t>
            </a:r>
            <a:endParaRPr lang="en-US" altLang="ja-JP" sz="2000" b="1" i="0" dirty="0">
              <a:effectLst/>
              <a:latin typeface="Roboto" panose="02000000000000000000" pitchFamily="2" charset="0"/>
            </a:endParaRPr>
          </a:p>
          <a:p>
            <a:r>
              <a:rPr lang="ja-JP" altLang="en-US" sz="2000" b="1" i="0" dirty="0">
                <a:effectLst/>
                <a:latin typeface="Roboto" panose="02000000000000000000" pitchFamily="2" charset="0"/>
              </a:rPr>
              <a:t>利他行為に気づきやすくなったため、利他行為に対して感謝の気持ちが湧いてきたという意見が挙がった。</a:t>
            </a:r>
            <a:endParaRPr lang="en-US" altLang="ja-JP" sz="2000" b="1" i="0" dirty="0">
              <a:effectLst/>
              <a:latin typeface="Roboto" panose="02000000000000000000" pitchFamily="2" charset="0"/>
            </a:endParaRPr>
          </a:p>
        </p:txBody>
      </p:sp>
      <p:graphicFrame>
        <p:nvGraphicFramePr>
          <p:cNvPr id="2" name="表 2">
            <a:extLst>
              <a:ext uri="{FF2B5EF4-FFF2-40B4-BE49-F238E27FC236}">
                <a16:creationId xmlns:a16="http://schemas.microsoft.com/office/drawing/2014/main" id="{1CB4CA28-9576-487D-B248-FA451DEAD176}"/>
              </a:ext>
            </a:extLst>
          </p:cNvPr>
          <p:cNvGraphicFramePr>
            <a:graphicFrameLocks noGrp="1"/>
          </p:cNvGraphicFramePr>
          <p:nvPr>
            <p:extLst>
              <p:ext uri="{D42A27DB-BD31-4B8C-83A1-F6EECF244321}">
                <p14:modId xmlns:p14="http://schemas.microsoft.com/office/powerpoint/2010/main" val="884369979"/>
              </p:ext>
            </p:extLst>
          </p:nvPr>
        </p:nvGraphicFramePr>
        <p:xfrm>
          <a:off x="383614" y="1483423"/>
          <a:ext cx="8263484" cy="3307080"/>
        </p:xfrm>
        <a:graphic>
          <a:graphicData uri="http://schemas.openxmlformats.org/drawingml/2006/table">
            <a:tbl>
              <a:tblPr firstRow="1" bandRow="1">
                <a:tableStyleId>{5C22544A-7EE6-4342-B048-85BDC9FD1C3A}</a:tableStyleId>
              </a:tblPr>
              <a:tblGrid>
                <a:gridCol w="8263484">
                  <a:extLst>
                    <a:ext uri="{9D8B030D-6E8A-4147-A177-3AD203B41FA5}">
                      <a16:colId xmlns:a16="http://schemas.microsoft.com/office/drawing/2014/main" val="1400189233"/>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b="1" i="0" dirty="0">
                          <a:solidFill>
                            <a:schemeClr val="bg1"/>
                          </a:solidFill>
                          <a:effectLst/>
                          <a:latin typeface="Roboto" panose="02000000000000000000" pitchFamily="2" charset="0"/>
                        </a:rPr>
                        <a:t>日常の中の利他行為全般に対する意識は何か変わりましたか？もし少しでも変わったことがあれば記述してください。</a:t>
                      </a:r>
                      <a:endParaRPr kumimoji="1" lang="en-US" altLang="ja-JP" sz="1800" b="1" dirty="0">
                        <a:solidFill>
                          <a:schemeClr val="bg1"/>
                        </a:solidFill>
                      </a:endParaRPr>
                    </a:p>
                  </a:txBody>
                  <a:tcPr/>
                </a:tc>
                <a:extLst>
                  <a:ext uri="{0D108BD9-81ED-4DB2-BD59-A6C34878D82A}">
                    <a16:rowId xmlns:a16="http://schemas.microsoft.com/office/drawing/2014/main" val="28842555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b="0" i="0" dirty="0">
                          <a:solidFill>
                            <a:srgbClr val="000000"/>
                          </a:solidFill>
                          <a:effectLst/>
                          <a:latin typeface="Roboto" panose="02000000000000000000" pitchFamily="2" charset="0"/>
                        </a:rPr>
                        <a:t>些細なことでもした</a:t>
                      </a:r>
                      <a:r>
                        <a:rPr lang="en-US" altLang="ja-JP" sz="1800" b="0" i="0" dirty="0">
                          <a:solidFill>
                            <a:srgbClr val="000000"/>
                          </a:solidFill>
                          <a:effectLst/>
                          <a:latin typeface="Roboto" panose="02000000000000000000" pitchFamily="2" charset="0"/>
                        </a:rPr>
                        <a:t>/</a:t>
                      </a:r>
                      <a:r>
                        <a:rPr lang="ja-JP" altLang="en-US" sz="1800" b="0" i="0" dirty="0">
                          <a:solidFill>
                            <a:srgbClr val="000000"/>
                          </a:solidFill>
                          <a:effectLst/>
                          <a:latin typeface="Roboto" panose="02000000000000000000" pitchFamily="2" charset="0"/>
                        </a:rPr>
                        <a:t>された</a:t>
                      </a:r>
                      <a:r>
                        <a:rPr lang="ja-JP" altLang="en-US" sz="1800" b="1" i="0" dirty="0">
                          <a:solidFill>
                            <a:srgbClr val="000000"/>
                          </a:solidFill>
                          <a:effectLst/>
                          <a:latin typeface="Roboto" panose="02000000000000000000" pitchFamily="2" charset="0"/>
                        </a:rPr>
                        <a:t>利他行動に関して意識するようになった．</a:t>
                      </a:r>
                      <a:endParaRPr lang="en-US" altLang="ja-JP" sz="1800" b="1" i="0" dirty="0">
                        <a:solidFill>
                          <a:srgbClr val="000000"/>
                        </a:solidFill>
                        <a:effectLst/>
                        <a:latin typeface="Roboto" panose="02000000000000000000" pitchFamily="2" charset="0"/>
                      </a:endParaRPr>
                    </a:p>
                  </a:txBody>
                  <a:tcPr/>
                </a:tc>
                <a:extLst>
                  <a:ext uri="{0D108BD9-81ED-4DB2-BD59-A6C34878D82A}">
                    <a16:rowId xmlns:a16="http://schemas.microsoft.com/office/drawing/2014/main" val="2771219079"/>
                  </a:ext>
                </a:extLst>
              </a:tr>
              <a:tr h="370840">
                <a:tc>
                  <a:txBody>
                    <a:bodyPr/>
                    <a:lstStyle/>
                    <a:p>
                      <a:pPr marL="0" indent="0">
                        <a:buFont typeface="Arial" panose="020B0604020202020204" pitchFamily="34" charset="0"/>
                        <a:buNone/>
                      </a:pPr>
                      <a:r>
                        <a:rPr lang="ja-JP" altLang="en-US" sz="1800" b="1" i="0" dirty="0">
                          <a:solidFill>
                            <a:srgbClr val="000000"/>
                          </a:solidFill>
                          <a:effectLst/>
                          <a:latin typeface="Roboto" panose="02000000000000000000" pitchFamily="2" charset="0"/>
                        </a:rPr>
                        <a:t>他者に寛容になった</a:t>
                      </a:r>
                      <a:r>
                        <a:rPr lang="ja-JP" altLang="en-US" sz="1800" b="0" i="0" dirty="0">
                          <a:solidFill>
                            <a:srgbClr val="000000"/>
                          </a:solidFill>
                          <a:effectLst/>
                          <a:latin typeface="Roboto" panose="02000000000000000000" pitchFamily="2" charset="0"/>
                        </a:rPr>
                        <a:t>気がする、そうすることにより、</a:t>
                      </a:r>
                      <a:r>
                        <a:rPr lang="ja-JP" altLang="en-US" sz="1800" b="1" i="0" dirty="0">
                          <a:solidFill>
                            <a:srgbClr val="000000"/>
                          </a:solidFill>
                          <a:effectLst/>
                          <a:latin typeface="Roboto" panose="02000000000000000000" pitchFamily="2" charset="0"/>
                        </a:rPr>
                        <a:t>利他行為の機会を零さないようにという意識</a:t>
                      </a:r>
                      <a:r>
                        <a:rPr lang="ja-JP" altLang="en-US" sz="1800" b="0" i="0" dirty="0">
                          <a:solidFill>
                            <a:srgbClr val="000000"/>
                          </a:solidFill>
                          <a:effectLst/>
                          <a:latin typeface="Roboto" panose="02000000000000000000" pitchFamily="2" charset="0"/>
                        </a:rPr>
                        <a:t>なのかも</a:t>
                      </a:r>
                      <a:endParaRPr lang="en-US" altLang="ja-JP" sz="1800" b="0" i="0" dirty="0">
                        <a:solidFill>
                          <a:srgbClr val="000000"/>
                        </a:solidFill>
                        <a:effectLst/>
                        <a:latin typeface="Roboto" panose="02000000000000000000" pitchFamily="2" charset="0"/>
                      </a:endParaRPr>
                    </a:p>
                  </a:txBody>
                  <a:tcPr/>
                </a:tc>
                <a:extLst>
                  <a:ext uri="{0D108BD9-81ED-4DB2-BD59-A6C34878D82A}">
                    <a16:rowId xmlns:a16="http://schemas.microsoft.com/office/drawing/2014/main" val="330223786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b="0" i="0" dirty="0">
                          <a:solidFill>
                            <a:srgbClr val="000000"/>
                          </a:solidFill>
                          <a:effectLst/>
                          <a:latin typeface="Roboto" panose="02000000000000000000" pitchFamily="2" charset="0"/>
                        </a:rPr>
                        <a:t>何かあれば自分が動こうという気持ちは高まった．</a:t>
                      </a:r>
                      <a:endParaRPr lang="en-US" altLang="ja-JP" sz="1800" b="0" i="0" dirty="0">
                        <a:solidFill>
                          <a:srgbClr val="000000"/>
                        </a:solidFill>
                        <a:effectLst/>
                        <a:latin typeface="Roboto" panose="02000000000000000000" pitchFamily="2" charset="0"/>
                      </a:endParaRPr>
                    </a:p>
                  </a:txBody>
                  <a:tcPr/>
                </a:tc>
                <a:extLst>
                  <a:ext uri="{0D108BD9-81ED-4DB2-BD59-A6C34878D82A}">
                    <a16:rowId xmlns:a16="http://schemas.microsoft.com/office/drawing/2014/main" val="8862853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b="1" i="0" dirty="0">
                          <a:solidFill>
                            <a:srgbClr val="000000"/>
                          </a:solidFill>
                          <a:effectLst/>
                          <a:latin typeface="Arial" panose="020B0604020202020204" pitchFamily="34" charset="0"/>
                        </a:rPr>
                        <a:t>利他行為という概念を意識するようになった。</a:t>
                      </a:r>
                      <a:r>
                        <a:rPr lang="ja-JP" altLang="en-US" sz="1800" b="0" i="0" dirty="0">
                          <a:solidFill>
                            <a:srgbClr val="000000"/>
                          </a:solidFill>
                          <a:effectLst/>
                          <a:latin typeface="Arial" panose="020B0604020202020204" pitchFamily="34" charset="0"/>
                        </a:rPr>
                        <a:t>前も同じことをやっていたとしても、その行為に対する認識が変わった。特に</a:t>
                      </a:r>
                      <a:r>
                        <a:rPr lang="ja-JP" altLang="en-US" sz="1800" b="1" i="0" dirty="0">
                          <a:solidFill>
                            <a:srgbClr val="000000"/>
                          </a:solidFill>
                          <a:effectLst/>
                          <a:latin typeface="Arial" panose="020B0604020202020204" pitchFamily="34" charset="0"/>
                        </a:rPr>
                        <a:t>自分がされる時によく認識できるようになった</a:t>
                      </a:r>
                      <a:r>
                        <a:rPr lang="ja-JP" altLang="en-US" sz="1800" b="0" i="0" dirty="0">
                          <a:solidFill>
                            <a:srgbClr val="000000"/>
                          </a:solidFill>
                          <a:effectLst/>
                          <a:latin typeface="Arial" panose="020B0604020202020204" pitchFamily="34" charset="0"/>
                        </a:rPr>
                        <a:t>と思う。</a:t>
                      </a:r>
                      <a:endParaRPr lang="en-US" altLang="ja-JP" sz="1800" dirty="0">
                        <a:solidFill>
                          <a:srgbClr val="000000"/>
                        </a:solidFill>
                        <a:latin typeface="Roboto" panose="02000000000000000000" pitchFamily="2" charset="0"/>
                      </a:endParaRPr>
                    </a:p>
                  </a:txBody>
                  <a:tcPr/>
                </a:tc>
                <a:extLst>
                  <a:ext uri="{0D108BD9-81ED-4DB2-BD59-A6C34878D82A}">
                    <a16:rowId xmlns:a16="http://schemas.microsoft.com/office/drawing/2014/main" val="62490234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b="1" i="0" dirty="0">
                          <a:solidFill>
                            <a:srgbClr val="000000"/>
                          </a:solidFill>
                          <a:effectLst/>
                          <a:latin typeface="Roboto" panose="02000000000000000000" pitchFamily="2" charset="0"/>
                        </a:rPr>
                        <a:t>相手の利他行為に気づきやすくなった</a:t>
                      </a:r>
                      <a:endParaRPr lang="en-US" altLang="ja-JP" sz="1800" b="1" i="0" dirty="0">
                        <a:solidFill>
                          <a:srgbClr val="000000"/>
                        </a:solidFill>
                        <a:effectLst/>
                        <a:latin typeface="Roboto" panose="02000000000000000000" pitchFamily="2" charset="0"/>
                      </a:endParaRPr>
                    </a:p>
                  </a:txBody>
                  <a:tcPr/>
                </a:tc>
                <a:extLst>
                  <a:ext uri="{0D108BD9-81ED-4DB2-BD59-A6C34878D82A}">
                    <a16:rowId xmlns:a16="http://schemas.microsoft.com/office/drawing/2014/main" val="2807746537"/>
                  </a:ext>
                </a:extLst>
              </a:tr>
            </a:tbl>
          </a:graphicData>
        </a:graphic>
      </p:graphicFrame>
      <p:sp>
        <p:nvSpPr>
          <p:cNvPr id="6" name="Google Shape;250;p6">
            <a:extLst>
              <a:ext uri="{FF2B5EF4-FFF2-40B4-BE49-F238E27FC236}">
                <a16:creationId xmlns:a16="http://schemas.microsoft.com/office/drawing/2014/main" id="{26CDF604-6CB0-4185-8C2E-CB5F1138BECA}"/>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利他行為に対しての意識の変化</a:t>
            </a:r>
            <a:endParaRPr dirty="0"/>
          </a:p>
        </p:txBody>
      </p:sp>
    </p:spTree>
    <p:extLst>
      <p:ext uri="{BB962C8B-B14F-4D97-AF65-F5344CB8AC3E}">
        <p14:creationId xmlns:p14="http://schemas.microsoft.com/office/powerpoint/2010/main" val="3904214165"/>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b="1">
                <a:solidFill>
                  <a:schemeClr val="dk1"/>
                </a:solidFill>
                <a:latin typeface="Calibri"/>
                <a:ea typeface="Calibri"/>
                <a:cs typeface="Calibri"/>
                <a:sym typeface="Calibri"/>
              </a:rPr>
              <a:t>DERC</a:t>
            </a:r>
            <a:endParaRPr sz="3600" b="1">
              <a:solidFill>
                <a:schemeClr val="dk1"/>
              </a:solidFill>
              <a:latin typeface="Calibri"/>
              <a:ea typeface="Calibri"/>
              <a:cs typeface="Calibri"/>
              <a:sym typeface="Calibri"/>
            </a:endParaRPr>
          </a:p>
        </p:txBody>
      </p:sp>
      <p:sp>
        <p:nvSpPr>
          <p:cNvPr id="4" name="テキスト ボックス 3">
            <a:extLst>
              <a:ext uri="{FF2B5EF4-FFF2-40B4-BE49-F238E27FC236}">
                <a16:creationId xmlns:a16="http://schemas.microsoft.com/office/drawing/2014/main" id="{8EF3FDFD-56A9-4B1C-B8A5-D255C98DFC89}"/>
              </a:ext>
            </a:extLst>
          </p:cNvPr>
          <p:cNvSpPr txBox="1"/>
          <p:nvPr/>
        </p:nvSpPr>
        <p:spPr>
          <a:xfrm>
            <a:off x="373339" y="4814966"/>
            <a:ext cx="4235176" cy="923330"/>
          </a:xfrm>
          <a:prstGeom prst="rect">
            <a:avLst/>
          </a:prstGeom>
          <a:solidFill>
            <a:schemeClr val="accent6">
              <a:lumMod val="60000"/>
              <a:lumOff val="40000"/>
            </a:schemeClr>
          </a:solidFill>
        </p:spPr>
        <p:txBody>
          <a:bodyPr wrap="square" rtlCol="0">
            <a:spAutoFit/>
          </a:bodyPr>
          <a:lstStyle/>
          <a:p>
            <a:r>
              <a:rPr kumimoji="1" lang="ja-JP" altLang="en-US" b="1" dirty="0"/>
              <a:t>実験期間中の歩数平均は向上している。</a:t>
            </a:r>
            <a:endParaRPr kumimoji="1" lang="en-US" altLang="ja-JP" b="1" dirty="0"/>
          </a:p>
          <a:p>
            <a:r>
              <a:rPr kumimoji="1" lang="ja-JP" altLang="en-US" b="1" dirty="0"/>
              <a:t>（コントロール期間と実験期間を比較すると</a:t>
            </a:r>
            <a:r>
              <a:rPr kumimoji="1" lang="en-US" altLang="ja-JP" b="1" dirty="0"/>
              <a:t>14%</a:t>
            </a:r>
            <a:r>
              <a:rPr kumimoji="1" lang="ja-JP" altLang="en-US" b="1" dirty="0"/>
              <a:t>上昇）</a:t>
            </a:r>
            <a:endParaRPr kumimoji="1" lang="en-US" altLang="ja-JP" b="1" dirty="0"/>
          </a:p>
        </p:txBody>
      </p:sp>
      <p:grpSp>
        <p:nvGrpSpPr>
          <p:cNvPr id="5" name="グループ化 4">
            <a:extLst>
              <a:ext uri="{FF2B5EF4-FFF2-40B4-BE49-F238E27FC236}">
                <a16:creationId xmlns:a16="http://schemas.microsoft.com/office/drawing/2014/main" id="{0BD9654D-7EF4-4DB8-8681-F477B3D40FC7}"/>
              </a:ext>
            </a:extLst>
          </p:cNvPr>
          <p:cNvGrpSpPr/>
          <p:nvPr/>
        </p:nvGrpSpPr>
        <p:grpSpPr>
          <a:xfrm>
            <a:off x="4616184" y="1757041"/>
            <a:ext cx="4095442" cy="3859675"/>
            <a:chOff x="262138" y="1744769"/>
            <a:chExt cx="4625906" cy="4359601"/>
          </a:xfrm>
        </p:grpSpPr>
        <p:grpSp>
          <p:nvGrpSpPr>
            <p:cNvPr id="9" name="グループ化 8">
              <a:extLst>
                <a:ext uri="{FF2B5EF4-FFF2-40B4-BE49-F238E27FC236}">
                  <a16:creationId xmlns:a16="http://schemas.microsoft.com/office/drawing/2014/main" id="{4B46658A-A98A-4FAF-B3BC-D5C515DBA653}"/>
                </a:ext>
              </a:extLst>
            </p:cNvPr>
            <p:cNvGrpSpPr/>
            <p:nvPr/>
          </p:nvGrpSpPr>
          <p:grpSpPr>
            <a:xfrm>
              <a:off x="262138" y="1935971"/>
              <a:ext cx="4625906" cy="4168399"/>
              <a:chOff x="584269" y="904360"/>
              <a:chExt cx="3987731" cy="3593341"/>
            </a:xfrm>
          </p:grpSpPr>
          <p:pic>
            <p:nvPicPr>
              <p:cNvPr id="10" name="Picture 2">
                <a:extLst>
                  <a:ext uri="{FF2B5EF4-FFF2-40B4-BE49-F238E27FC236}">
                    <a16:creationId xmlns:a16="http://schemas.microsoft.com/office/drawing/2014/main" id="{62DBD0D7-33A6-42C4-AA74-1223A0B3AF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0320"/>
              <a:stretch/>
            </p:blipFill>
            <p:spPr bwMode="auto">
              <a:xfrm>
                <a:off x="584269" y="904360"/>
                <a:ext cx="3987731" cy="3213905"/>
              </a:xfrm>
              <a:prstGeom prst="rect">
                <a:avLst/>
              </a:prstGeom>
              <a:noFill/>
              <a:extLst>
                <a:ext uri="{909E8E84-426E-40DD-AFC4-6F175D3DCCD1}">
                  <a14:hiddenFill xmlns:a14="http://schemas.microsoft.com/office/drawing/2010/main">
                    <a:solidFill>
                      <a:srgbClr val="FFFFFF"/>
                    </a:solidFill>
                  </a14:hiddenFill>
                </a:ext>
              </a:extLst>
            </p:spPr>
          </p:pic>
          <p:sp>
            <p:nvSpPr>
              <p:cNvPr id="11" name="テキスト ボックス 10">
                <a:extLst>
                  <a:ext uri="{FF2B5EF4-FFF2-40B4-BE49-F238E27FC236}">
                    <a16:creationId xmlns:a16="http://schemas.microsoft.com/office/drawing/2014/main" id="{AB70E310-0569-48D6-A36F-5F13E7474ACC}"/>
                  </a:ext>
                </a:extLst>
              </p:cNvPr>
              <p:cNvSpPr txBox="1"/>
              <p:nvPr/>
            </p:nvSpPr>
            <p:spPr>
              <a:xfrm>
                <a:off x="1316280" y="4048178"/>
                <a:ext cx="1064173" cy="449523"/>
              </a:xfrm>
              <a:prstGeom prst="rect">
                <a:avLst/>
              </a:prstGeom>
              <a:noFill/>
            </p:spPr>
            <p:txBody>
              <a:bodyPr wrap="square" rtlCol="0">
                <a:spAutoFit/>
              </a:bodyPr>
              <a:lstStyle/>
              <a:p>
                <a:pPr algn="ctr"/>
                <a:r>
                  <a:rPr kumimoji="1" lang="ja-JP" altLang="en-US" sz="1200" b="1" dirty="0"/>
                  <a:t>実験期間前（</a:t>
                </a:r>
                <a:r>
                  <a:rPr kumimoji="1" lang="en-US" altLang="ja-JP" sz="1200" b="1" dirty="0"/>
                  <a:t>3</a:t>
                </a:r>
                <a:r>
                  <a:rPr kumimoji="1" lang="ja-JP" altLang="en-US" sz="1200" b="1" dirty="0"/>
                  <a:t>日間）</a:t>
                </a:r>
              </a:p>
            </p:txBody>
          </p:sp>
          <p:sp>
            <p:nvSpPr>
              <p:cNvPr id="12" name="テキスト ボックス 11">
                <a:extLst>
                  <a:ext uri="{FF2B5EF4-FFF2-40B4-BE49-F238E27FC236}">
                    <a16:creationId xmlns:a16="http://schemas.microsoft.com/office/drawing/2014/main" id="{65C8243B-53F6-48D8-915B-C1E0B589D4ED}"/>
                  </a:ext>
                </a:extLst>
              </p:cNvPr>
              <p:cNvSpPr txBox="1"/>
              <p:nvPr/>
            </p:nvSpPr>
            <p:spPr>
              <a:xfrm>
                <a:off x="2275930" y="4048178"/>
                <a:ext cx="1064173" cy="449523"/>
              </a:xfrm>
              <a:prstGeom prst="rect">
                <a:avLst/>
              </a:prstGeom>
              <a:noFill/>
            </p:spPr>
            <p:txBody>
              <a:bodyPr wrap="square" rtlCol="0">
                <a:spAutoFit/>
              </a:bodyPr>
              <a:lstStyle/>
              <a:p>
                <a:pPr algn="ctr"/>
                <a:r>
                  <a:rPr kumimoji="1" lang="ja-JP" altLang="en-US" sz="1200" b="1" dirty="0"/>
                  <a:t>実験期間中（</a:t>
                </a:r>
                <a:r>
                  <a:rPr kumimoji="1" lang="en-US" altLang="ja-JP" sz="1200" b="1" dirty="0"/>
                  <a:t>2</a:t>
                </a:r>
                <a:r>
                  <a:rPr kumimoji="1" lang="ja-JP" altLang="en-US" sz="1200" b="1" dirty="0"/>
                  <a:t>週間）</a:t>
                </a:r>
              </a:p>
            </p:txBody>
          </p:sp>
          <p:sp>
            <p:nvSpPr>
              <p:cNvPr id="13" name="テキスト ボックス 12">
                <a:extLst>
                  <a:ext uri="{FF2B5EF4-FFF2-40B4-BE49-F238E27FC236}">
                    <a16:creationId xmlns:a16="http://schemas.microsoft.com/office/drawing/2014/main" id="{BBD76820-C7A6-46D0-997C-2AA5F74B8980}"/>
                  </a:ext>
                </a:extLst>
              </p:cNvPr>
              <p:cNvSpPr txBox="1"/>
              <p:nvPr/>
            </p:nvSpPr>
            <p:spPr>
              <a:xfrm>
                <a:off x="3235580" y="4048178"/>
                <a:ext cx="1064173" cy="449523"/>
              </a:xfrm>
              <a:prstGeom prst="rect">
                <a:avLst/>
              </a:prstGeom>
              <a:noFill/>
            </p:spPr>
            <p:txBody>
              <a:bodyPr wrap="square" rtlCol="0">
                <a:spAutoFit/>
              </a:bodyPr>
              <a:lstStyle/>
              <a:p>
                <a:pPr algn="ctr"/>
                <a:r>
                  <a:rPr kumimoji="1" lang="ja-JP" altLang="en-US" sz="1200" b="1" dirty="0"/>
                  <a:t>実験終了後（</a:t>
                </a:r>
                <a:r>
                  <a:rPr kumimoji="1" lang="en-US" altLang="ja-JP" sz="1200" b="1" dirty="0"/>
                  <a:t>4</a:t>
                </a:r>
                <a:r>
                  <a:rPr kumimoji="1" lang="ja-JP" altLang="en-US" sz="1200" b="1" dirty="0"/>
                  <a:t>日間）</a:t>
                </a:r>
              </a:p>
            </p:txBody>
          </p:sp>
          <p:sp>
            <p:nvSpPr>
              <p:cNvPr id="14" name="テキスト ボックス 13">
                <a:extLst>
                  <a:ext uri="{FF2B5EF4-FFF2-40B4-BE49-F238E27FC236}">
                    <a16:creationId xmlns:a16="http://schemas.microsoft.com/office/drawing/2014/main" id="{CEA8F11A-D050-444A-ABF2-5A65A5482218}"/>
                  </a:ext>
                </a:extLst>
              </p:cNvPr>
              <p:cNvSpPr txBox="1"/>
              <p:nvPr/>
            </p:nvSpPr>
            <p:spPr>
              <a:xfrm>
                <a:off x="3385615" y="1623545"/>
                <a:ext cx="818385" cy="329650"/>
              </a:xfrm>
              <a:prstGeom prst="rect">
                <a:avLst/>
              </a:prstGeom>
              <a:noFill/>
            </p:spPr>
            <p:txBody>
              <a:bodyPr wrap="square" rtlCol="0">
                <a:spAutoFit/>
              </a:bodyPr>
              <a:lstStyle/>
              <a:p>
                <a:pPr algn="ctr"/>
                <a:r>
                  <a:rPr kumimoji="1" lang="en-US" altLang="ja-JP" sz="1600" b="1" dirty="0"/>
                  <a:t>5947</a:t>
                </a:r>
                <a:r>
                  <a:rPr kumimoji="1" lang="ja-JP" altLang="en-US" sz="1600" b="1" dirty="0"/>
                  <a:t>歩</a:t>
                </a:r>
                <a:endParaRPr kumimoji="1" lang="en-US" altLang="ja-JP" sz="1600" b="1" dirty="0"/>
              </a:p>
            </p:txBody>
          </p:sp>
          <p:sp>
            <p:nvSpPr>
              <p:cNvPr id="15" name="テキスト ボックス 14">
                <a:extLst>
                  <a:ext uri="{FF2B5EF4-FFF2-40B4-BE49-F238E27FC236}">
                    <a16:creationId xmlns:a16="http://schemas.microsoft.com/office/drawing/2014/main" id="{93B274D4-51ED-4E5A-89E6-90946A754EEA}"/>
                  </a:ext>
                </a:extLst>
              </p:cNvPr>
              <p:cNvSpPr txBox="1"/>
              <p:nvPr/>
            </p:nvSpPr>
            <p:spPr>
              <a:xfrm>
                <a:off x="2428225" y="1402751"/>
                <a:ext cx="818385" cy="329650"/>
              </a:xfrm>
              <a:prstGeom prst="rect">
                <a:avLst/>
              </a:prstGeom>
              <a:noFill/>
            </p:spPr>
            <p:txBody>
              <a:bodyPr wrap="square" rtlCol="0">
                <a:spAutoFit/>
              </a:bodyPr>
              <a:lstStyle/>
              <a:p>
                <a:pPr algn="ctr"/>
                <a:r>
                  <a:rPr kumimoji="1" lang="en-US" altLang="ja-JP" sz="1600" b="1" dirty="0"/>
                  <a:t>6561</a:t>
                </a:r>
                <a:r>
                  <a:rPr kumimoji="1" lang="ja-JP" altLang="en-US" sz="1600" b="1" dirty="0"/>
                  <a:t>歩</a:t>
                </a:r>
                <a:endParaRPr kumimoji="1" lang="en-US" altLang="ja-JP" sz="1600" b="1" dirty="0"/>
              </a:p>
            </p:txBody>
          </p:sp>
          <p:sp>
            <p:nvSpPr>
              <p:cNvPr id="16" name="テキスト ボックス 15">
                <a:extLst>
                  <a:ext uri="{FF2B5EF4-FFF2-40B4-BE49-F238E27FC236}">
                    <a16:creationId xmlns:a16="http://schemas.microsoft.com/office/drawing/2014/main" id="{16909495-3F86-408F-B662-276767D6EF43}"/>
                  </a:ext>
                </a:extLst>
              </p:cNvPr>
              <p:cNvSpPr txBox="1"/>
              <p:nvPr/>
            </p:nvSpPr>
            <p:spPr>
              <a:xfrm>
                <a:off x="1457545" y="1953195"/>
                <a:ext cx="818385" cy="329650"/>
              </a:xfrm>
              <a:prstGeom prst="rect">
                <a:avLst/>
              </a:prstGeom>
              <a:noFill/>
            </p:spPr>
            <p:txBody>
              <a:bodyPr wrap="square" rtlCol="0">
                <a:spAutoFit/>
              </a:bodyPr>
              <a:lstStyle/>
              <a:p>
                <a:pPr algn="ctr"/>
                <a:r>
                  <a:rPr kumimoji="1" lang="en-US" altLang="ja-JP" sz="1600" b="1" dirty="0"/>
                  <a:t>5001</a:t>
                </a:r>
                <a:r>
                  <a:rPr kumimoji="1" lang="ja-JP" altLang="en-US" sz="1600" b="1" dirty="0"/>
                  <a:t>歩</a:t>
                </a:r>
                <a:endParaRPr kumimoji="1" lang="en-US" altLang="ja-JP" sz="1600" b="1" dirty="0"/>
              </a:p>
            </p:txBody>
          </p:sp>
        </p:grpSp>
        <p:sp>
          <p:nvSpPr>
            <p:cNvPr id="2" name="テキスト ボックス 1">
              <a:extLst>
                <a:ext uri="{FF2B5EF4-FFF2-40B4-BE49-F238E27FC236}">
                  <a16:creationId xmlns:a16="http://schemas.microsoft.com/office/drawing/2014/main" id="{62557C7E-00AE-4002-B3DA-D752495CDB24}"/>
                </a:ext>
              </a:extLst>
            </p:cNvPr>
            <p:cNvSpPr txBox="1"/>
            <p:nvPr/>
          </p:nvSpPr>
          <p:spPr>
            <a:xfrm>
              <a:off x="693500" y="1744769"/>
              <a:ext cx="444137" cy="382405"/>
            </a:xfrm>
            <a:prstGeom prst="rect">
              <a:avLst/>
            </a:prstGeom>
            <a:noFill/>
          </p:spPr>
          <p:txBody>
            <a:bodyPr wrap="square" rtlCol="0">
              <a:spAutoFit/>
            </a:bodyPr>
            <a:lstStyle/>
            <a:p>
              <a:r>
                <a:rPr kumimoji="1" lang="ja-JP" altLang="en-US" sz="1600" b="1" dirty="0"/>
                <a:t>歩</a:t>
              </a:r>
            </a:p>
          </p:txBody>
        </p:sp>
      </p:grpSp>
      <p:grpSp>
        <p:nvGrpSpPr>
          <p:cNvPr id="18" name="グループ化 17">
            <a:extLst>
              <a:ext uri="{FF2B5EF4-FFF2-40B4-BE49-F238E27FC236}">
                <a16:creationId xmlns:a16="http://schemas.microsoft.com/office/drawing/2014/main" id="{02D6DD13-E4B2-4A25-8B0E-605A84898523}"/>
              </a:ext>
            </a:extLst>
          </p:cNvPr>
          <p:cNvGrpSpPr/>
          <p:nvPr/>
        </p:nvGrpSpPr>
        <p:grpSpPr>
          <a:xfrm>
            <a:off x="286834" y="1521088"/>
            <a:ext cx="3859085" cy="2165791"/>
            <a:chOff x="235116" y="1177153"/>
            <a:chExt cx="4270462" cy="2396664"/>
          </a:xfrm>
        </p:grpSpPr>
        <p:pic>
          <p:nvPicPr>
            <p:cNvPr id="19" name="Picture 10">
              <a:extLst>
                <a:ext uri="{FF2B5EF4-FFF2-40B4-BE49-F238E27FC236}">
                  <a16:creationId xmlns:a16="http://schemas.microsoft.com/office/drawing/2014/main" id="{34EFEABE-8C29-4C3E-8E4D-CBA824C966E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0246" t="15415" r="22791"/>
            <a:stretch/>
          </p:blipFill>
          <p:spPr bwMode="auto">
            <a:xfrm>
              <a:off x="1309255" y="1704108"/>
              <a:ext cx="1808018" cy="1861569"/>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グループ化 19">
              <a:extLst>
                <a:ext uri="{FF2B5EF4-FFF2-40B4-BE49-F238E27FC236}">
                  <a16:creationId xmlns:a16="http://schemas.microsoft.com/office/drawing/2014/main" id="{1A956063-B84D-406E-A02B-281AEE16EDC6}"/>
                </a:ext>
              </a:extLst>
            </p:cNvPr>
            <p:cNvGrpSpPr/>
            <p:nvPr/>
          </p:nvGrpSpPr>
          <p:grpSpPr>
            <a:xfrm>
              <a:off x="235116" y="1177153"/>
              <a:ext cx="4270462" cy="2396664"/>
              <a:chOff x="376366" y="1146553"/>
              <a:chExt cx="4270462" cy="2396664"/>
            </a:xfrm>
          </p:grpSpPr>
          <p:sp>
            <p:nvSpPr>
              <p:cNvPr id="22" name="テキスト ボックス 21">
                <a:extLst>
                  <a:ext uri="{FF2B5EF4-FFF2-40B4-BE49-F238E27FC236}">
                    <a16:creationId xmlns:a16="http://schemas.microsoft.com/office/drawing/2014/main" id="{93F5B834-A6D9-4D0F-8A9B-9EE9FB700E3C}"/>
                  </a:ext>
                </a:extLst>
              </p:cNvPr>
              <p:cNvSpPr txBox="1"/>
              <p:nvPr/>
            </p:nvSpPr>
            <p:spPr>
              <a:xfrm>
                <a:off x="3258523" y="1803880"/>
                <a:ext cx="1154998" cy="578995"/>
              </a:xfrm>
              <a:prstGeom prst="rect">
                <a:avLst/>
              </a:prstGeom>
              <a:noFill/>
            </p:spPr>
            <p:txBody>
              <a:bodyPr wrap="square" rtlCol="0">
                <a:spAutoFit/>
              </a:bodyPr>
              <a:lstStyle/>
              <a:p>
                <a:r>
                  <a:rPr kumimoji="1" lang="ja-JP" altLang="en-US" sz="1400" b="1" dirty="0"/>
                  <a:t>強く</a:t>
                </a:r>
                <a:endParaRPr kumimoji="1" lang="en-US" altLang="ja-JP" sz="1400" b="1" dirty="0"/>
              </a:p>
              <a:p>
                <a:r>
                  <a:rPr kumimoji="1" lang="ja-JP" altLang="en-US" sz="1400" b="1" dirty="0"/>
                  <a:t>感じた</a:t>
                </a:r>
                <a:endParaRPr kumimoji="1" lang="en-US" altLang="ja-JP" sz="1400" b="1" dirty="0"/>
              </a:p>
            </p:txBody>
          </p:sp>
          <p:sp>
            <p:nvSpPr>
              <p:cNvPr id="23" name="テキスト ボックス 22">
                <a:extLst>
                  <a:ext uri="{FF2B5EF4-FFF2-40B4-BE49-F238E27FC236}">
                    <a16:creationId xmlns:a16="http://schemas.microsoft.com/office/drawing/2014/main" id="{ECD089C0-3FAE-4E0A-B2E6-3755540E7CBB}"/>
                  </a:ext>
                </a:extLst>
              </p:cNvPr>
              <p:cNvSpPr txBox="1"/>
              <p:nvPr/>
            </p:nvSpPr>
            <p:spPr>
              <a:xfrm>
                <a:off x="400820" y="1934956"/>
                <a:ext cx="1434238" cy="340586"/>
              </a:xfrm>
              <a:prstGeom prst="rect">
                <a:avLst/>
              </a:prstGeom>
              <a:noFill/>
            </p:spPr>
            <p:txBody>
              <a:bodyPr wrap="square" rtlCol="0">
                <a:spAutoFit/>
              </a:bodyPr>
              <a:lstStyle/>
              <a:p>
                <a:r>
                  <a:rPr kumimoji="1" lang="ja-JP" altLang="en-US" sz="1400" b="1" dirty="0"/>
                  <a:t>変わらない</a:t>
                </a:r>
                <a:endParaRPr kumimoji="1" lang="en-US" altLang="ja-JP" sz="1400" b="1" dirty="0"/>
              </a:p>
            </p:txBody>
          </p:sp>
          <p:sp>
            <p:nvSpPr>
              <p:cNvPr id="24" name="四角形: 角を丸くする 23">
                <a:extLst>
                  <a:ext uri="{FF2B5EF4-FFF2-40B4-BE49-F238E27FC236}">
                    <a16:creationId xmlns:a16="http://schemas.microsoft.com/office/drawing/2014/main" id="{3F107459-627B-4AB1-85EF-D79BC0312BAF}"/>
                  </a:ext>
                </a:extLst>
              </p:cNvPr>
              <p:cNvSpPr/>
              <p:nvPr/>
            </p:nvSpPr>
            <p:spPr>
              <a:xfrm>
                <a:off x="376366" y="1146553"/>
                <a:ext cx="4270462" cy="2396664"/>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b="1" dirty="0"/>
              </a:p>
            </p:txBody>
          </p:sp>
          <p:sp>
            <p:nvSpPr>
              <p:cNvPr id="25" name="テキスト ボックス 24">
                <a:extLst>
                  <a:ext uri="{FF2B5EF4-FFF2-40B4-BE49-F238E27FC236}">
                    <a16:creationId xmlns:a16="http://schemas.microsoft.com/office/drawing/2014/main" id="{301505BB-F984-41AA-8607-849285854B19}"/>
                  </a:ext>
                </a:extLst>
              </p:cNvPr>
              <p:cNvSpPr txBox="1"/>
              <p:nvPr/>
            </p:nvSpPr>
            <p:spPr>
              <a:xfrm>
                <a:off x="376367" y="1229974"/>
                <a:ext cx="4151701" cy="510878"/>
              </a:xfrm>
              <a:prstGeom prst="rect">
                <a:avLst/>
              </a:prstGeom>
              <a:noFill/>
            </p:spPr>
            <p:txBody>
              <a:bodyPr wrap="square" rtlCol="0">
                <a:spAutoFit/>
              </a:bodyPr>
              <a:lstStyle/>
              <a:p>
                <a:pPr indent="126365" algn="just"/>
                <a:r>
                  <a:rPr lang="en-US" altLang="ja-JP" sz="1200" b="1" kern="100" dirty="0">
                    <a:effectLst/>
                  </a:rPr>
                  <a:t>Q.</a:t>
                </a:r>
                <a:r>
                  <a:rPr lang="ja-JP" altLang="en-US" sz="1200" b="1" kern="100" dirty="0">
                    <a:effectLst/>
                  </a:rPr>
                  <a:t>ゲーム方式導入していった歩数計算は導入していない歩数計算に比べて楽しさを感じましたか？</a:t>
                </a:r>
                <a:endParaRPr lang="ja-JP" altLang="ja-JP" sz="1200" b="1" kern="100" dirty="0">
                  <a:effectLst/>
                  <a:latin typeface="Times New Roman" panose="02020603050405020304" pitchFamily="18" charset="0"/>
                  <a:ea typeface="MS UI Gothic" panose="020B0600070205080204" pitchFamily="50" charset="-128"/>
                  <a:cs typeface="ＭＳ 明朝" panose="02020609040205080304" pitchFamily="17" charset="-128"/>
                </a:endParaRPr>
              </a:p>
            </p:txBody>
          </p:sp>
        </p:grpSp>
        <p:sp>
          <p:nvSpPr>
            <p:cNvPr id="21" name="テキスト ボックス 20">
              <a:extLst>
                <a:ext uri="{FF2B5EF4-FFF2-40B4-BE49-F238E27FC236}">
                  <a16:creationId xmlns:a16="http://schemas.microsoft.com/office/drawing/2014/main" id="{E63168F3-8A08-4C99-AAD6-169B64122757}"/>
                </a:ext>
              </a:extLst>
            </p:cNvPr>
            <p:cNvSpPr txBox="1"/>
            <p:nvPr/>
          </p:nvSpPr>
          <p:spPr>
            <a:xfrm>
              <a:off x="437351" y="3135390"/>
              <a:ext cx="870641" cy="340586"/>
            </a:xfrm>
            <a:prstGeom prst="rect">
              <a:avLst/>
            </a:prstGeom>
            <a:noFill/>
          </p:spPr>
          <p:txBody>
            <a:bodyPr wrap="square" rtlCol="0">
              <a:spAutoFit/>
            </a:bodyPr>
            <a:lstStyle/>
            <a:p>
              <a:r>
                <a:rPr kumimoji="1" lang="ja-JP" altLang="en-US" sz="1400" b="1" dirty="0"/>
                <a:t>感じた</a:t>
              </a:r>
              <a:endParaRPr kumimoji="1" lang="en-US" altLang="ja-JP" sz="1400" b="1" dirty="0"/>
            </a:p>
          </p:txBody>
        </p:sp>
      </p:grpSp>
      <p:sp>
        <p:nvSpPr>
          <p:cNvPr id="26" name="Google Shape;250;p6">
            <a:extLst>
              <a:ext uri="{FF2B5EF4-FFF2-40B4-BE49-F238E27FC236}">
                <a16:creationId xmlns:a16="http://schemas.microsoft.com/office/drawing/2014/main" id="{5DFBF456-E9A9-47AA-AF5B-1A10B6A8A1FD}"/>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ヘルスケアへの導入結果</a:t>
            </a:r>
            <a:endParaRPr lang="ja-JP" altLang="en-US" b="1" dirty="0"/>
          </a:p>
        </p:txBody>
      </p:sp>
    </p:spTree>
    <p:extLst>
      <p:ext uri="{BB962C8B-B14F-4D97-AF65-F5344CB8AC3E}">
        <p14:creationId xmlns:p14="http://schemas.microsoft.com/office/powerpoint/2010/main" val="1247637426"/>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グループ化 1">
            <a:extLst>
              <a:ext uri="{FF2B5EF4-FFF2-40B4-BE49-F238E27FC236}">
                <a16:creationId xmlns:a16="http://schemas.microsoft.com/office/drawing/2014/main" id="{8FC9122A-6F75-496D-A7F0-28AEA413339E}"/>
              </a:ext>
            </a:extLst>
          </p:cNvPr>
          <p:cNvGrpSpPr/>
          <p:nvPr/>
        </p:nvGrpSpPr>
        <p:grpSpPr>
          <a:xfrm>
            <a:off x="308577" y="1228030"/>
            <a:ext cx="4331426" cy="2158957"/>
            <a:chOff x="214070" y="1166413"/>
            <a:chExt cx="4331426" cy="2158957"/>
          </a:xfrm>
        </p:grpSpPr>
        <p:pic>
          <p:nvPicPr>
            <p:cNvPr id="1026" name="Picture 2">
              <a:extLst>
                <a:ext uri="{FF2B5EF4-FFF2-40B4-BE49-F238E27FC236}">
                  <a16:creationId xmlns:a16="http://schemas.microsoft.com/office/drawing/2014/main" id="{881029FE-3250-4041-8785-A590BC1B1C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418" t="9819" r="25697"/>
            <a:stretch/>
          </p:blipFill>
          <p:spPr bwMode="auto">
            <a:xfrm>
              <a:off x="1409222" y="1649165"/>
              <a:ext cx="1588743" cy="1600094"/>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ボックス 3">
              <a:extLst>
                <a:ext uri="{FF2B5EF4-FFF2-40B4-BE49-F238E27FC236}">
                  <a16:creationId xmlns:a16="http://schemas.microsoft.com/office/drawing/2014/main" id="{6C10FE4A-5BE5-4766-9C13-29FDD7C65528}"/>
                </a:ext>
              </a:extLst>
            </p:cNvPr>
            <p:cNvSpPr txBox="1"/>
            <p:nvPr/>
          </p:nvSpPr>
          <p:spPr>
            <a:xfrm>
              <a:off x="304587" y="1241203"/>
              <a:ext cx="3352466" cy="307777"/>
            </a:xfrm>
            <a:prstGeom prst="rect">
              <a:avLst/>
            </a:prstGeom>
            <a:noFill/>
          </p:spPr>
          <p:txBody>
            <a:bodyPr wrap="square" rtlCol="0">
              <a:spAutoFit/>
            </a:bodyPr>
            <a:lstStyle/>
            <a:p>
              <a:r>
                <a:rPr lang="ja-JP" altLang="en-US" sz="1400" b="1" i="0" dirty="0">
                  <a:solidFill>
                    <a:srgbClr val="000000"/>
                  </a:solidFill>
                  <a:effectLst/>
                  <a:latin typeface="Roboto" panose="02000000000000000000" pitchFamily="2" charset="0"/>
                </a:rPr>
                <a:t>このゲーム自体は楽しかったですか？</a:t>
              </a:r>
              <a:endParaRPr kumimoji="1" lang="ja-JP" altLang="en-US" sz="1400" b="1" dirty="0"/>
            </a:p>
          </p:txBody>
        </p:sp>
        <p:sp>
          <p:nvSpPr>
            <p:cNvPr id="11" name="テキスト ボックス 10">
              <a:extLst>
                <a:ext uri="{FF2B5EF4-FFF2-40B4-BE49-F238E27FC236}">
                  <a16:creationId xmlns:a16="http://schemas.microsoft.com/office/drawing/2014/main" id="{1C40955C-A1BB-4369-B004-AD76534304E4}"/>
                </a:ext>
              </a:extLst>
            </p:cNvPr>
            <p:cNvSpPr txBox="1"/>
            <p:nvPr/>
          </p:nvSpPr>
          <p:spPr>
            <a:xfrm>
              <a:off x="3052977" y="1605522"/>
              <a:ext cx="1303130" cy="523220"/>
            </a:xfrm>
            <a:prstGeom prst="rect">
              <a:avLst/>
            </a:prstGeom>
            <a:noFill/>
          </p:spPr>
          <p:txBody>
            <a:bodyPr wrap="square" rtlCol="0">
              <a:spAutoFit/>
            </a:bodyPr>
            <a:lstStyle/>
            <a:p>
              <a:r>
                <a:rPr kumimoji="1" lang="ja-JP" altLang="en-US" sz="1400" b="1" dirty="0"/>
                <a:t>とても</a:t>
              </a:r>
              <a:endParaRPr kumimoji="1" lang="en-US" altLang="ja-JP" sz="1400" b="1" dirty="0"/>
            </a:p>
            <a:p>
              <a:r>
                <a:rPr kumimoji="1" lang="ja-JP" altLang="en-US" sz="1400" b="1" dirty="0"/>
                <a:t>楽しかった</a:t>
              </a:r>
              <a:endParaRPr kumimoji="1" lang="en-US" altLang="ja-JP" sz="1400" b="1" dirty="0"/>
            </a:p>
          </p:txBody>
        </p:sp>
        <p:sp>
          <p:nvSpPr>
            <p:cNvPr id="13" name="四角形: 角を丸くする 12">
              <a:extLst>
                <a:ext uri="{FF2B5EF4-FFF2-40B4-BE49-F238E27FC236}">
                  <a16:creationId xmlns:a16="http://schemas.microsoft.com/office/drawing/2014/main" id="{4A7F346A-F52E-47B5-805D-36902E528C88}"/>
                </a:ext>
              </a:extLst>
            </p:cNvPr>
            <p:cNvSpPr/>
            <p:nvPr/>
          </p:nvSpPr>
          <p:spPr>
            <a:xfrm>
              <a:off x="214070" y="1166413"/>
              <a:ext cx="4172208" cy="2158957"/>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5" name="テキスト ボックス 14">
              <a:extLst>
                <a:ext uri="{FF2B5EF4-FFF2-40B4-BE49-F238E27FC236}">
                  <a16:creationId xmlns:a16="http://schemas.microsoft.com/office/drawing/2014/main" id="{3CDA7729-4BC1-44C9-BC5F-1EE2C63BED63}"/>
                </a:ext>
              </a:extLst>
            </p:cNvPr>
            <p:cNvSpPr txBox="1"/>
            <p:nvPr/>
          </p:nvSpPr>
          <p:spPr>
            <a:xfrm>
              <a:off x="304587" y="1647927"/>
              <a:ext cx="1230943" cy="523220"/>
            </a:xfrm>
            <a:prstGeom prst="rect">
              <a:avLst/>
            </a:prstGeom>
            <a:noFill/>
          </p:spPr>
          <p:txBody>
            <a:bodyPr wrap="square" rtlCol="0">
              <a:spAutoFit/>
            </a:bodyPr>
            <a:lstStyle/>
            <a:p>
              <a:r>
                <a:rPr kumimoji="1" lang="ja-JP" altLang="en-US" sz="1400" b="1" dirty="0"/>
                <a:t>どちらとも</a:t>
              </a:r>
              <a:endParaRPr kumimoji="1" lang="en-US" altLang="ja-JP" sz="1400" b="1" dirty="0"/>
            </a:p>
            <a:p>
              <a:r>
                <a:rPr kumimoji="1" lang="ja-JP" altLang="en-US" sz="1400" b="1" dirty="0"/>
                <a:t>言えない</a:t>
              </a:r>
              <a:endParaRPr kumimoji="1" lang="en-US" altLang="ja-JP" sz="1400" b="1" dirty="0"/>
            </a:p>
          </p:txBody>
        </p:sp>
        <p:sp>
          <p:nvSpPr>
            <p:cNvPr id="16" name="テキスト ボックス 15">
              <a:extLst>
                <a:ext uri="{FF2B5EF4-FFF2-40B4-BE49-F238E27FC236}">
                  <a16:creationId xmlns:a16="http://schemas.microsoft.com/office/drawing/2014/main" id="{0ECC05A8-2698-4C55-BA00-632356F48551}"/>
                </a:ext>
              </a:extLst>
            </p:cNvPr>
            <p:cNvSpPr txBox="1"/>
            <p:nvPr/>
          </p:nvSpPr>
          <p:spPr>
            <a:xfrm>
              <a:off x="3134794" y="2854773"/>
              <a:ext cx="1410702" cy="307777"/>
            </a:xfrm>
            <a:prstGeom prst="rect">
              <a:avLst/>
            </a:prstGeom>
            <a:noFill/>
          </p:spPr>
          <p:txBody>
            <a:bodyPr wrap="square" rtlCol="0">
              <a:spAutoFit/>
            </a:bodyPr>
            <a:lstStyle/>
            <a:p>
              <a:r>
                <a:rPr kumimoji="1" lang="ja-JP" altLang="en-US" sz="1400" b="1" dirty="0"/>
                <a:t>楽しかった</a:t>
              </a:r>
              <a:endParaRPr kumimoji="1" lang="en-US" altLang="ja-JP" sz="1400" b="1" dirty="0"/>
            </a:p>
          </p:txBody>
        </p:sp>
      </p:grpSp>
      <p:grpSp>
        <p:nvGrpSpPr>
          <p:cNvPr id="3" name="グループ化 2">
            <a:extLst>
              <a:ext uri="{FF2B5EF4-FFF2-40B4-BE49-F238E27FC236}">
                <a16:creationId xmlns:a16="http://schemas.microsoft.com/office/drawing/2014/main" id="{5447EBC1-FFAF-4F17-9D85-0902CD0BF17F}"/>
              </a:ext>
            </a:extLst>
          </p:cNvPr>
          <p:cNvGrpSpPr/>
          <p:nvPr/>
        </p:nvGrpSpPr>
        <p:grpSpPr>
          <a:xfrm>
            <a:off x="4549611" y="1228030"/>
            <a:ext cx="4212400" cy="2158958"/>
            <a:chOff x="4611708" y="1327662"/>
            <a:chExt cx="4212400" cy="2158958"/>
          </a:xfrm>
        </p:grpSpPr>
        <p:pic>
          <p:nvPicPr>
            <p:cNvPr id="1030" name="Picture 6">
              <a:extLst>
                <a:ext uri="{FF2B5EF4-FFF2-40B4-BE49-F238E27FC236}">
                  <a16:creationId xmlns:a16="http://schemas.microsoft.com/office/drawing/2014/main" id="{4AA3F8D4-B68E-4D46-A655-1A3C63FA4EA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590" t="12826" r="15823"/>
            <a:stretch/>
          </p:blipFill>
          <p:spPr bwMode="auto">
            <a:xfrm>
              <a:off x="5846280" y="1940314"/>
              <a:ext cx="1526802" cy="1531733"/>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グループ化 18">
              <a:extLst>
                <a:ext uri="{FF2B5EF4-FFF2-40B4-BE49-F238E27FC236}">
                  <a16:creationId xmlns:a16="http://schemas.microsoft.com/office/drawing/2014/main" id="{99117BEA-064A-4828-8792-1C56F4E060F0}"/>
                </a:ext>
              </a:extLst>
            </p:cNvPr>
            <p:cNvGrpSpPr/>
            <p:nvPr/>
          </p:nvGrpSpPr>
          <p:grpSpPr>
            <a:xfrm>
              <a:off x="4611708" y="1327662"/>
              <a:ext cx="4212400" cy="2158958"/>
              <a:chOff x="143706" y="1171649"/>
              <a:chExt cx="4212400" cy="2158958"/>
            </a:xfrm>
          </p:grpSpPr>
          <p:sp>
            <p:nvSpPr>
              <p:cNvPr id="21" name="テキスト ボックス 20">
                <a:extLst>
                  <a:ext uri="{FF2B5EF4-FFF2-40B4-BE49-F238E27FC236}">
                    <a16:creationId xmlns:a16="http://schemas.microsoft.com/office/drawing/2014/main" id="{BEAF9FE6-99C8-4D23-825B-3ACB440F917B}"/>
                  </a:ext>
                </a:extLst>
              </p:cNvPr>
              <p:cNvSpPr txBox="1"/>
              <p:nvPr/>
            </p:nvSpPr>
            <p:spPr>
              <a:xfrm>
                <a:off x="293685" y="1216278"/>
                <a:ext cx="4062421" cy="523220"/>
              </a:xfrm>
              <a:prstGeom prst="rect">
                <a:avLst/>
              </a:prstGeom>
              <a:noFill/>
            </p:spPr>
            <p:txBody>
              <a:bodyPr wrap="square" rtlCol="0">
                <a:spAutoFit/>
              </a:bodyPr>
              <a:lstStyle/>
              <a:p>
                <a:r>
                  <a:rPr lang="ja-JP" altLang="en-US" sz="1400" b="1" i="0" dirty="0">
                    <a:solidFill>
                      <a:srgbClr val="000000"/>
                    </a:solidFill>
                    <a:effectLst/>
                    <a:latin typeface="Roboto" panose="02000000000000000000" pitchFamily="2" charset="0"/>
                  </a:rPr>
                  <a:t>実験中、ゲームポイント獲得の意識はありましたか？</a:t>
                </a:r>
                <a:endParaRPr kumimoji="1" lang="ja-JP" altLang="en-US" sz="1400" b="1" dirty="0"/>
              </a:p>
            </p:txBody>
          </p:sp>
          <p:sp>
            <p:nvSpPr>
              <p:cNvPr id="22" name="テキスト ボックス 21">
                <a:extLst>
                  <a:ext uri="{FF2B5EF4-FFF2-40B4-BE49-F238E27FC236}">
                    <a16:creationId xmlns:a16="http://schemas.microsoft.com/office/drawing/2014/main" id="{7FE1C5F3-7EDB-464A-9BEB-FEF5C9078CCE}"/>
                  </a:ext>
                </a:extLst>
              </p:cNvPr>
              <p:cNvSpPr txBox="1"/>
              <p:nvPr/>
            </p:nvSpPr>
            <p:spPr>
              <a:xfrm>
                <a:off x="2905080" y="2152953"/>
                <a:ext cx="1303130" cy="307777"/>
              </a:xfrm>
              <a:prstGeom prst="rect">
                <a:avLst/>
              </a:prstGeom>
              <a:noFill/>
            </p:spPr>
            <p:txBody>
              <a:bodyPr wrap="square" rtlCol="0">
                <a:spAutoFit/>
              </a:bodyPr>
              <a:lstStyle/>
              <a:p>
                <a:r>
                  <a:rPr kumimoji="1" lang="ja-JP" altLang="en-US" sz="1400" b="1" dirty="0"/>
                  <a:t>常にあった</a:t>
                </a:r>
                <a:endParaRPr kumimoji="1" lang="en-US" altLang="ja-JP" sz="1400" b="1" dirty="0"/>
              </a:p>
            </p:txBody>
          </p:sp>
          <p:sp>
            <p:nvSpPr>
              <p:cNvPr id="23" name="四角形: 角を丸くする 22">
                <a:extLst>
                  <a:ext uri="{FF2B5EF4-FFF2-40B4-BE49-F238E27FC236}">
                    <a16:creationId xmlns:a16="http://schemas.microsoft.com/office/drawing/2014/main" id="{2F79EBCE-F4A1-4591-B211-303419282AB8}"/>
                  </a:ext>
                </a:extLst>
              </p:cNvPr>
              <p:cNvSpPr/>
              <p:nvPr/>
            </p:nvSpPr>
            <p:spPr>
              <a:xfrm>
                <a:off x="143706" y="1171649"/>
                <a:ext cx="4172208" cy="2158958"/>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4" name="テキスト ボックス 23">
                <a:extLst>
                  <a:ext uri="{FF2B5EF4-FFF2-40B4-BE49-F238E27FC236}">
                    <a16:creationId xmlns:a16="http://schemas.microsoft.com/office/drawing/2014/main" id="{26730BB6-CBCB-434B-B8AF-15B1E4D2DB8B}"/>
                  </a:ext>
                </a:extLst>
              </p:cNvPr>
              <p:cNvSpPr txBox="1"/>
              <p:nvPr/>
            </p:nvSpPr>
            <p:spPr>
              <a:xfrm>
                <a:off x="412000" y="1740957"/>
                <a:ext cx="1230943" cy="307777"/>
              </a:xfrm>
              <a:prstGeom prst="rect">
                <a:avLst/>
              </a:prstGeom>
              <a:noFill/>
            </p:spPr>
            <p:txBody>
              <a:bodyPr wrap="square" rtlCol="0">
                <a:spAutoFit/>
              </a:bodyPr>
              <a:lstStyle/>
              <a:p>
                <a:r>
                  <a:rPr kumimoji="1" lang="ja-JP" altLang="en-US" sz="1400" b="1" dirty="0"/>
                  <a:t>なかった</a:t>
                </a:r>
                <a:endParaRPr kumimoji="1" lang="en-US" altLang="ja-JP" sz="1400" b="1" dirty="0"/>
              </a:p>
            </p:txBody>
          </p:sp>
          <p:sp>
            <p:nvSpPr>
              <p:cNvPr id="25" name="テキスト ボックス 24">
                <a:extLst>
                  <a:ext uri="{FF2B5EF4-FFF2-40B4-BE49-F238E27FC236}">
                    <a16:creationId xmlns:a16="http://schemas.microsoft.com/office/drawing/2014/main" id="{4A25D814-2B67-474B-9EC0-575211194E65}"/>
                  </a:ext>
                </a:extLst>
              </p:cNvPr>
              <p:cNvSpPr txBox="1"/>
              <p:nvPr/>
            </p:nvSpPr>
            <p:spPr>
              <a:xfrm>
                <a:off x="408077" y="2618168"/>
                <a:ext cx="1091817" cy="523220"/>
              </a:xfrm>
              <a:prstGeom prst="rect">
                <a:avLst/>
              </a:prstGeom>
              <a:noFill/>
            </p:spPr>
            <p:txBody>
              <a:bodyPr wrap="square" rtlCol="0">
                <a:spAutoFit/>
              </a:bodyPr>
              <a:lstStyle/>
              <a:p>
                <a:r>
                  <a:rPr kumimoji="1" lang="ja-JP" altLang="en-US" sz="1400" b="1" dirty="0"/>
                  <a:t>まあまあ</a:t>
                </a:r>
                <a:endParaRPr kumimoji="1" lang="en-US" altLang="ja-JP" sz="1400" b="1" dirty="0"/>
              </a:p>
              <a:p>
                <a:r>
                  <a:rPr kumimoji="1" lang="ja-JP" altLang="en-US" sz="1400" b="1" dirty="0"/>
                  <a:t>あった</a:t>
                </a:r>
                <a:endParaRPr kumimoji="1" lang="en-US" altLang="ja-JP" sz="1400" b="1" dirty="0"/>
              </a:p>
            </p:txBody>
          </p:sp>
        </p:grpSp>
      </p:grpSp>
      <p:grpSp>
        <p:nvGrpSpPr>
          <p:cNvPr id="40" name="グループ化 39">
            <a:extLst>
              <a:ext uri="{FF2B5EF4-FFF2-40B4-BE49-F238E27FC236}">
                <a16:creationId xmlns:a16="http://schemas.microsoft.com/office/drawing/2014/main" id="{4F5E4E81-EEF3-406D-AD59-5C9563B29F4C}"/>
              </a:ext>
            </a:extLst>
          </p:cNvPr>
          <p:cNvGrpSpPr/>
          <p:nvPr/>
        </p:nvGrpSpPr>
        <p:grpSpPr>
          <a:xfrm>
            <a:off x="278407" y="3498559"/>
            <a:ext cx="4172207" cy="2158957"/>
            <a:chOff x="207064" y="4460902"/>
            <a:chExt cx="3893148" cy="2158957"/>
          </a:xfrm>
        </p:grpSpPr>
        <p:grpSp>
          <p:nvGrpSpPr>
            <p:cNvPr id="41" name="グループ化 40">
              <a:extLst>
                <a:ext uri="{FF2B5EF4-FFF2-40B4-BE49-F238E27FC236}">
                  <a16:creationId xmlns:a16="http://schemas.microsoft.com/office/drawing/2014/main" id="{3DA7E139-01D5-45DE-BB19-68DB114A4FB0}"/>
                </a:ext>
              </a:extLst>
            </p:cNvPr>
            <p:cNvGrpSpPr/>
            <p:nvPr/>
          </p:nvGrpSpPr>
          <p:grpSpPr>
            <a:xfrm>
              <a:off x="207064" y="4460902"/>
              <a:ext cx="3893148" cy="2158957"/>
              <a:chOff x="207064" y="4460902"/>
              <a:chExt cx="3893148" cy="2158957"/>
            </a:xfrm>
          </p:grpSpPr>
          <p:sp>
            <p:nvSpPr>
              <p:cNvPr id="43" name="テキスト ボックス 42">
                <a:extLst>
                  <a:ext uri="{FF2B5EF4-FFF2-40B4-BE49-F238E27FC236}">
                    <a16:creationId xmlns:a16="http://schemas.microsoft.com/office/drawing/2014/main" id="{251DF93B-FB22-4F04-8E9A-96968EEE07E9}"/>
                  </a:ext>
                </a:extLst>
              </p:cNvPr>
              <p:cNvSpPr txBox="1"/>
              <p:nvPr/>
            </p:nvSpPr>
            <p:spPr>
              <a:xfrm>
                <a:off x="207064" y="4521231"/>
                <a:ext cx="3867498" cy="430887"/>
              </a:xfrm>
              <a:prstGeom prst="rect">
                <a:avLst/>
              </a:prstGeom>
              <a:noFill/>
            </p:spPr>
            <p:txBody>
              <a:bodyPr wrap="square" rtlCol="0">
                <a:spAutoFit/>
              </a:bodyPr>
              <a:lstStyle/>
              <a:p>
                <a:r>
                  <a:rPr lang="ja-JP" altLang="en-US" sz="1100" b="1" i="0" dirty="0">
                    <a:solidFill>
                      <a:srgbClr val="000000"/>
                    </a:solidFill>
                    <a:effectLst/>
                    <a:latin typeface="Roboto" panose="02000000000000000000" pitchFamily="2" charset="0"/>
                  </a:rPr>
                  <a:t>プラットフォーム化した今回のゲームはそれぞれのツールを独立させてゲームを行うよりも楽しくなったと思いますか？</a:t>
                </a:r>
                <a:endParaRPr kumimoji="1" lang="ja-JP" altLang="en-US" sz="1100" b="1" dirty="0"/>
              </a:p>
            </p:txBody>
          </p:sp>
          <p:pic>
            <p:nvPicPr>
              <p:cNvPr id="44" name="Picture 4">
                <a:extLst>
                  <a:ext uri="{FF2B5EF4-FFF2-40B4-BE49-F238E27FC236}">
                    <a16:creationId xmlns:a16="http://schemas.microsoft.com/office/drawing/2014/main" id="{6144AA4E-9689-4BA8-A42C-E9E9746084D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5157" t="17270" r="26020" b="3332"/>
              <a:stretch/>
            </p:blipFill>
            <p:spPr bwMode="auto">
              <a:xfrm>
                <a:off x="1296295" y="4963398"/>
                <a:ext cx="1441407" cy="1544782"/>
              </a:xfrm>
              <a:prstGeom prst="rect">
                <a:avLst/>
              </a:prstGeom>
              <a:noFill/>
              <a:extLst>
                <a:ext uri="{909E8E84-426E-40DD-AFC4-6F175D3DCCD1}">
                  <a14:hiddenFill xmlns:a14="http://schemas.microsoft.com/office/drawing/2010/main">
                    <a:solidFill>
                      <a:srgbClr val="FFFFFF"/>
                    </a:solidFill>
                  </a14:hiddenFill>
                </a:ext>
              </a:extLst>
            </p:spPr>
          </p:pic>
          <p:sp>
            <p:nvSpPr>
              <p:cNvPr id="45" name="四角形: 角を丸くする 44">
                <a:extLst>
                  <a:ext uri="{FF2B5EF4-FFF2-40B4-BE49-F238E27FC236}">
                    <a16:creationId xmlns:a16="http://schemas.microsoft.com/office/drawing/2014/main" id="{63A39935-BC24-4CC9-81A0-868E379188D2}"/>
                  </a:ext>
                </a:extLst>
              </p:cNvPr>
              <p:cNvSpPr/>
              <p:nvPr/>
            </p:nvSpPr>
            <p:spPr>
              <a:xfrm>
                <a:off x="207064" y="4460902"/>
                <a:ext cx="3893148" cy="2158957"/>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grpSp>
        <p:sp>
          <p:nvSpPr>
            <p:cNvPr id="42" name="テキスト ボックス 41">
              <a:extLst>
                <a:ext uri="{FF2B5EF4-FFF2-40B4-BE49-F238E27FC236}">
                  <a16:creationId xmlns:a16="http://schemas.microsoft.com/office/drawing/2014/main" id="{EA8DA5B4-1807-4EF1-8FD4-D59347DAD269}"/>
                </a:ext>
              </a:extLst>
            </p:cNvPr>
            <p:cNvSpPr txBox="1"/>
            <p:nvPr/>
          </p:nvSpPr>
          <p:spPr>
            <a:xfrm>
              <a:off x="2987112" y="5716738"/>
              <a:ext cx="595055" cy="307777"/>
            </a:xfrm>
            <a:prstGeom prst="rect">
              <a:avLst/>
            </a:prstGeom>
            <a:noFill/>
          </p:spPr>
          <p:txBody>
            <a:bodyPr wrap="square" rtlCol="0">
              <a:spAutoFit/>
            </a:bodyPr>
            <a:lstStyle/>
            <a:p>
              <a:r>
                <a:rPr kumimoji="1" lang="ja-JP" altLang="en-US" sz="1400" b="1" dirty="0"/>
                <a:t>はい</a:t>
              </a:r>
              <a:endParaRPr kumimoji="1" lang="en-US" altLang="ja-JP" sz="1400" b="1" dirty="0"/>
            </a:p>
          </p:txBody>
        </p:sp>
      </p:grpSp>
      <p:grpSp>
        <p:nvGrpSpPr>
          <p:cNvPr id="46" name="グループ化 45">
            <a:extLst>
              <a:ext uri="{FF2B5EF4-FFF2-40B4-BE49-F238E27FC236}">
                <a16:creationId xmlns:a16="http://schemas.microsoft.com/office/drawing/2014/main" id="{83157489-C6C6-4F87-ABBF-AEBF005DE4A7}"/>
              </a:ext>
            </a:extLst>
          </p:cNvPr>
          <p:cNvGrpSpPr/>
          <p:nvPr/>
        </p:nvGrpSpPr>
        <p:grpSpPr>
          <a:xfrm>
            <a:off x="4562227" y="3498559"/>
            <a:ext cx="4149819" cy="2175588"/>
            <a:chOff x="4640034" y="4444271"/>
            <a:chExt cx="4149819" cy="2175588"/>
          </a:xfrm>
        </p:grpSpPr>
        <p:grpSp>
          <p:nvGrpSpPr>
            <p:cNvPr id="47" name="グループ化 46">
              <a:extLst>
                <a:ext uri="{FF2B5EF4-FFF2-40B4-BE49-F238E27FC236}">
                  <a16:creationId xmlns:a16="http://schemas.microsoft.com/office/drawing/2014/main" id="{FA4B9A2E-D767-458F-8379-D7C141C511E6}"/>
                </a:ext>
              </a:extLst>
            </p:cNvPr>
            <p:cNvGrpSpPr/>
            <p:nvPr/>
          </p:nvGrpSpPr>
          <p:grpSpPr>
            <a:xfrm>
              <a:off x="4640034" y="4444271"/>
              <a:ext cx="4149819" cy="2175588"/>
              <a:chOff x="4141298" y="4457802"/>
              <a:chExt cx="4149819" cy="2175588"/>
            </a:xfrm>
          </p:grpSpPr>
          <p:sp>
            <p:nvSpPr>
              <p:cNvPr id="51" name="テキスト ボックス 50">
                <a:extLst>
                  <a:ext uri="{FF2B5EF4-FFF2-40B4-BE49-F238E27FC236}">
                    <a16:creationId xmlns:a16="http://schemas.microsoft.com/office/drawing/2014/main" id="{D26A8090-2E22-477C-9ECC-D4FBA0BC5349}"/>
                  </a:ext>
                </a:extLst>
              </p:cNvPr>
              <p:cNvSpPr txBox="1"/>
              <p:nvPr/>
            </p:nvSpPr>
            <p:spPr>
              <a:xfrm>
                <a:off x="4283018" y="4532289"/>
                <a:ext cx="3867498" cy="600164"/>
              </a:xfrm>
              <a:prstGeom prst="rect">
                <a:avLst/>
              </a:prstGeom>
              <a:noFill/>
            </p:spPr>
            <p:txBody>
              <a:bodyPr wrap="square" rtlCol="0">
                <a:spAutoFit/>
              </a:bodyPr>
              <a:lstStyle/>
              <a:p>
                <a:r>
                  <a:rPr lang="ja-JP" altLang="en-US" sz="1100" b="1" i="0" dirty="0">
                    <a:solidFill>
                      <a:srgbClr val="000000"/>
                    </a:solidFill>
                    <a:effectLst/>
                    <a:latin typeface="Roboto" panose="02000000000000000000" pitchFamily="2" charset="0"/>
                  </a:rPr>
                  <a:t>プラットフォーム化した今回のゲームはそれぞれのツールを独立させてゲームを行うよりもゲーム性が高くなったと思いますか？</a:t>
                </a:r>
                <a:endParaRPr kumimoji="1" lang="ja-JP" altLang="en-US" sz="1100" b="1" dirty="0"/>
              </a:p>
            </p:txBody>
          </p:sp>
          <p:pic>
            <p:nvPicPr>
              <p:cNvPr id="52" name="Picture 10">
                <a:extLst>
                  <a:ext uri="{FF2B5EF4-FFF2-40B4-BE49-F238E27FC236}">
                    <a16:creationId xmlns:a16="http://schemas.microsoft.com/office/drawing/2014/main" id="{3DE951F2-9764-4BA0-B0F6-329C65B1BF3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1690" t="18074" r="19903"/>
              <a:stretch/>
            </p:blipFill>
            <p:spPr bwMode="auto">
              <a:xfrm>
                <a:off x="5379945" y="5005536"/>
                <a:ext cx="1673644" cy="1627854"/>
              </a:xfrm>
              <a:prstGeom prst="rect">
                <a:avLst/>
              </a:prstGeom>
              <a:noFill/>
              <a:extLst>
                <a:ext uri="{909E8E84-426E-40DD-AFC4-6F175D3DCCD1}">
                  <a14:hiddenFill xmlns:a14="http://schemas.microsoft.com/office/drawing/2010/main">
                    <a:solidFill>
                      <a:srgbClr val="FFFFFF"/>
                    </a:solidFill>
                  </a14:hiddenFill>
                </a:ext>
              </a:extLst>
            </p:spPr>
          </p:pic>
          <p:sp>
            <p:nvSpPr>
              <p:cNvPr id="53" name="四角形: 角を丸くする 52">
                <a:extLst>
                  <a:ext uri="{FF2B5EF4-FFF2-40B4-BE49-F238E27FC236}">
                    <a16:creationId xmlns:a16="http://schemas.microsoft.com/office/drawing/2014/main" id="{961EC3E6-8FF8-47F6-920F-77F95CE0BB18}"/>
                  </a:ext>
                </a:extLst>
              </p:cNvPr>
              <p:cNvSpPr/>
              <p:nvPr/>
            </p:nvSpPr>
            <p:spPr>
              <a:xfrm>
                <a:off x="4141298" y="4457802"/>
                <a:ext cx="4149819" cy="2158957"/>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grpSp>
        <p:sp>
          <p:nvSpPr>
            <p:cNvPr id="48" name="テキスト ボックス 47">
              <a:extLst>
                <a:ext uri="{FF2B5EF4-FFF2-40B4-BE49-F238E27FC236}">
                  <a16:creationId xmlns:a16="http://schemas.microsoft.com/office/drawing/2014/main" id="{62CEAED1-5A8E-4C7F-B026-A42814F29AF3}"/>
                </a:ext>
              </a:extLst>
            </p:cNvPr>
            <p:cNvSpPr txBox="1"/>
            <p:nvPr/>
          </p:nvSpPr>
          <p:spPr>
            <a:xfrm>
              <a:off x="7505733" y="5867828"/>
              <a:ext cx="595055" cy="307777"/>
            </a:xfrm>
            <a:prstGeom prst="rect">
              <a:avLst/>
            </a:prstGeom>
            <a:noFill/>
          </p:spPr>
          <p:txBody>
            <a:bodyPr wrap="square" rtlCol="0">
              <a:spAutoFit/>
            </a:bodyPr>
            <a:lstStyle/>
            <a:p>
              <a:r>
                <a:rPr kumimoji="1" lang="ja-JP" altLang="en-US" sz="1400" b="1" dirty="0"/>
                <a:t>はい</a:t>
              </a:r>
              <a:endParaRPr kumimoji="1" lang="en-US" altLang="ja-JP" sz="1400" b="1" dirty="0"/>
            </a:p>
          </p:txBody>
        </p:sp>
        <p:sp>
          <p:nvSpPr>
            <p:cNvPr id="49" name="テキスト ボックス 48">
              <a:extLst>
                <a:ext uri="{FF2B5EF4-FFF2-40B4-BE49-F238E27FC236}">
                  <a16:creationId xmlns:a16="http://schemas.microsoft.com/office/drawing/2014/main" id="{1E78E0CC-5296-4124-B478-C19C1B353C32}"/>
                </a:ext>
              </a:extLst>
            </p:cNvPr>
            <p:cNvSpPr txBox="1"/>
            <p:nvPr/>
          </p:nvSpPr>
          <p:spPr>
            <a:xfrm>
              <a:off x="4870025" y="5743315"/>
              <a:ext cx="1084318" cy="523220"/>
            </a:xfrm>
            <a:prstGeom prst="rect">
              <a:avLst/>
            </a:prstGeom>
            <a:noFill/>
          </p:spPr>
          <p:txBody>
            <a:bodyPr wrap="square" rtlCol="0">
              <a:spAutoFit/>
            </a:bodyPr>
            <a:lstStyle/>
            <a:p>
              <a:r>
                <a:rPr kumimoji="1" lang="ja-JP" altLang="en-US" sz="1400" b="1" dirty="0"/>
                <a:t>どちらともいえない</a:t>
              </a:r>
              <a:endParaRPr kumimoji="1" lang="en-US" altLang="ja-JP" sz="1400" b="1" dirty="0"/>
            </a:p>
          </p:txBody>
        </p:sp>
        <p:sp>
          <p:nvSpPr>
            <p:cNvPr id="50" name="テキスト ボックス 49">
              <a:extLst>
                <a:ext uri="{FF2B5EF4-FFF2-40B4-BE49-F238E27FC236}">
                  <a16:creationId xmlns:a16="http://schemas.microsoft.com/office/drawing/2014/main" id="{542B514A-E82C-4EA0-875E-76E14F46F6AE}"/>
                </a:ext>
              </a:extLst>
            </p:cNvPr>
            <p:cNvSpPr txBox="1"/>
            <p:nvPr/>
          </p:nvSpPr>
          <p:spPr>
            <a:xfrm>
              <a:off x="5256500" y="5098845"/>
              <a:ext cx="764664" cy="307777"/>
            </a:xfrm>
            <a:prstGeom prst="rect">
              <a:avLst/>
            </a:prstGeom>
            <a:noFill/>
          </p:spPr>
          <p:txBody>
            <a:bodyPr wrap="square" rtlCol="0">
              <a:spAutoFit/>
            </a:bodyPr>
            <a:lstStyle/>
            <a:p>
              <a:r>
                <a:rPr kumimoji="1" lang="ja-JP" altLang="en-US" sz="1400" b="1" dirty="0"/>
                <a:t>いいえ</a:t>
              </a:r>
              <a:endParaRPr kumimoji="1" lang="en-US" altLang="ja-JP" sz="1400" b="1" dirty="0"/>
            </a:p>
          </p:txBody>
        </p:sp>
      </p:grpSp>
      <p:sp>
        <p:nvSpPr>
          <p:cNvPr id="33" name="Google Shape;250;p6">
            <a:extLst>
              <a:ext uri="{FF2B5EF4-FFF2-40B4-BE49-F238E27FC236}">
                <a16:creationId xmlns:a16="http://schemas.microsoft.com/office/drawing/2014/main" id="{0D859FFC-5BE5-4262-877D-384EA3B3231C}"/>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プラットフォームの楽しさ・意識</a:t>
            </a:r>
            <a:endParaRPr b="1" dirty="0"/>
          </a:p>
        </p:txBody>
      </p:sp>
      <p:grpSp>
        <p:nvGrpSpPr>
          <p:cNvPr id="35" name="グループ化 34">
            <a:extLst>
              <a:ext uri="{FF2B5EF4-FFF2-40B4-BE49-F238E27FC236}">
                <a16:creationId xmlns:a16="http://schemas.microsoft.com/office/drawing/2014/main" id="{6EA3DC5A-3B3B-45B2-819A-B2521F40E0D0}"/>
              </a:ext>
            </a:extLst>
          </p:cNvPr>
          <p:cNvGrpSpPr/>
          <p:nvPr/>
        </p:nvGrpSpPr>
        <p:grpSpPr>
          <a:xfrm>
            <a:off x="356510" y="2467321"/>
            <a:ext cx="1531599" cy="832120"/>
            <a:chOff x="282690" y="3631489"/>
            <a:chExt cx="1768268" cy="960702"/>
          </a:xfrm>
        </p:grpSpPr>
        <p:pic>
          <p:nvPicPr>
            <p:cNvPr id="36" name="Picture 6">
              <a:extLst>
                <a:ext uri="{FF2B5EF4-FFF2-40B4-BE49-F238E27FC236}">
                  <a16:creationId xmlns:a16="http://schemas.microsoft.com/office/drawing/2014/main" id="{BB4B64CC-659F-46C4-A320-BC5F4EBECF71}"/>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88000" t="4608" r="7111" b="57825"/>
            <a:stretch/>
          </p:blipFill>
          <p:spPr bwMode="auto">
            <a:xfrm>
              <a:off x="282690" y="3689275"/>
              <a:ext cx="353818" cy="898026"/>
            </a:xfrm>
            <a:prstGeom prst="rect">
              <a:avLst/>
            </a:prstGeom>
            <a:noFill/>
            <a:extLst>
              <a:ext uri="{909E8E84-426E-40DD-AFC4-6F175D3DCCD1}">
                <a14:hiddenFill xmlns:a14="http://schemas.microsoft.com/office/drawing/2010/main">
                  <a:solidFill>
                    <a:srgbClr val="FFFFFF"/>
                  </a:solidFill>
                </a14:hiddenFill>
              </a:ext>
            </a:extLst>
          </p:spPr>
        </p:pic>
        <p:sp>
          <p:nvSpPr>
            <p:cNvPr id="37" name="テキスト ボックス 36">
              <a:extLst>
                <a:ext uri="{FF2B5EF4-FFF2-40B4-BE49-F238E27FC236}">
                  <a16:creationId xmlns:a16="http://schemas.microsoft.com/office/drawing/2014/main" id="{7207F28B-F085-4D77-B04B-D0473F647112}"/>
                </a:ext>
              </a:extLst>
            </p:cNvPr>
            <p:cNvSpPr txBox="1"/>
            <p:nvPr/>
          </p:nvSpPr>
          <p:spPr>
            <a:xfrm>
              <a:off x="502920" y="3631489"/>
              <a:ext cx="1501550" cy="266501"/>
            </a:xfrm>
            <a:prstGeom prst="rect">
              <a:avLst/>
            </a:prstGeom>
            <a:noFill/>
          </p:spPr>
          <p:txBody>
            <a:bodyPr wrap="square" rtlCol="0">
              <a:spAutoFit/>
            </a:bodyPr>
            <a:lstStyle/>
            <a:p>
              <a:r>
                <a:rPr kumimoji="1" lang="ja-JP" altLang="en-US" sz="900" b="1" dirty="0"/>
                <a:t>とても楽しかった</a:t>
              </a:r>
            </a:p>
          </p:txBody>
        </p:sp>
        <p:sp>
          <p:nvSpPr>
            <p:cNvPr id="38" name="テキスト ボックス 37">
              <a:extLst>
                <a:ext uri="{FF2B5EF4-FFF2-40B4-BE49-F238E27FC236}">
                  <a16:creationId xmlns:a16="http://schemas.microsoft.com/office/drawing/2014/main" id="{3D245094-0DCC-4FA2-8824-971A2A3F52D4}"/>
                </a:ext>
              </a:extLst>
            </p:cNvPr>
            <p:cNvSpPr txBox="1"/>
            <p:nvPr/>
          </p:nvSpPr>
          <p:spPr>
            <a:xfrm>
              <a:off x="521023" y="3876678"/>
              <a:ext cx="1140919" cy="266501"/>
            </a:xfrm>
            <a:prstGeom prst="rect">
              <a:avLst/>
            </a:prstGeom>
            <a:noFill/>
          </p:spPr>
          <p:txBody>
            <a:bodyPr wrap="square" rtlCol="0">
              <a:spAutoFit/>
            </a:bodyPr>
            <a:lstStyle/>
            <a:p>
              <a:r>
                <a:rPr kumimoji="1" lang="ja-JP" altLang="en-US" sz="900" b="1" dirty="0"/>
                <a:t>楽しかった</a:t>
              </a:r>
            </a:p>
          </p:txBody>
        </p:sp>
        <p:sp>
          <p:nvSpPr>
            <p:cNvPr id="39" name="テキスト ボックス 38">
              <a:extLst>
                <a:ext uri="{FF2B5EF4-FFF2-40B4-BE49-F238E27FC236}">
                  <a16:creationId xmlns:a16="http://schemas.microsoft.com/office/drawing/2014/main" id="{53690C87-569D-44B4-B200-39A01068F791}"/>
                </a:ext>
              </a:extLst>
            </p:cNvPr>
            <p:cNvSpPr txBox="1"/>
            <p:nvPr/>
          </p:nvSpPr>
          <p:spPr>
            <a:xfrm>
              <a:off x="521090" y="4093256"/>
              <a:ext cx="1529868" cy="266501"/>
            </a:xfrm>
            <a:prstGeom prst="rect">
              <a:avLst/>
            </a:prstGeom>
            <a:noFill/>
          </p:spPr>
          <p:txBody>
            <a:bodyPr wrap="square" rtlCol="0">
              <a:spAutoFit/>
            </a:bodyPr>
            <a:lstStyle/>
            <a:p>
              <a:r>
                <a:rPr kumimoji="1" lang="ja-JP" altLang="en-US" sz="900" b="1" dirty="0"/>
                <a:t>どちらともいえない</a:t>
              </a:r>
            </a:p>
          </p:txBody>
        </p:sp>
        <p:sp>
          <p:nvSpPr>
            <p:cNvPr id="54" name="テキスト ボックス 53">
              <a:extLst>
                <a:ext uri="{FF2B5EF4-FFF2-40B4-BE49-F238E27FC236}">
                  <a16:creationId xmlns:a16="http://schemas.microsoft.com/office/drawing/2014/main" id="{66F43F12-A04A-4F7D-A232-5CEF70DA7E43}"/>
                </a:ext>
              </a:extLst>
            </p:cNvPr>
            <p:cNvSpPr txBox="1"/>
            <p:nvPr/>
          </p:nvSpPr>
          <p:spPr>
            <a:xfrm>
              <a:off x="521718" y="4325690"/>
              <a:ext cx="1081068" cy="266501"/>
            </a:xfrm>
            <a:prstGeom prst="rect">
              <a:avLst/>
            </a:prstGeom>
            <a:noFill/>
          </p:spPr>
          <p:txBody>
            <a:bodyPr wrap="square" rtlCol="0">
              <a:spAutoFit/>
            </a:bodyPr>
            <a:lstStyle/>
            <a:p>
              <a:r>
                <a:rPr kumimoji="1" lang="ja-JP" altLang="en-US" sz="900" b="1" dirty="0"/>
                <a:t>楽しくない</a:t>
              </a:r>
            </a:p>
          </p:txBody>
        </p:sp>
      </p:grpSp>
      <p:sp>
        <p:nvSpPr>
          <p:cNvPr id="55" name="テキスト ボックス 54">
            <a:extLst>
              <a:ext uri="{FF2B5EF4-FFF2-40B4-BE49-F238E27FC236}">
                <a16:creationId xmlns:a16="http://schemas.microsoft.com/office/drawing/2014/main" id="{6E464AD6-08F0-441A-88F6-05A05CBF6D0A}"/>
              </a:ext>
            </a:extLst>
          </p:cNvPr>
          <p:cNvSpPr txBox="1"/>
          <p:nvPr/>
        </p:nvSpPr>
        <p:spPr>
          <a:xfrm>
            <a:off x="255906" y="5856841"/>
            <a:ext cx="8587409" cy="830997"/>
          </a:xfrm>
          <a:prstGeom prst="rect">
            <a:avLst/>
          </a:prstGeom>
          <a:solidFill>
            <a:schemeClr val="accent6">
              <a:lumMod val="60000"/>
              <a:lumOff val="40000"/>
            </a:schemeClr>
          </a:solidFill>
        </p:spPr>
        <p:txBody>
          <a:bodyPr wrap="square" rtlCol="0">
            <a:spAutoFit/>
          </a:bodyPr>
          <a:lstStyle/>
          <a:p>
            <a:r>
              <a:rPr kumimoji="1" lang="ja-JP" altLang="en-US" sz="2400" b="1" dirty="0"/>
              <a:t>各アクションをプラットフォーム化したことで楽しくなり、ゲーム性が向上した。</a:t>
            </a:r>
          </a:p>
        </p:txBody>
      </p:sp>
    </p:spTree>
    <p:extLst>
      <p:ext uri="{BB962C8B-B14F-4D97-AF65-F5344CB8AC3E}">
        <p14:creationId xmlns:p14="http://schemas.microsoft.com/office/powerpoint/2010/main" val="10296992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 6">
            <a:extLst>
              <a:ext uri="{FF2B5EF4-FFF2-40B4-BE49-F238E27FC236}">
                <a16:creationId xmlns:a16="http://schemas.microsoft.com/office/drawing/2014/main" id="{0A99CCB5-EB7B-44FC-A2B9-FB3F9DA34488}"/>
              </a:ext>
            </a:extLst>
          </p:cNvPr>
          <p:cNvGraphicFramePr>
            <a:graphicFrameLocks noGrp="1"/>
          </p:cNvGraphicFramePr>
          <p:nvPr>
            <p:extLst>
              <p:ext uri="{D42A27DB-BD31-4B8C-83A1-F6EECF244321}">
                <p14:modId xmlns:p14="http://schemas.microsoft.com/office/powerpoint/2010/main" val="86279424"/>
              </p:ext>
            </p:extLst>
          </p:nvPr>
        </p:nvGraphicFramePr>
        <p:xfrm>
          <a:off x="439622" y="4703312"/>
          <a:ext cx="1903896" cy="741680"/>
        </p:xfrm>
        <a:graphic>
          <a:graphicData uri="http://schemas.openxmlformats.org/drawingml/2006/table">
            <a:tbl>
              <a:tblPr firstCol="1" bandRow="1">
                <a:tableStyleId>{F5AB1C69-6EDB-4FF4-983F-18BD219EF322}</a:tableStyleId>
              </a:tblPr>
              <a:tblGrid>
                <a:gridCol w="1281043">
                  <a:extLst>
                    <a:ext uri="{9D8B030D-6E8A-4147-A177-3AD203B41FA5}">
                      <a16:colId xmlns:a16="http://schemas.microsoft.com/office/drawing/2014/main" val="3538214606"/>
                    </a:ext>
                  </a:extLst>
                </a:gridCol>
                <a:gridCol w="622853">
                  <a:extLst>
                    <a:ext uri="{9D8B030D-6E8A-4147-A177-3AD203B41FA5}">
                      <a16:colId xmlns:a16="http://schemas.microsoft.com/office/drawing/2014/main" val="3524227201"/>
                    </a:ext>
                  </a:extLst>
                </a:gridCol>
              </a:tblGrid>
              <a:tr h="370840">
                <a:tc>
                  <a:txBody>
                    <a:bodyPr/>
                    <a:lstStyle/>
                    <a:p>
                      <a:pPr algn="ctr"/>
                      <a:r>
                        <a:rPr kumimoji="1" lang="ja-JP" altLang="en-US" dirty="0">
                          <a:solidFill>
                            <a:schemeClr val="tx1"/>
                          </a:solidFill>
                        </a:rPr>
                        <a:t>レベル</a:t>
                      </a:r>
                      <a:r>
                        <a:rPr kumimoji="1" lang="en-US" altLang="ja-JP" dirty="0">
                          <a:solidFill>
                            <a:schemeClr val="tx1"/>
                          </a:solidFill>
                        </a:rPr>
                        <a:t>1</a:t>
                      </a:r>
                    </a:p>
                  </a:txBody>
                  <a:tcPr/>
                </a:tc>
                <a:tc>
                  <a:txBody>
                    <a:bodyPr/>
                    <a:lstStyle/>
                    <a:p>
                      <a:pPr algn="ctr"/>
                      <a:r>
                        <a:rPr kumimoji="1" lang="en-US" altLang="ja-JP" dirty="0">
                          <a:solidFill>
                            <a:schemeClr val="tx1"/>
                          </a:solidFill>
                        </a:rPr>
                        <a:t>5</a:t>
                      </a:r>
                      <a:endParaRPr kumimoji="1" lang="ja-JP" altLang="en-US" dirty="0">
                        <a:solidFill>
                          <a:schemeClr val="tx1"/>
                        </a:solidFill>
                      </a:endParaRPr>
                    </a:p>
                  </a:txBody>
                  <a:tcPr/>
                </a:tc>
                <a:extLst>
                  <a:ext uri="{0D108BD9-81ED-4DB2-BD59-A6C34878D82A}">
                    <a16:rowId xmlns:a16="http://schemas.microsoft.com/office/drawing/2014/main" val="4085783698"/>
                  </a:ext>
                </a:extLst>
              </a:tr>
              <a:tr h="370840">
                <a:tc>
                  <a:txBody>
                    <a:bodyPr/>
                    <a:lstStyle/>
                    <a:p>
                      <a:pPr algn="ctr"/>
                      <a:r>
                        <a:rPr kumimoji="1" lang="ja-JP" altLang="en-US" dirty="0">
                          <a:solidFill>
                            <a:schemeClr val="tx1"/>
                          </a:solidFill>
                        </a:rPr>
                        <a:t>レベル</a:t>
                      </a:r>
                      <a:r>
                        <a:rPr kumimoji="1" lang="en-US" altLang="ja-JP" dirty="0">
                          <a:solidFill>
                            <a:schemeClr val="tx1"/>
                          </a:solidFill>
                        </a:rPr>
                        <a:t>2</a:t>
                      </a:r>
                      <a:endParaRPr kumimoji="1" lang="ja-JP" altLang="en-US" dirty="0">
                        <a:solidFill>
                          <a:schemeClr val="tx1"/>
                        </a:solidFill>
                      </a:endParaRPr>
                    </a:p>
                  </a:txBody>
                  <a:tcPr/>
                </a:tc>
                <a:tc>
                  <a:txBody>
                    <a:bodyPr/>
                    <a:lstStyle/>
                    <a:p>
                      <a:pPr algn="ctr"/>
                      <a:r>
                        <a:rPr kumimoji="1" lang="en-US" altLang="ja-JP" dirty="0">
                          <a:solidFill>
                            <a:schemeClr val="tx1"/>
                          </a:solidFill>
                        </a:rPr>
                        <a:t>5</a:t>
                      </a:r>
                      <a:endParaRPr kumimoji="1" lang="ja-JP" altLang="en-US" dirty="0">
                        <a:solidFill>
                          <a:schemeClr val="tx1"/>
                        </a:solidFill>
                      </a:endParaRPr>
                    </a:p>
                  </a:txBody>
                  <a:tcPr/>
                </a:tc>
                <a:extLst>
                  <a:ext uri="{0D108BD9-81ED-4DB2-BD59-A6C34878D82A}">
                    <a16:rowId xmlns:a16="http://schemas.microsoft.com/office/drawing/2014/main" val="3137121757"/>
                  </a:ext>
                </a:extLst>
              </a:tr>
            </a:tbl>
          </a:graphicData>
        </a:graphic>
      </p:graphicFrame>
      <p:graphicFrame>
        <p:nvGraphicFramePr>
          <p:cNvPr id="28" name="表 6">
            <a:extLst>
              <a:ext uri="{FF2B5EF4-FFF2-40B4-BE49-F238E27FC236}">
                <a16:creationId xmlns:a16="http://schemas.microsoft.com/office/drawing/2014/main" id="{8FB52798-872F-407C-BB14-87023DEB3AF0}"/>
              </a:ext>
            </a:extLst>
          </p:cNvPr>
          <p:cNvGraphicFramePr>
            <a:graphicFrameLocks noGrp="1"/>
          </p:cNvGraphicFramePr>
          <p:nvPr>
            <p:extLst>
              <p:ext uri="{D42A27DB-BD31-4B8C-83A1-F6EECF244321}">
                <p14:modId xmlns:p14="http://schemas.microsoft.com/office/powerpoint/2010/main" val="3158130105"/>
              </p:ext>
            </p:extLst>
          </p:nvPr>
        </p:nvGraphicFramePr>
        <p:xfrm>
          <a:off x="3583663" y="4703312"/>
          <a:ext cx="1903896" cy="741680"/>
        </p:xfrm>
        <a:graphic>
          <a:graphicData uri="http://schemas.openxmlformats.org/drawingml/2006/table">
            <a:tbl>
              <a:tblPr firstCol="1" bandRow="1">
                <a:tableStyleId>{F5AB1C69-6EDB-4FF4-983F-18BD219EF322}</a:tableStyleId>
              </a:tblPr>
              <a:tblGrid>
                <a:gridCol w="1281043">
                  <a:extLst>
                    <a:ext uri="{9D8B030D-6E8A-4147-A177-3AD203B41FA5}">
                      <a16:colId xmlns:a16="http://schemas.microsoft.com/office/drawing/2014/main" val="3538214606"/>
                    </a:ext>
                  </a:extLst>
                </a:gridCol>
                <a:gridCol w="622853">
                  <a:extLst>
                    <a:ext uri="{9D8B030D-6E8A-4147-A177-3AD203B41FA5}">
                      <a16:colId xmlns:a16="http://schemas.microsoft.com/office/drawing/2014/main" val="3524227201"/>
                    </a:ext>
                  </a:extLst>
                </a:gridCol>
              </a:tblGrid>
              <a:tr h="370840">
                <a:tc>
                  <a:txBody>
                    <a:bodyPr/>
                    <a:lstStyle/>
                    <a:p>
                      <a:pPr algn="ctr"/>
                      <a:r>
                        <a:rPr kumimoji="1" lang="ja-JP" altLang="en-US" dirty="0">
                          <a:solidFill>
                            <a:schemeClr val="tx1"/>
                          </a:solidFill>
                        </a:rPr>
                        <a:t>レベル</a:t>
                      </a:r>
                      <a:r>
                        <a:rPr kumimoji="1" lang="en-US" altLang="ja-JP" dirty="0">
                          <a:solidFill>
                            <a:schemeClr val="tx1"/>
                          </a:solidFill>
                        </a:rPr>
                        <a:t>1</a:t>
                      </a:r>
                    </a:p>
                  </a:txBody>
                  <a:tcPr/>
                </a:tc>
                <a:tc>
                  <a:txBody>
                    <a:bodyPr/>
                    <a:lstStyle/>
                    <a:p>
                      <a:pPr algn="ctr"/>
                      <a:r>
                        <a:rPr kumimoji="1" lang="en-US" altLang="ja-JP" dirty="0">
                          <a:solidFill>
                            <a:schemeClr val="tx1"/>
                          </a:solidFill>
                        </a:rPr>
                        <a:t>5</a:t>
                      </a:r>
                      <a:endParaRPr kumimoji="1" lang="ja-JP" altLang="en-US" dirty="0">
                        <a:solidFill>
                          <a:schemeClr val="tx1"/>
                        </a:solidFill>
                      </a:endParaRPr>
                    </a:p>
                  </a:txBody>
                  <a:tcPr/>
                </a:tc>
                <a:extLst>
                  <a:ext uri="{0D108BD9-81ED-4DB2-BD59-A6C34878D82A}">
                    <a16:rowId xmlns:a16="http://schemas.microsoft.com/office/drawing/2014/main" val="4085783698"/>
                  </a:ext>
                </a:extLst>
              </a:tr>
              <a:tr h="370840">
                <a:tc>
                  <a:txBody>
                    <a:bodyPr/>
                    <a:lstStyle/>
                    <a:p>
                      <a:pPr algn="ctr"/>
                      <a:r>
                        <a:rPr kumimoji="1" lang="ja-JP" altLang="en-US" dirty="0">
                          <a:solidFill>
                            <a:schemeClr val="tx1"/>
                          </a:solidFill>
                        </a:rPr>
                        <a:t>レベル</a:t>
                      </a:r>
                      <a:r>
                        <a:rPr kumimoji="1" lang="en-US" altLang="ja-JP" dirty="0">
                          <a:solidFill>
                            <a:schemeClr val="tx1"/>
                          </a:solidFill>
                        </a:rPr>
                        <a:t>2</a:t>
                      </a:r>
                      <a:endParaRPr kumimoji="1" lang="ja-JP" altLang="en-US" dirty="0">
                        <a:solidFill>
                          <a:schemeClr val="tx1"/>
                        </a:solidFill>
                      </a:endParaRPr>
                    </a:p>
                  </a:txBody>
                  <a:tcPr/>
                </a:tc>
                <a:tc>
                  <a:txBody>
                    <a:bodyPr/>
                    <a:lstStyle/>
                    <a:p>
                      <a:pPr algn="ctr"/>
                      <a:r>
                        <a:rPr kumimoji="1" lang="en-US" altLang="ja-JP" dirty="0">
                          <a:solidFill>
                            <a:schemeClr val="tx1"/>
                          </a:solidFill>
                        </a:rPr>
                        <a:t>5</a:t>
                      </a:r>
                      <a:endParaRPr kumimoji="1" lang="ja-JP" altLang="en-US" dirty="0">
                        <a:solidFill>
                          <a:schemeClr val="tx1"/>
                        </a:solidFill>
                      </a:endParaRPr>
                    </a:p>
                  </a:txBody>
                  <a:tcPr/>
                </a:tc>
                <a:extLst>
                  <a:ext uri="{0D108BD9-81ED-4DB2-BD59-A6C34878D82A}">
                    <a16:rowId xmlns:a16="http://schemas.microsoft.com/office/drawing/2014/main" val="3137121757"/>
                  </a:ext>
                </a:extLst>
              </a:tr>
            </a:tbl>
          </a:graphicData>
        </a:graphic>
      </p:graphicFrame>
      <p:graphicFrame>
        <p:nvGraphicFramePr>
          <p:cNvPr id="29" name="表 6">
            <a:extLst>
              <a:ext uri="{FF2B5EF4-FFF2-40B4-BE49-F238E27FC236}">
                <a16:creationId xmlns:a16="http://schemas.microsoft.com/office/drawing/2014/main" id="{FCACC132-9AAA-4638-8EFF-5A28FCA792EF}"/>
              </a:ext>
            </a:extLst>
          </p:cNvPr>
          <p:cNvGraphicFramePr>
            <a:graphicFrameLocks noGrp="1"/>
          </p:cNvGraphicFramePr>
          <p:nvPr>
            <p:extLst>
              <p:ext uri="{D42A27DB-BD31-4B8C-83A1-F6EECF244321}">
                <p14:modId xmlns:p14="http://schemas.microsoft.com/office/powerpoint/2010/main" val="3777518006"/>
              </p:ext>
            </p:extLst>
          </p:nvPr>
        </p:nvGraphicFramePr>
        <p:xfrm>
          <a:off x="6639036" y="4703312"/>
          <a:ext cx="1903896" cy="741680"/>
        </p:xfrm>
        <a:graphic>
          <a:graphicData uri="http://schemas.openxmlformats.org/drawingml/2006/table">
            <a:tbl>
              <a:tblPr firstCol="1" bandRow="1">
                <a:tableStyleId>{F5AB1C69-6EDB-4FF4-983F-18BD219EF322}</a:tableStyleId>
              </a:tblPr>
              <a:tblGrid>
                <a:gridCol w="1281043">
                  <a:extLst>
                    <a:ext uri="{9D8B030D-6E8A-4147-A177-3AD203B41FA5}">
                      <a16:colId xmlns:a16="http://schemas.microsoft.com/office/drawing/2014/main" val="3538214606"/>
                    </a:ext>
                  </a:extLst>
                </a:gridCol>
                <a:gridCol w="622853">
                  <a:extLst>
                    <a:ext uri="{9D8B030D-6E8A-4147-A177-3AD203B41FA5}">
                      <a16:colId xmlns:a16="http://schemas.microsoft.com/office/drawing/2014/main" val="3524227201"/>
                    </a:ext>
                  </a:extLst>
                </a:gridCol>
              </a:tblGrid>
              <a:tr h="370840">
                <a:tc>
                  <a:txBody>
                    <a:bodyPr/>
                    <a:lstStyle/>
                    <a:p>
                      <a:pPr algn="ctr"/>
                      <a:r>
                        <a:rPr kumimoji="1" lang="ja-JP" altLang="en-US" dirty="0">
                          <a:solidFill>
                            <a:schemeClr val="tx1"/>
                          </a:solidFill>
                        </a:rPr>
                        <a:t>レベル</a:t>
                      </a:r>
                      <a:r>
                        <a:rPr kumimoji="1" lang="en-US" altLang="ja-JP" dirty="0">
                          <a:solidFill>
                            <a:schemeClr val="tx1"/>
                          </a:solidFill>
                        </a:rPr>
                        <a:t>1</a:t>
                      </a:r>
                    </a:p>
                  </a:txBody>
                  <a:tcPr/>
                </a:tc>
                <a:tc>
                  <a:txBody>
                    <a:bodyPr/>
                    <a:lstStyle/>
                    <a:p>
                      <a:pPr algn="ctr"/>
                      <a:r>
                        <a:rPr kumimoji="1" lang="en-US" altLang="ja-JP" dirty="0">
                          <a:solidFill>
                            <a:schemeClr val="tx1"/>
                          </a:solidFill>
                        </a:rPr>
                        <a:t>2</a:t>
                      </a:r>
                      <a:endParaRPr kumimoji="1" lang="ja-JP" altLang="en-US" dirty="0">
                        <a:solidFill>
                          <a:schemeClr val="tx1"/>
                        </a:solidFill>
                      </a:endParaRPr>
                    </a:p>
                  </a:txBody>
                  <a:tcPr/>
                </a:tc>
                <a:extLst>
                  <a:ext uri="{0D108BD9-81ED-4DB2-BD59-A6C34878D82A}">
                    <a16:rowId xmlns:a16="http://schemas.microsoft.com/office/drawing/2014/main" val="4085783698"/>
                  </a:ext>
                </a:extLst>
              </a:tr>
              <a:tr h="370840">
                <a:tc>
                  <a:txBody>
                    <a:bodyPr/>
                    <a:lstStyle/>
                    <a:p>
                      <a:pPr algn="ctr"/>
                      <a:r>
                        <a:rPr kumimoji="1" lang="ja-JP" altLang="en-US" dirty="0">
                          <a:solidFill>
                            <a:schemeClr val="tx1"/>
                          </a:solidFill>
                        </a:rPr>
                        <a:t>レベル</a:t>
                      </a:r>
                      <a:r>
                        <a:rPr kumimoji="1" lang="en-US" altLang="ja-JP" dirty="0">
                          <a:solidFill>
                            <a:schemeClr val="tx1"/>
                          </a:solidFill>
                        </a:rPr>
                        <a:t>2</a:t>
                      </a:r>
                      <a:endParaRPr kumimoji="1" lang="ja-JP" altLang="en-US" dirty="0">
                        <a:solidFill>
                          <a:schemeClr val="tx1"/>
                        </a:solidFill>
                      </a:endParaRPr>
                    </a:p>
                  </a:txBody>
                  <a:tcPr/>
                </a:tc>
                <a:tc>
                  <a:txBody>
                    <a:bodyPr/>
                    <a:lstStyle/>
                    <a:p>
                      <a:pPr algn="ctr"/>
                      <a:r>
                        <a:rPr kumimoji="1" lang="en-US" altLang="ja-JP" dirty="0">
                          <a:solidFill>
                            <a:schemeClr val="tx1"/>
                          </a:solidFill>
                        </a:rPr>
                        <a:t>8</a:t>
                      </a:r>
                      <a:endParaRPr kumimoji="1" lang="ja-JP" altLang="en-US" dirty="0">
                        <a:solidFill>
                          <a:schemeClr val="tx1"/>
                        </a:solidFill>
                      </a:endParaRPr>
                    </a:p>
                  </a:txBody>
                  <a:tcPr/>
                </a:tc>
                <a:extLst>
                  <a:ext uri="{0D108BD9-81ED-4DB2-BD59-A6C34878D82A}">
                    <a16:rowId xmlns:a16="http://schemas.microsoft.com/office/drawing/2014/main" val="3137121757"/>
                  </a:ext>
                </a:extLst>
              </a:tr>
            </a:tbl>
          </a:graphicData>
        </a:graphic>
      </p:graphicFrame>
      <p:sp>
        <p:nvSpPr>
          <p:cNvPr id="7" name="テキスト ボックス 6">
            <a:extLst>
              <a:ext uri="{FF2B5EF4-FFF2-40B4-BE49-F238E27FC236}">
                <a16:creationId xmlns:a16="http://schemas.microsoft.com/office/drawing/2014/main" id="{71845ADC-7AC6-421F-B817-71CC0EE9506C}"/>
              </a:ext>
            </a:extLst>
          </p:cNvPr>
          <p:cNvSpPr txBox="1"/>
          <p:nvPr/>
        </p:nvSpPr>
        <p:spPr>
          <a:xfrm>
            <a:off x="278295" y="5956340"/>
            <a:ext cx="8587409" cy="646331"/>
          </a:xfrm>
          <a:prstGeom prst="rect">
            <a:avLst/>
          </a:prstGeom>
          <a:solidFill>
            <a:schemeClr val="accent6">
              <a:lumMod val="60000"/>
              <a:lumOff val="40000"/>
            </a:schemeClr>
          </a:solidFill>
        </p:spPr>
        <p:txBody>
          <a:bodyPr wrap="square" rtlCol="0">
            <a:spAutoFit/>
          </a:bodyPr>
          <a:lstStyle/>
          <a:p>
            <a:r>
              <a:rPr kumimoji="1" lang="ja-JP" altLang="en-US" b="1" dirty="0"/>
              <a:t>獲得できるポイント数に偏りはあったが、被験者の獲得しようとするアクションレベルは分散し、被験者ごとにポイント獲得の戦略が生まれた</a:t>
            </a:r>
          </a:p>
        </p:txBody>
      </p:sp>
      <p:grpSp>
        <p:nvGrpSpPr>
          <p:cNvPr id="2" name="グループ化 1">
            <a:extLst>
              <a:ext uri="{FF2B5EF4-FFF2-40B4-BE49-F238E27FC236}">
                <a16:creationId xmlns:a16="http://schemas.microsoft.com/office/drawing/2014/main" id="{7B30596D-260E-4201-92D1-3BFB1B2EA0C0}"/>
              </a:ext>
            </a:extLst>
          </p:cNvPr>
          <p:cNvGrpSpPr/>
          <p:nvPr/>
        </p:nvGrpSpPr>
        <p:grpSpPr>
          <a:xfrm>
            <a:off x="637280" y="1177874"/>
            <a:ext cx="7688968" cy="2529143"/>
            <a:chOff x="1159067" y="1350121"/>
            <a:chExt cx="7688968" cy="2529143"/>
          </a:xfrm>
        </p:grpSpPr>
        <p:sp>
          <p:nvSpPr>
            <p:cNvPr id="4" name="テキスト ボックス 3">
              <a:extLst>
                <a:ext uri="{FF2B5EF4-FFF2-40B4-BE49-F238E27FC236}">
                  <a16:creationId xmlns:a16="http://schemas.microsoft.com/office/drawing/2014/main" id="{6C10FE4A-5BE5-4766-9C13-29FDD7C65528}"/>
                </a:ext>
              </a:extLst>
            </p:cNvPr>
            <p:cNvSpPr txBox="1"/>
            <p:nvPr/>
          </p:nvSpPr>
          <p:spPr>
            <a:xfrm>
              <a:off x="1189072" y="1503985"/>
              <a:ext cx="3352466" cy="1077218"/>
            </a:xfrm>
            <a:prstGeom prst="rect">
              <a:avLst/>
            </a:prstGeom>
            <a:noFill/>
          </p:spPr>
          <p:txBody>
            <a:bodyPr wrap="square" rtlCol="0">
              <a:spAutoFit/>
            </a:bodyPr>
            <a:lstStyle/>
            <a:p>
              <a:r>
                <a:rPr lang="ja-JP" altLang="en-US" sz="1600" b="1" i="0" dirty="0">
                  <a:solidFill>
                    <a:srgbClr val="000000"/>
                  </a:solidFill>
                  <a:effectLst/>
                  <a:latin typeface="Roboto" panose="02000000000000000000" pitchFamily="2" charset="0"/>
                </a:rPr>
                <a:t>獲得できたできなかったは別として、あなたは主にどのアクションでポイントを獲得しようと思いましたか？</a:t>
              </a:r>
              <a:endParaRPr kumimoji="1" lang="ja-JP" altLang="en-US" sz="1600" b="1" dirty="0"/>
            </a:p>
          </p:txBody>
        </p:sp>
        <p:pic>
          <p:nvPicPr>
            <p:cNvPr id="2050" name="Picture 2">
              <a:extLst>
                <a:ext uri="{FF2B5EF4-FFF2-40B4-BE49-F238E27FC236}">
                  <a16:creationId xmlns:a16="http://schemas.microsoft.com/office/drawing/2014/main" id="{0BA6373E-1079-432A-A8C2-04F47042BC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393" t="17719" r="28592" b="3999"/>
            <a:stretch/>
          </p:blipFill>
          <p:spPr bwMode="auto">
            <a:xfrm>
              <a:off x="5234608" y="1409958"/>
              <a:ext cx="2562087" cy="2400083"/>
            </a:xfrm>
            <a:prstGeom prst="rect">
              <a:avLst/>
            </a:prstGeom>
            <a:noFill/>
            <a:extLst>
              <a:ext uri="{909E8E84-426E-40DD-AFC4-6F175D3DCCD1}">
                <a14:hiddenFill xmlns:a14="http://schemas.microsoft.com/office/drawing/2010/main">
                  <a:solidFill>
                    <a:srgbClr val="FFFFFF"/>
                  </a:solidFill>
                </a14:hiddenFill>
              </a:ext>
            </a:extLst>
          </p:spPr>
        </p:pic>
        <p:sp>
          <p:nvSpPr>
            <p:cNvPr id="13" name="テキスト ボックス 12">
              <a:extLst>
                <a:ext uri="{FF2B5EF4-FFF2-40B4-BE49-F238E27FC236}">
                  <a16:creationId xmlns:a16="http://schemas.microsoft.com/office/drawing/2014/main" id="{5C6B8B0E-9236-4AE8-AEC7-F1405277444D}"/>
                </a:ext>
              </a:extLst>
            </p:cNvPr>
            <p:cNvSpPr txBox="1"/>
            <p:nvPr/>
          </p:nvSpPr>
          <p:spPr>
            <a:xfrm>
              <a:off x="4417647" y="1499410"/>
              <a:ext cx="1462769" cy="461665"/>
            </a:xfrm>
            <a:prstGeom prst="rect">
              <a:avLst/>
            </a:prstGeom>
            <a:noFill/>
          </p:spPr>
          <p:txBody>
            <a:bodyPr wrap="square" rtlCol="0">
              <a:spAutoFit/>
            </a:bodyPr>
            <a:lstStyle/>
            <a:p>
              <a:r>
                <a:rPr kumimoji="1" lang="ja-JP" altLang="en-US" sz="2400" b="1" dirty="0"/>
                <a:t>日常生活</a:t>
              </a:r>
              <a:endParaRPr kumimoji="1" lang="en-US" altLang="ja-JP" sz="2400" b="1" dirty="0"/>
            </a:p>
          </p:txBody>
        </p:sp>
        <p:sp>
          <p:nvSpPr>
            <p:cNvPr id="14" name="テキスト ボックス 13">
              <a:extLst>
                <a:ext uri="{FF2B5EF4-FFF2-40B4-BE49-F238E27FC236}">
                  <a16:creationId xmlns:a16="http://schemas.microsoft.com/office/drawing/2014/main" id="{3F604C8C-3B4B-4C44-81AD-06D3A40C5F04}"/>
                </a:ext>
              </a:extLst>
            </p:cNvPr>
            <p:cNvSpPr txBox="1"/>
            <p:nvPr/>
          </p:nvSpPr>
          <p:spPr>
            <a:xfrm>
              <a:off x="7882271" y="2531680"/>
              <a:ext cx="965763" cy="461665"/>
            </a:xfrm>
            <a:prstGeom prst="rect">
              <a:avLst/>
            </a:prstGeom>
            <a:noFill/>
          </p:spPr>
          <p:txBody>
            <a:bodyPr wrap="square" rtlCol="0">
              <a:spAutoFit/>
            </a:bodyPr>
            <a:lstStyle/>
            <a:p>
              <a:r>
                <a:rPr kumimoji="1" lang="ja-JP" altLang="en-US" sz="2400" b="1" dirty="0"/>
                <a:t>議論</a:t>
              </a:r>
              <a:endParaRPr kumimoji="1" lang="en-US" altLang="ja-JP" sz="2400" b="1" dirty="0"/>
            </a:p>
          </p:txBody>
        </p:sp>
        <p:sp>
          <p:nvSpPr>
            <p:cNvPr id="15" name="テキスト ボックス 14">
              <a:extLst>
                <a:ext uri="{FF2B5EF4-FFF2-40B4-BE49-F238E27FC236}">
                  <a16:creationId xmlns:a16="http://schemas.microsoft.com/office/drawing/2014/main" id="{2551CCCF-29A3-4CEF-B04E-FBB86E07060C}"/>
                </a:ext>
              </a:extLst>
            </p:cNvPr>
            <p:cNvSpPr txBox="1"/>
            <p:nvPr/>
          </p:nvSpPr>
          <p:spPr>
            <a:xfrm>
              <a:off x="4393095" y="3247468"/>
              <a:ext cx="925671" cy="461665"/>
            </a:xfrm>
            <a:prstGeom prst="rect">
              <a:avLst/>
            </a:prstGeom>
            <a:noFill/>
          </p:spPr>
          <p:txBody>
            <a:bodyPr wrap="square" rtlCol="0">
              <a:spAutoFit/>
            </a:bodyPr>
            <a:lstStyle/>
            <a:p>
              <a:r>
                <a:rPr kumimoji="1" lang="ja-JP" altLang="en-US" sz="2400" b="1" dirty="0"/>
                <a:t>歩数</a:t>
              </a:r>
              <a:endParaRPr kumimoji="1" lang="en-US" altLang="ja-JP" sz="2400" b="1" dirty="0"/>
            </a:p>
          </p:txBody>
        </p:sp>
        <p:sp>
          <p:nvSpPr>
            <p:cNvPr id="16" name="四角形: 角を丸くする 15">
              <a:extLst>
                <a:ext uri="{FF2B5EF4-FFF2-40B4-BE49-F238E27FC236}">
                  <a16:creationId xmlns:a16="http://schemas.microsoft.com/office/drawing/2014/main" id="{568B318A-5FE1-4C6B-A823-C1FC67B1BE75}"/>
                </a:ext>
              </a:extLst>
            </p:cNvPr>
            <p:cNvSpPr/>
            <p:nvPr/>
          </p:nvSpPr>
          <p:spPr>
            <a:xfrm>
              <a:off x="1159067" y="1350121"/>
              <a:ext cx="7688968" cy="2529143"/>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grpSp>
      <p:grpSp>
        <p:nvGrpSpPr>
          <p:cNvPr id="8" name="グループ化 7">
            <a:extLst>
              <a:ext uri="{FF2B5EF4-FFF2-40B4-BE49-F238E27FC236}">
                <a16:creationId xmlns:a16="http://schemas.microsoft.com/office/drawing/2014/main" id="{7C4AA9E3-EC2A-41AA-8CBD-3A359E07BB14}"/>
              </a:ext>
            </a:extLst>
          </p:cNvPr>
          <p:cNvGrpSpPr/>
          <p:nvPr/>
        </p:nvGrpSpPr>
        <p:grpSpPr>
          <a:xfrm>
            <a:off x="133788" y="3809580"/>
            <a:ext cx="2828163" cy="1810709"/>
            <a:chOff x="188915" y="3812630"/>
            <a:chExt cx="2828163" cy="1810709"/>
          </a:xfrm>
        </p:grpSpPr>
        <p:sp>
          <p:nvSpPr>
            <p:cNvPr id="22" name="テキスト ボックス 21">
              <a:extLst>
                <a:ext uri="{FF2B5EF4-FFF2-40B4-BE49-F238E27FC236}">
                  <a16:creationId xmlns:a16="http://schemas.microsoft.com/office/drawing/2014/main" id="{64116505-7F3F-446E-95D9-4AC8C3AD8839}"/>
                </a:ext>
              </a:extLst>
            </p:cNvPr>
            <p:cNvSpPr txBox="1"/>
            <p:nvPr/>
          </p:nvSpPr>
          <p:spPr>
            <a:xfrm>
              <a:off x="264830" y="3879264"/>
              <a:ext cx="2752248" cy="677108"/>
            </a:xfrm>
            <a:prstGeom prst="rect">
              <a:avLst/>
            </a:prstGeom>
            <a:noFill/>
          </p:spPr>
          <p:txBody>
            <a:bodyPr wrap="square" rtlCol="0">
              <a:spAutoFit/>
            </a:bodyPr>
            <a:lstStyle/>
            <a:p>
              <a:r>
                <a:rPr lang="ja-JP" altLang="en-US" sz="1400" b="1" i="0" dirty="0">
                  <a:solidFill>
                    <a:srgbClr val="000000"/>
                  </a:solidFill>
                  <a:effectLst/>
                  <a:latin typeface="Roboto" panose="02000000000000000000" pitchFamily="2" charset="0"/>
                </a:rPr>
                <a:t>議論</a:t>
              </a:r>
              <a:r>
                <a:rPr lang="ja-JP" altLang="en-US" sz="1200" b="1" i="0" dirty="0">
                  <a:solidFill>
                    <a:srgbClr val="000000"/>
                  </a:solidFill>
                  <a:effectLst/>
                  <a:latin typeface="Roboto" panose="02000000000000000000" pitchFamily="2" charset="0"/>
                </a:rPr>
                <a:t>ではどちらかというとレベル</a:t>
              </a:r>
              <a:r>
                <a:rPr lang="en-US" altLang="ja-JP" sz="1200" b="1" i="0" dirty="0">
                  <a:solidFill>
                    <a:srgbClr val="000000"/>
                  </a:solidFill>
                  <a:effectLst/>
                  <a:latin typeface="Roboto" panose="02000000000000000000" pitchFamily="2" charset="0"/>
                </a:rPr>
                <a:t>1</a:t>
              </a:r>
              <a:r>
                <a:rPr lang="ja-JP" altLang="en-US" sz="1200" b="1" i="0" dirty="0">
                  <a:solidFill>
                    <a:srgbClr val="000000"/>
                  </a:solidFill>
                  <a:effectLst/>
                  <a:latin typeface="Roboto" panose="02000000000000000000" pitchFamily="2" charset="0"/>
                </a:rPr>
                <a:t>とレベル</a:t>
              </a:r>
              <a:r>
                <a:rPr lang="en-US" altLang="ja-JP" sz="1200" b="1" i="0" dirty="0">
                  <a:solidFill>
                    <a:srgbClr val="000000"/>
                  </a:solidFill>
                  <a:effectLst/>
                  <a:latin typeface="Roboto" panose="02000000000000000000" pitchFamily="2" charset="0"/>
                </a:rPr>
                <a:t>2</a:t>
              </a:r>
              <a:r>
                <a:rPr lang="ja-JP" altLang="en-US" sz="1200" b="1" i="0" dirty="0">
                  <a:solidFill>
                    <a:srgbClr val="000000"/>
                  </a:solidFill>
                  <a:effectLst/>
                  <a:latin typeface="Roboto" panose="02000000000000000000" pitchFamily="2" charset="0"/>
                </a:rPr>
                <a:t>のどちらでポイントを獲得しようと思いましたか。</a:t>
              </a:r>
              <a:endParaRPr kumimoji="1" lang="ja-JP" altLang="en-US" sz="1200" b="1" dirty="0"/>
            </a:p>
          </p:txBody>
        </p:sp>
        <p:sp>
          <p:nvSpPr>
            <p:cNvPr id="18" name="四角形: 角を丸くする 17">
              <a:extLst>
                <a:ext uri="{FF2B5EF4-FFF2-40B4-BE49-F238E27FC236}">
                  <a16:creationId xmlns:a16="http://schemas.microsoft.com/office/drawing/2014/main" id="{E5B9B11C-CC35-43FE-95C8-0164A1884FE3}"/>
                </a:ext>
              </a:extLst>
            </p:cNvPr>
            <p:cNvSpPr/>
            <p:nvPr/>
          </p:nvSpPr>
          <p:spPr>
            <a:xfrm>
              <a:off x="188915" y="3812630"/>
              <a:ext cx="2828163" cy="1810709"/>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grpSp>
      <p:grpSp>
        <p:nvGrpSpPr>
          <p:cNvPr id="5" name="グループ化 4">
            <a:extLst>
              <a:ext uri="{FF2B5EF4-FFF2-40B4-BE49-F238E27FC236}">
                <a16:creationId xmlns:a16="http://schemas.microsoft.com/office/drawing/2014/main" id="{B7C136C9-F365-4078-A3AC-AB32EEB569B4}"/>
              </a:ext>
            </a:extLst>
          </p:cNvPr>
          <p:cNvGrpSpPr/>
          <p:nvPr/>
        </p:nvGrpSpPr>
        <p:grpSpPr>
          <a:xfrm>
            <a:off x="3123524" y="3813387"/>
            <a:ext cx="2828163" cy="1810709"/>
            <a:chOff x="3069677" y="3816437"/>
            <a:chExt cx="2828163" cy="1810709"/>
          </a:xfrm>
        </p:grpSpPr>
        <p:sp>
          <p:nvSpPr>
            <p:cNvPr id="24" name="テキスト ボックス 23">
              <a:extLst>
                <a:ext uri="{FF2B5EF4-FFF2-40B4-BE49-F238E27FC236}">
                  <a16:creationId xmlns:a16="http://schemas.microsoft.com/office/drawing/2014/main" id="{FC1A9079-DD9B-4465-906B-0FA34E9C7C8E}"/>
                </a:ext>
              </a:extLst>
            </p:cNvPr>
            <p:cNvSpPr txBox="1"/>
            <p:nvPr/>
          </p:nvSpPr>
          <p:spPr>
            <a:xfrm>
              <a:off x="3105641" y="3886766"/>
              <a:ext cx="2752247" cy="677108"/>
            </a:xfrm>
            <a:prstGeom prst="rect">
              <a:avLst/>
            </a:prstGeom>
            <a:noFill/>
          </p:spPr>
          <p:txBody>
            <a:bodyPr wrap="square" rtlCol="0">
              <a:spAutoFit/>
            </a:bodyPr>
            <a:lstStyle/>
            <a:p>
              <a:r>
                <a:rPr lang="ja-JP" altLang="en-US" sz="1400" b="1" i="0" dirty="0">
                  <a:solidFill>
                    <a:srgbClr val="000000"/>
                  </a:solidFill>
                  <a:effectLst/>
                  <a:latin typeface="Roboto" panose="02000000000000000000" pitchFamily="2" charset="0"/>
                </a:rPr>
                <a:t>歩数</a:t>
              </a:r>
              <a:r>
                <a:rPr lang="ja-JP" altLang="en-US" sz="1200" b="1" i="0" dirty="0">
                  <a:solidFill>
                    <a:srgbClr val="000000"/>
                  </a:solidFill>
                  <a:effectLst/>
                  <a:latin typeface="Roboto" panose="02000000000000000000" pitchFamily="2" charset="0"/>
                </a:rPr>
                <a:t>ではどちらかというとレベル</a:t>
              </a:r>
              <a:r>
                <a:rPr lang="en-US" altLang="ja-JP" sz="1200" b="1" i="0" dirty="0">
                  <a:solidFill>
                    <a:srgbClr val="000000"/>
                  </a:solidFill>
                  <a:effectLst/>
                  <a:latin typeface="Roboto" panose="02000000000000000000" pitchFamily="2" charset="0"/>
                </a:rPr>
                <a:t>1</a:t>
              </a:r>
              <a:r>
                <a:rPr lang="ja-JP" altLang="en-US" sz="1200" b="1" i="0" dirty="0">
                  <a:solidFill>
                    <a:srgbClr val="000000"/>
                  </a:solidFill>
                  <a:effectLst/>
                  <a:latin typeface="Roboto" panose="02000000000000000000" pitchFamily="2" charset="0"/>
                </a:rPr>
                <a:t>とレベル</a:t>
              </a:r>
              <a:r>
                <a:rPr lang="en-US" altLang="ja-JP" sz="1200" b="1" i="0" dirty="0">
                  <a:solidFill>
                    <a:srgbClr val="000000"/>
                  </a:solidFill>
                  <a:effectLst/>
                  <a:latin typeface="Roboto" panose="02000000000000000000" pitchFamily="2" charset="0"/>
                </a:rPr>
                <a:t>2</a:t>
              </a:r>
              <a:r>
                <a:rPr lang="ja-JP" altLang="en-US" sz="1200" b="1" i="0" dirty="0">
                  <a:solidFill>
                    <a:srgbClr val="000000"/>
                  </a:solidFill>
                  <a:effectLst/>
                  <a:latin typeface="Roboto" panose="02000000000000000000" pitchFamily="2" charset="0"/>
                </a:rPr>
                <a:t>のどちらでポイントを獲得しようと思いましたか。</a:t>
              </a:r>
              <a:endParaRPr kumimoji="1" lang="ja-JP" altLang="en-US" sz="1200" b="1" dirty="0"/>
            </a:p>
          </p:txBody>
        </p:sp>
        <p:sp>
          <p:nvSpPr>
            <p:cNvPr id="20" name="四角形: 角を丸くする 19">
              <a:extLst>
                <a:ext uri="{FF2B5EF4-FFF2-40B4-BE49-F238E27FC236}">
                  <a16:creationId xmlns:a16="http://schemas.microsoft.com/office/drawing/2014/main" id="{7A895D2D-72E7-482C-B0EA-F5E5E6086943}"/>
                </a:ext>
              </a:extLst>
            </p:cNvPr>
            <p:cNvSpPr/>
            <p:nvPr/>
          </p:nvSpPr>
          <p:spPr>
            <a:xfrm>
              <a:off x="3069677" y="3816437"/>
              <a:ext cx="2828163" cy="1810709"/>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grpSp>
      <p:grpSp>
        <p:nvGrpSpPr>
          <p:cNvPr id="3" name="グループ化 2">
            <a:extLst>
              <a:ext uri="{FF2B5EF4-FFF2-40B4-BE49-F238E27FC236}">
                <a16:creationId xmlns:a16="http://schemas.microsoft.com/office/drawing/2014/main" id="{3601E119-4A71-4665-9AA3-B89D0F4BE340}"/>
              </a:ext>
            </a:extLst>
          </p:cNvPr>
          <p:cNvGrpSpPr/>
          <p:nvPr/>
        </p:nvGrpSpPr>
        <p:grpSpPr>
          <a:xfrm>
            <a:off x="6113260" y="3806530"/>
            <a:ext cx="2959866" cy="1810709"/>
            <a:chOff x="6064864" y="3809580"/>
            <a:chExt cx="2959866" cy="1810709"/>
          </a:xfrm>
        </p:grpSpPr>
        <p:sp>
          <p:nvSpPr>
            <p:cNvPr id="26" name="テキスト ボックス 25">
              <a:extLst>
                <a:ext uri="{FF2B5EF4-FFF2-40B4-BE49-F238E27FC236}">
                  <a16:creationId xmlns:a16="http://schemas.microsoft.com/office/drawing/2014/main" id="{54D97481-6FEB-4AD0-A369-79A6910E57DD}"/>
                </a:ext>
              </a:extLst>
            </p:cNvPr>
            <p:cNvSpPr txBox="1"/>
            <p:nvPr/>
          </p:nvSpPr>
          <p:spPr>
            <a:xfrm>
              <a:off x="6064864" y="3886766"/>
              <a:ext cx="2959866" cy="677108"/>
            </a:xfrm>
            <a:prstGeom prst="rect">
              <a:avLst/>
            </a:prstGeom>
            <a:noFill/>
          </p:spPr>
          <p:txBody>
            <a:bodyPr wrap="square" rtlCol="0">
              <a:spAutoFit/>
            </a:bodyPr>
            <a:lstStyle/>
            <a:p>
              <a:r>
                <a:rPr lang="ja-JP" altLang="en-US" sz="1400" b="1" dirty="0">
                  <a:solidFill>
                    <a:srgbClr val="000000"/>
                  </a:solidFill>
                  <a:latin typeface="Roboto" panose="02000000000000000000" pitchFamily="2" charset="0"/>
                </a:rPr>
                <a:t>日常生活</a:t>
              </a:r>
              <a:r>
                <a:rPr lang="ja-JP" altLang="en-US" sz="1200" b="1" i="0" dirty="0">
                  <a:solidFill>
                    <a:srgbClr val="000000"/>
                  </a:solidFill>
                  <a:effectLst/>
                  <a:latin typeface="Roboto" panose="02000000000000000000" pitchFamily="2" charset="0"/>
                </a:rPr>
                <a:t>ではどちらかというとレベル</a:t>
              </a:r>
              <a:r>
                <a:rPr lang="en-US" altLang="ja-JP" sz="1200" b="1" i="0" dirty="0">
                  <a:solidFill>
                    <a:srgbClr val="000000"/>
                  </a:solidFill>
                  <a:effectLst/>
                  <a:latin typeface="Roboto" panose="02000000000000000000" pitchFamily="2" charset="0"/>
                </a:rPr>
                <a:t>1</a:t>
              </a:r>
              <a:r>
                <a:rPr lang="ja-JP" altLang="en-US" sz="1200" b="1" i="0" dirty="0">
                  <a:solidFill>
                    <a:srgbClr val="000000"/>
                  </a:solidFill>
                  <a:effectLst/>
                  <a:latin typeface="Roboto" panose="02000000000000000000" pitchFamily="2" charset="0"/>
                </a:rPr>
                <a:t>とレベル</a:t>
              </a:r>
              <a:r>
                <a:rPr lang="en-US" altLang="ja-JP" sz="1200" b="1" i="0" dirty="0">
                  <a:solidFill>
                    <a:srgbClr val="000000"/>
                  </a:solidFill>
                  <a:effectLst/>
                  <a:latin typeface="Roboto" panose="02000000000000000000" pitchFamily="2" charset="0"/>
                </a:rPr>
                <a:t>2</a:t>
              </a:r>
              <a:r>
                <a:rPr lang="ja-JP" altLang="en-US" sz="1200" b="1" i="0" dirty="0">
                  <a:solidFill>
                    <a:srgbClr val="000000"/>
                  </a:solidFill>
                  <a:effectLst/>
                  <a:latin typeface="Roboto" panose="02000000000000000000" pitchFamily="2" charset="0"/>
                </a:rPr>
                <a:t>のどちらでポイントを獲得しようと思いましたか。</a:t>
              </a:r>
              <a:endParaRPr kumimoji="1" lang="ja-JP" altLang="en-US" sz="1200" b="1" dirty="0"/>
            </a:p>
          </p:txBody>
        </p:sp>
        <p:sp>
          <p:nvSpPr>
            <p:cNvPr id="21" name="四角形: 角を丸くする 20">
              <a:extLst>
                <a:ext uri="{FF2B5EF4-FFF2-40B4-BE49-F238E27FC236}">
                  <a16:creationId xmlns:a16="http://schemas.microsoft.com/office/drawing/2014/main" id="{B5BAAAAA-9DEC-4624-B612-B8297F94DF2D}"/>
                </a:ext>
              </a:extLst>
            </p:cNvPr>
            <p:cNvSpPr/>
            <p:nvPr/>
          </p:nvSpPr>
          <p:spPr>
            <a:xfrm>
              <a:off x="6074127" y="3809580"/>
              <a:ext cx="2828163" cy="1810709"/>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grpSp>
      <p:sp>
        <p:nvSpPr>
          <p:cNvPr id="23" name="Google Shape;250;p6">
            <a:extLst>
              <a:ext uri="{FF2B5EF4-FFF2-40B4-BE49-F238E27FC236}">
                <a16:creationId xmlns:a16="http://schemas.microsoft.com/office/drawing/2014/main" id="{5495F7D4-316D-4B02-9AAA-A27657BF042C}"/>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ポイント獲得方法（アクション別）</a:t>
            </a:r>
            <a:endParaRPr b="1" dirty="0"/>
          </a:p>
        </p:txBody>
      </p:sp>
    </p:spTree>
    <p:extLst>
      <p:ext uri="{BB962C8B-B14F-4D97-AF65-F5344CB8AC3E}">
        <p14:creationId xmlns:p14="http://schemas.microsoft.com/office/powerpoint/2010/main" val="26465221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5" name="Google Shape;250;p6">
            <a:extLst>
              <a:ext uri="{FF2B5EF4-FFF2-40B4-BE49-F238E27FC236}">
                <a16:creationId xmlns:a16="http://schemas.microsoft.com/office/drawing/2014/main" id="{014C582D-DCA4-493F-BCF8-0B640BCAA6F6}"/>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まとめ</a:t>
            </a:r>
            <a:endParaRPr dirty="0"/>
          </a:p>
        </p:txBody>
      </p:sp>
      <p:sp>
        <p:nvSpPr>
          <p:cNvPr id="7" name="テキスト ボックス 6">
            <a:extLst>
              <a:ext uri="{FF2B5EF4-FFF2-40B4-BE49-F238E27FC236}">
                <a16:creationId xmlns:a16="http://schemas.microsoft.com/office/drawing/2014/main" id="{CEA00A35-9AD6-4180-97DE-AE9BAF1F4C6E}"/>
              </a:ext>
            </a:extLst>
          </p:cNvPr>
          <p:cNvSpPr txBox="1"/>
          <p:nvPr/>
        </p:nvSpPr>
        <p:spPr>
          <a:xfrm>
            <a:off x="83247" y="1072937"/>
            <a:ext cx="8977505" cy="5632311"/>
          </a:xfrm>
          <a:prstGeom prst="rect">
            <a:avLst/>
          </a:prstGeom>
          <a:noFill/>
        </p:spPr>
        <p:txBody>
          <a:bodyPr wrap="square">
            <a:spAutoFit/>
          </a:bodyPr>
          <a:lstStyle/>
          <a:p>
            <a:r>
              <a:rPr kumimoji="1" lang="ja-JP" altLang="en-US" b="1" dirty="0"/>
              <a:t>研究目的：プラットフォームの試作・評価</a:t>
            </a:r>
            <a:endParaRPr kumimoji="1" lang="en-US" altLang="ja-JP" b="1" dirty="0"/>
          </a:p>
          <a:p>
            <a:pPr marL="285750" indent="-285750">
              <a:buFont typeface="Wingdings" panose="05000000000000000000" pitchFamily="2" charset="2"/>
              <a:buChar char="Ø"/>
            </a:pPr>
            <a:endParaRPr kumimoji="1" lang="en-US" altLang="ja-JP" b="1" dirty="0"/>
          </a:p>
          <a:p>
            <a:pPr marL="285750" indent="-285750">
              <a:buFont typeface="Wingdings" panose="05000000000000000000" pitchFamily="2" charset="2"/>
              <a:buChar char="Ø"/>
            </a:pPr>
            <a:r>
              <a:rPr kumimoji="1" lang="ja-JP" altLang="en-US" b="1" dirty="0"/>
              <a:t>議論は活性化されるか？</a:t>
            </a:r>
            <a:endParaRPr kumimoji="1" lang="en-US" altLang="ja-JP" b="1" dirty="0"/>
          </a:p>
          <a:p>
            <a:pPr lvl="1"/>
            <a:r>
              <a:rPr kumimoji="1" lang="ja-JP" altLang="en-US" dirty="0"/>
              <a:t>レベル</a:t>
            </a:r>
            <a:r>
              <a:rPr kumimoji="1" lang="en-US" altLang="ja-JP" dirty="0"/>
              <a:t>1</a:t>
            </a:r>
            <a:r>
              <a:rPr kumimoji="1" lang="ja-JP" altLang="en-US" dirty="0"/>
              <a:t>、レベル</a:t>
            </a:r>
            <a:r>
              <a:rPr kumimoji="1" lang="en-US" altLang="ja-JP" dirty="0"/>
              <a:t>2</a:t>
            </a:r>
            <a:r>
              <a:rPr kumimoji="1" lang="ja-JP" altLang="en-US" dirty="0"/>
              <a:t>それぞれでポイント獲得戦略が発達したことにより、質・発言量</a:t>
            </a:r>
            <a:r>
              <a:rPr kumimoji="1" lang="en-US" altLang="ja-JP" dirty="0"/>
              <a:t>/</a:t>
            </a:r>
            <a:r>
              <a:rPr kumimoji="1" lang="ja-JP" altLang="en-US" dirty="0"/>
              <a:t>投稿の数が増加した。</a:t>
            </a:r>
            <a:endParaRPr kumimoji="1" lang="en-US" altLang="ja-JP" dirty="0"/>
          </a:p>
          <a:p>
            <a:pPr marL="285750" indent="-285750">
              <a:buFont typeface="Wingdings" panose="05000000000000000000" pitchFamily="2" charset="2"/>
              <a:buChar char="Ø"/>
            </a:pPr>
            <a:endParaRPr kumimoji="1" lang="en-US" altLang="ja-JP" b="1" dirty="0"/>
          </a:p>
          <a:p>
            <a:pPr marL="285750" indent="-285750">
              <a:buFont typeface="Wingdings" panose="05000000000000000000" pitchFamily="2" charset="2"/>
              <a:buChar char="Ø"/>
            </a:pPr>
            <a:r>
              <a:rPr kumimoji="1" lang="ja-JP" altLang="en-US" b="1" dirty="0"/>
              <a:t>日常の中での利他行為は促進されるか？</a:t>
            </a:r>
            <a:endParaRPr kumimoji="1" lang="en-US" altLang="ja-JP" b="1" dirty="0"/>
          </a:p>
          <a:p>
            <a:pPr lvl="1"/>
            <a:r>
              <a:rPr kumimoji="1" lang="en-US" altLang="ja-JP" dirty="0"/>
              <a:t>7/10</a:t>
            </a:r>
            <a:r>
              <a:rPr kumimoji="1" lang="ja-JP" altLang="en-US" dirty="0"/>
              <a:t>人が利他行為を起こす意識を持ったと回答した。</a:t>
            </a:r>
            <a:endParaRPr kumimoji="1" lang="en-US" altLang="ja-JP" dirty="0"/>
          </a:p>
          <a:p>
            <a:pPr lvl="1"/>
            <a:r>
              <a:rPr kumimoji="1" lang="ja-JP" altLang="en-US" dirty="0"/>
              <a:t>また、</a:t>
            </a:r>
            <a:r>
              <a:rPr lang="ja-JP" altLang="en-US" i="0" dirty="0">
                <a:effectLst/>
                <a:latin typeface="Roboto" panose="02000000000000000000" pitchFamily="2" charset="0"/>
              </a:rPr>
              <a:t>他人の利他行為を意識し、気づきやすくなったことから利他行為に対して感謝の気持ちが湧いてきたという意見が挙がった。</a:t>
            </a:r>
            <a:endParaRPr lang="en-US" altLang="ja-JP" i="0" dirty="0">
              <a:effectLst/>
              <a:latin typeface="Roboto" panose="02000000000000000000" pitchFamily="2" charset="0"/>
            </a:endParaRPr>
          </a:p>
          <a:p>
            <a:pPr lvl="1"/>
            <a:r>
              <a:rPr lang="ja-JP" altLang="en-US" dirty="0">
                <a:latin typeface="Roboto" panose="02000000000000000000" pitchFamily="2" charset="0"/>
              </a:rPr>
              <a:t>今後、レベル</a:t>
            </a:r>
            <a:r>
              <a:rPr lang="en-US" altLang="ja-JP" dirty="0">
                <a:latin typeface="Roboto" panose="02000000000000000000" pitchFamily="2" charset="0"/>
              </a:rPr>
              <a:t>2</a:t>
            </a:r>
            <a:r>
              <a:rPr lang="ja-JP" altLang="en-US" dirty="0">
                <a:latin typeface="Roboto" panose="02000000000000000000" pitchFamily="2" charset="0"/>
              </a:rPr>
              <a:t>により、利他行為させたいと思わせるようなシステム設計が必要</a:t>
            </a:r>
            <a:endParaRPr lang="en-US" altLang="ja-JP" i="0" dirty="0">
              <a:effectLst/>
              <a:latin typeface="Roboto" panose="02000000000000000000" pitchFamily="2" charset="0"/>
            </a:endParaRPr>
          </a:p>
          <a:p>
            <a:pPr marL="285750" indent="-285750">
              <a:buFont typeface="Wingdings" panose="05000000000000000000" pitchFamily="2" charset="2"/>
              <a:buChar char="Ø"/>
            </a:pPr>
            <a:endParaRPr lang="en-US" altLang="ja-JP" b="1" dirty="0">
              <a:latin typeface="Roboto" panose="02000000000000000000" pitchFamily="2" charset="0"/>
            </a:endParaRPr>
          </a:p>
          <a:p>
            <a:pPr marL="285750" indent="-285750">
              <a:buFont typeface="Wingdings" panose="05000000000000000000" pitchFamily="2" charset="2"/>
              <a:buChar char="Ø"/>
            </a:pPr>
            <a:r>
              <a:rPr lang="ja-JP" altLang="en-US" sz="1800" b="1" i="0" dirty="0">
                <a:effectLst/>
                <a:latin typeface="Roboto" panose="02000000000000000000" pitchFamily="2" charset="0"/>
              </a:rPr>
              <a:t>歩数が向上するか？</a:t>
            </a:r>
            <a:endParaRPr lang="en-US" altLang="ja-JP" sz="1800" b="1" i="0" dirty="0">
              <a:effectLst/>
              <a:latin typeface="Roboto" panose="02000000000000000000" pitchFamily="2" charset="0"/>
            </a:endParaRPr>
          </a:p>
          <a:p>
            <a:pPr lvl="1"/>
            <a:r>
              <a:rPr lang="ja-JP" altLang="en-US" dirty="0">
                <a:latin typeface="Roboto" panose="02000000000000000000" pitchFamily="2" charset="0"/>
              </a:rPr>
              <a:t>システムの使用により、楽しさを感じ、</a:t>
            </a:r>
            <a:r>
              <a:rPr kumimoji="1" lang="ja-JP" altLang="en-US" dirty="0"/>
              <a:t>実験期間中の歩数平均は実験前後のコントロール期間と比較すると</a:t>
            </a:r>
            <a:r>
              <a:rPr kumimoji="1" lang="en-US" altLang="ja-JP" dirty="0"/>
              <a:t>14%</a:t>
            </a:r>
            <a:r>
              <a:rPr kumimoji="1" lang="ja-JP" altLang="en-US" dirty="0"/>
              <a:t>上昇していた。</a:t>
            </a:r>
            <a:endParaRPr kumimoji="1" lang="en-US" altLang="ja-JP" dirty="0"/>
          </a:p>
          <a:p>
            <a:endParaRPr kumimoji="1" lang="en-US" altLang="ja-JP" b="1" dirty="0"/>
          </a:p>
          <a:p>
            <a:pPr marL="285750" indent="-285750">
              <a:buFont typeface="Wingdings" panose="05000000000000000000" pitchFamily="2" charset="2"/>
              <a:buChar char="Ø"/>
            </a:pPr>
            <a:r>
              <a:rPr kumimoji="1" lang="ja-JP" altLang="en-US" b="1" dirty="0"/>
              <a:t>プラットフォーム化したことで、戦略性が生まれるか？</a:t>
            </a:r>
            <a:endParaRPr kumimoji="1" lang="en-US" altLang="ja-JP" b="1" dirty="0"/>
          </a:p>
          <a:p>
            <a:r>
              <a:rPr lang="ja-JP" altLang="en-US" dirty="0">
                <a:solidFill>
                  <a:srgbClr val="000000"/>
                </a:solidFill>
                <a:latin typeface="Roboto" panose="02000000000000000000" pitchFamily="2" charset="0"/>
              </a:rPr>
              <a:t>　　人によって主なポイント獲得手段が分散し、</a:t>
            </a:r>
            <a:r>
              <a:rPr lang="ja-JP" altLang="en-US" i="0" dirty="0">
                <a:solidFill>
                  <a:srgbClr val="000000"/>
                </a:solidFill>
                <a:effectLst/>
                <a:latin typeface="Roboto" panose="02000000000000000000" pitchFamily="2" charset="0"/>
              </a:rPr>
              <a:t>獲得の手段が複数であるため、被験　</a:t>
            </a:r>
            <a:endParaRPr lang="en-US" altLang="ja-JP" i="0" dirty="0">
              <a:solidFill>
                <a:srgbClr val="000000"/>
              </a:solidFill>
              <a:effectLst/>
              <a:latin typeface="Roboto" panose="02000000000000000000" pitchFamily="2" charset="0"/>
            </a:endParaRPr>
          </a:p>
          <a:p>
            <a:r>
              <a:rPr lang="ja-JP" altLang="en-US" dirty="0">
                <a:solidFill>
                  <a:srgbClr val="000000"/>
                </a:solidFill>
                <a:latin typeface="Roboto" panose="02000000000000000000" pitchFamily="2" charset="0"/>
              </a:rPr>
              <a:t>　　</a:t>
            </a:r>
            <a:r>
              <a:rPr lang="ja-JP" altLang="en-US" i="0" dirty="0">
                <a:solidFill>
                  <a:srgbClr val="000000"/>
                </a:solidFill>
                <a:effectLst/>
                <a:latin typeface="Roboto" panose="02000000000000000000" pitchFamily="2" charset="0"/>
              </a:rPr>
              <a:t>者ごとに異なるポイント獲得の戦略が生まれたことが分かった。</a:t>
            </a:r>
            <a:endParaRPr lang="en-US" altLang="ja-JP" i="0" dirty="0">
              <a:solidFill>
                <a:srgbClr val="000000"/>
              </a:solidFill>
              <a:effectLst/>
              <a:latin typeface="Roboto" panose="02000000000000000000" pitchFamily="2" charset="0"/>
            </a:endParaRPr>
          </a:p>
          <a:p>
            <a:r>
              <a:rPr lang="ja-JP" altLang="en-US" dirty="0">
                <a:solidFill>
                  <a:srgbClr val="000000"/>
                </a:solidFill>
                <a:latin typeface="Roboto" panose="02000000000000000000" pitchFamily="2" charset="0"/>
              </a:rPr>
              <a:t>　　ポイントバランスを整えていくことが今後の課題。</a:t>
            </a:r>
            <a:endParaRPr lang="ja-JP" altLang="en-US" i="0" dirty="0">
              <a:solidFill>
                <a:srgbClr val="000000"/>
              </a:solidFill>
              <a:effectLst/>
              <a:latin typeface="Roboto" panose="02000000000000000000" pitchFamily="2" charset="0"/>
            </a:endParaRPr>
          </a:p>
        </p:txBody>
      </p:sp>
    </p:spTree>
    <p:extLst>
      <p:ext uri="{BB962C8B-B14F-4D97-AF65-F5344CB8AC3E}">
        <p14:creationId xmlns:p14="http://schemas.microsoft.com/office/powerpoint/2010/main" val="1827105034"/>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3"/>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sz="4800" b="1">
                <a:solidFill>
                  <a:schemeClr val="lt1"/>
                </a:solidFill>
                <a:ea typeface="Calibri"/>
                <a:cs typeface="Calibri"/>
                <a:sym typeface="Calibri"/>
              </a:rPr>
              <a:t>研究背景（互恵主義）</a:t>
            </a:r>
            <a:endParaRPr/>
          </a:p>
        </p:txBody>
      </p:sp>
      <p:sp>
        <p:nvSpPr>
          <p:cNvPr id="109" name="Google Shape;109;p3"/>
          <p:cNvSpPr txBox="1"/>
          <p:nvPr/>
        </p:nvSpPr>
        <p:spPr>
          <a:xfrm>
            <a:off x="481582" y="1272460"/>
            <a:ext cx="8157950"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600" dirty="0">
                <a:solidFill>
                  <a:schemeClr val="dk1"/>
                </a:solidFill>
                <a:ea typeface="Calibri"/>
                <a:cs typeface="Calibri"/>
                <a:sym typeface="Calibri"/>
              </a:rPr>
              <a:t>互恵主義.. ある個体が他の個体の利益になることをする</a:t>
            </a:r>
            <a:r>
              <a:rPr lang="ja-JP" altLang="en-US" sz="1600" dirty="0">
                <a:solidFill>
                  <a:schemeClr val="dk1"/>
                </a:solidFill>
                <a:ea typeface="Calibri"/>
                <a:cs typeface="Calibri"/>
                <a:sym typeface="Calibri"/>
              </a:rPr>
              <a:t>と、結果的に後で</a:t>
            </a:r>
            <a:r>
              <a:rPr lang="ja-JP" altLang="ja-JP" sz="1600" dirty="0">
                <a:solidFill>
                  <a:schemeClr val="dk1"/>
                </a:solidFill>
                <a:ea typeface="Calibri"/>
                <a:cs typeface="Calibri"/>
                <a:sym typeface="Calibri"/>
              </a:rPr>
              <a:t>見返りが</a:t>
            </a:r>
            <a:r>
              <a:rPr lang="ja-JP" altLang="en-US" sz="1600" dirty="0">
                <a:solidFill>
                  <a:schemeClr val="dk1"/>
                </a:solidFill>
                <a:ea typeface="Calibri"/>
                <a:cs typeface="Calibri"/>
                <a:sym typeface="Calibri"/>
              </a:rPr>
              <a:t>返っ　　　</a:t>
            </a:r>
            <a:endParaRPr lang="en-US" altLang="ja-JP" sz="1600" dirty="0">
              <a:solidFill>
                <a:schemeClr val="dk1"/>
              </a:solidFill>
              <a:ea typeface="Calibri"/>
              <a:cs typeface="Calibri"/>
              <a:sym typeface="Calibri"/>
            </a:endParaRPr>
          </a:p>
          <a:p>
            <a:pPr marL="0" marR="0" lvl="0" indent="0" algn="l" rtl="0">
              <a:spcBef>
                <a:spcPts val="0"/>
              </a:spcBef>
              <a:spcAft>
                <a:spcPts val="0"/>
              </a:spcAft>
              <a:buNone/>
            </a:pPr>
            <a:r>
              <a:rPr lang="ja-JP" altLang="en-US" sz="1600" dirty="0">
                <a:solidFill>
                  <a:schemeClr val="dk1"/>
                </a:solidFill>
                <a:ea typeface="Calibri"/>
                <a:cs typeface="Calibri"/>
                <a:sym typeface="Calibri"/>
              </a:rPr>
              <a:t>　　　　　てくるという考え方。</a:t>
            </a:r>
            <a:endParaRPr sz="1600" dirty="0"/>
          </a:p>
        </p:txBody>
      </p:sp>
      <p:cxnSp>
        <p:nvCxnSpPr>
          <p:cNvPr id="110" name="Google Shape;110;p3"/>
          <p:cNvCxnSpPr/>
          <p:nvPr/>
        </p:nvCxnSpPr>
        <p:spPr>
          <a:xfrm>
            <a:off x="2780675" y="2191166"/>
            <a:ext cx="0" cy="4241136"/>
          </a:xfrm>
          <a:prstGeom prst="straightConnector1">
            <a:avLst/>
          </a:prstGeom>
          <a:noFill/>
          <a:ln w="19050" cap="flat" cmpd="sng">
            <a:solidFill>
              <a:schemeClr val="accent1"/>
            </a:solidFill>
            <a:prstDash val="solid"/>
            <a:miter lim="800000"/>
            <a:headEnd type="none" w="sm" len="sm"/>
            <a:tailEnd type="none" w="sm" len="sm"/>
          </a:ln>
        </p:spPr>
      </p:cxnSp>
      <p:sp>
        <p:nvSpPr>
          <p:cNvPr id="111" name="Google Shape;111;p3"/>
          <p:cNvSpPr txBox="1"/>
          <p:nvPr/>
        </p:nvSpPr>
        <p:spPr>
          <a:xfrm>
            <a:off x="713339" y="2402798"/>
            <a:ext cx="1473957"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2000" dirty="0">
                <a:solidFill>
                  <a:schemeClr val="dk1"/>
                </a:solidFill>
                <a:ea typeface="Calibri"/>
                <a:cs typeface="Calibri"/>
                <a:sym typeface="Calibri"/>
              </a:rPr>
              <a:t>直接互恵</a:t>
            </a:r>
            <a:endParaRPr dirty="0"/>
          </a:p>
        </p:txBody>
      </p:sp>
      <p:sp>
        <p:nvSpPr>
          <p:cNvPr id="112" name="Google Shape;112;p3"/>
          <p:cNvSpPr txBox="1"/>
          <p:nvPr/>
        </p:nvSpPr>
        <p:spPr>
          <a:xfrm>
            <a:off x="5157962" y="2372993"/>
            <a:ext cx="1242869"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2000" dirty="0">
                <a:solidFill>
                  <a:schemeClr val="dk1"/>
                </a:solidFill>
                <a:ea typeface="Calibri"/>
                <a:cs typeface="Calibri"/>
                <a:sym typeface="Calibri"/>
              </a:rPr>
              <a:t>間接互恵</a:t>
            </a:r>
            <a:endParaRPr dirty="0"/>
          </a:p>
        </p:txBody>
      </p:sp>
      <p:sp>
        <p:nvSpPr>
          <p:cNvPr id="113" name="Google Shape;113;p3"/>
          <p:cNvSpPr txBox="1"/>
          <p:nvPr/>
        </p:nvSpPr>
        <p:spPr>
          <a:xfrm>
            <a:off x="2780675" y="5282423"/>
            <a:ext cx="2347846"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altLang="en-US" sz="1800" dirty="0">
                <a:solidFill>
                  <a:schemeClr val="dk1"/>
                </a:solidFill>
                <a:ea typeface="Calibri"/>
                <a:cs typeface="Calibri"/>
                <a:sym typeface="Calibri"/>
              </a:rPr>
              <a:t>受益者</a:t>
            </a:r>
            <a:r>
              <a:rPr lang="en-US" altLang="ja-JP" sz="1800" dirty="0">
                <a:solidFill>
                  <a:schemeClr val="dk1"/>
                </a:solidFill>
                <a:ea typeface="Calibri"/>
                <a:cs typeface="Calibri"/>
                <a:sym typeface="Calibri"/>
              </a:rPr>
              <a:t>B</a:t>
            </a:r>
            <a:r>
              <a:rPr lang="ja-JP" altLang="en-US" sz="1800" dirty="0">
                <a:solidFill>
                  <a:schemeClr val="dk1"/>
                </a:solidFill>
                <a:ea typeface="Calibri"/>
                <a:cs typeface="Calibri"/>
                <a:sym typeface="Calibri"/>
              </a:rPr>
              <a:t>が第三者</a:t>
            </a:r>
            <a:r>
              <a:rPr lang="en-US" altLang="ja-JP" sz="1800" dirty="0">
                <a:solidFill>
                  <a:schemeClr val="dk1"/>
                </a:solidFill>
                <a:ea typeface="Calibri"/>
                <a:cs typeface="Calibri"/>
                <a:sym typeface="Calibri"/>
              </a:rPr>
              <a:t>C</a:t>
            </a:r>
          </a:p>
          <a:p>
            <a:pPr marL="0" marR="0" lvl="0" indent="0" algn="l" rtl="0">
              <a:spcBef>
                <a:spcPts val="0"/>
              </a:spcBef>
              <a:spcAft>
                <a:spcPts val="0"/>
              </a:spcAft>
              <a:buNone/>
            </a:pPr>
            <a:r>
              <a:rPr lang="ja-JP" altLang="en-US" sz="1800" dirty="0">
                <a:solidFill>
                  <a:schemeClr val="dk1"/>
                </a:solidFill>
                <a:ea typeface="Calibri"/>
                <a:cs typeface="Calibri"/>
                <a:sym typeface="Calibri"/>
              </a:rPr>
              <a:t>に利他行為を行う。</a:t>
            </a:r>
            <a:endParaRPr sz="1800" dirty="0">
              <a:solidFill>
                <a:schemeClr val="dk1"/>
              </a:solidFill>
              <a:ea typeface="Calibri"/>
              <a:cs typeface="Calibri"/>
              <a:sym typeface="Calibri"/>
            </a:endParaRPr>
          </a:p>
        </p:txBody>
      </p:sp>
      <p:sp>
        <p:nvSpPr>
          <p:cNvPr id="114" name="Google Shape;114;p3"/>
          <p:cNvSpPr txBox="1"/>
          <p:nvPr/>
        </p:nvSpPr>
        <p:spPr>
          <a:xfrm>
            <a:off x="-42615" y="5022868"/>
            <a:ext cx="2836027"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ja-JP" altLang="en-US" sz="1800" dirty="0">
                <a:solidFill>
                  <a:schemeClr val="dk1"/>
                </a:solidFill>
                <a:ea typeface="Calibri"/>
                <a:cs typeface="Calibri"/>
                <a:sym typeface="Calibri"/>
              </a:rPr>
              <a:t>利他行動者</a:t>
            </a:r>
            <a:r>
              <a:rPr lang="en-US" altLang="ja-JP" sz="1800" dirty="0">
                <a:solidFill>
                  <a:schemeClr val="dk1"/>
                </a:solidFill>
                <a:ea typeface="Calibri"/>
                <a:cs typeface="Calibri"/>
                <a:sym typeface="Calibri"/>
              </a:rPr>
              <a:t>A</a:t>
            </a:r>
            <a:r>
              <a:rPr lang="ja-JP" altLang="en-US" sz="1800" dirty="0">
                <a:solidFill>
                  <a:schemeClr val="dk1"/>
                </a:solidFill>
                <a:ea typeface="Calibri"/>
                <a:cs typeface="Calibri"/>
                <a:sym typeface="Calibri"/>
              </a:rPr>
              <a:t>が受益者</a:t>
            </a:r>
            <a:r>
              <a:rPr lang="en-US" altLang="ja-JP" sz="1800" dirty="0">
                <a:solidFill>
                  <a:schemeClr val="dk1"/>
                </a:solidFill>
                <a:ea typeface="Calibri"/>
                <a:cs typeface="Calibri"/>
                <a:sym typeface="Calibri"/>
              </a:rPr>
              <a:t>B</a:t>
            </a:r>
            <a:r>
              <a:rPr lang="ja-JP" altLang="en-US" sz="1800" dirty="0">
                <a:solidFill>
                  <a:schemeClr val="dk1"/>
                </a:solidFill>
                <a:ea typeface="Calibri"/>
                <a:cs typeface="Calibri"/>
                <a:sym typeface="Calibri"/>
              </a:rPr>
              <a:t>に</a:t>
            </a:r>
            <a:endParaRPr lang="en-US" altLang="ja-JP" sz="1800" dirty="0">
              <a:solidFill>
                <a:schemeClr val="dk1"/>
              </a:solidFill>
              <a:ea typeface="Calibri"/>
              <a:cs typeface="Calibri"/>
              <a:sym typeface="Calibri"/>
            </a:endParaRPr>
          </a:p>
          <a:p>
            <a:pPr marL="0" marR="0" lvl="0" indent="0" algn="ctr" rtl="0">
              <a:spcBef>
                <a:spcPts val="0"/>
              </a:spcBef>
              <a:spcAft>
                <a:spcPts val="0"/>
              </a:spcAft>
              <a:buNone/>
            </a:pPr>
            <a:r>
              <a:rPr lang="ja-JP" altLang="en-US" sz="1800" dirty="0">
                <a:solidFill>
                  <a:schemeClr val="dk1"/>
                </a:solidFill>
                <a:ea typeface="Calibri"/>
                <a:cs typeface="Calibri"/>
                <a:sym typeface="Calibri"/>
              </a:rPr>
              <a:t>対して利他</a:t>
            </a:r>
            <a:r>
              <a:rPr lang="ja-JP" altLang="en-US" dirty="0">
                <a:solidFill>
                  <a:schemeClr val="dk1"/>
                </a:solidFill>
                <a:ea typeface="Calibri"/>
                <a:cs typeface="Calibri"/>
                <a:sym typeface="Calibri"/>
              </a:rPr>
              <a:t>行為</a:t>
            </a:r>
            <a:r>
              <a:rPr lang="ja-JP" altLang="en-US" sz="1800" dirty="0">
                <a:solidFill>
                  <a:schemeClr val="dk1"/>
                </a:solidFill>
                <a:ea typeface="Calibri"/>
                <a:cs typeface="Calibri"/>
                <a:sym typeface="Calibri"/>
              </a:rPr>
              <a:t>を返す</a:t>
            </a:r>
            <a:endParaRPr dirty="0"/>
          </a:p>
        </p:txBody>
      </p:sp>
      <p:grpSp>
        <p:nvGrpSpPr>
          <p:cNvPr id="50" name="グループ化 49">
            <a:extLst>
              <a:ext uri="{FF2B5EF4-FFF2-40B4-BE49-F238E27FC236}">
                <a16:creationId xmlns:a16="http://schemas.microsoft.com/office/drawing/2014/main" id="{17E5EB3E-B778-46EA-8897-5788D70E9CD0}"/>
              </a:ext>
            </a:extLst>
          </p:cNvPr>
          <p:cNvGrpSpPr/>
          <p:nvPr/>
        </p:nvGrpSpPr>
        <p:grpSpPr>
          <a:xfrm>
            <a:off x="319759" y="2941073"/>
            <a:ext cx="1901727" cy="1827021"/>
            <a:chOff x="3243654" y="1410262"/>
            <a:chExt cx="1215583" cy="1167830"/>
          </a:xfrm>
        </p:grpSpPr>
        <p:grpSp>
          <p:nvGrpSpPr>
            <p:cNvPr id="51" name="グループ化 50">
              <a:extLst>
                <a:ext uri="{FF2B5EF4-FFF2-40B4-BE49-F238E27FC236}">
                  <a16:creationId xmlns:a16="http://schemas.microsoft.com/office/drawing/2014/main" id="{CE1467E1-06C4-4683-934F-C4BAF6AE39E0}"/>
                </a:ext>
              </a:extLst>
            </p:cNvPr>
            <p:cNvGrpSpPr/>
            <p:nvPr/>
          </p:nvGrpSpPr>
          <p:grpSpPr>
            <a:xfrm>
              <a:off x="3243654" y="1739735"/>
              <a:ext cx="484748" cy="484748"/>
              <a:chOff x="10336123" y="4372194"/>
              <a:chExt cx="646331" cy="646331"/>
            </a:xfrm>
          </p:grpSpPr>
          <p:pic>
            <p:nvPicPr>
              <p:cNvPr id="60" name="図 59">
                <a:extLst>
                  <a:ext uri="{FF2B5EF4-FFF2-40B4-BE49-F238E27FC236}">
                    <a16:creationId xmlns:a16="http://schemas.microsoft.com/office/drawing/2014/main" id="{3DEC0AE9-E288-4310-9D4C-230D77C2DB73}"/>
                  </a:ext>
                </a:extLst>
              </p:cNvPr>
              <p:cNvPicPr>
                <a:picLocks noChangeAspect="1"/>
              </p:cNvPicPr>
              <p:nvPr/>
            </p:nvPicPr>
            <p:blipFill>
              <a:blip r:embed="rId3"/>
              <a:stretch>
                <a:fillRect/>
              </a:stretch>
            </p:blipFill>
            <p:spPr>
              <a:xfrm>
                <a:off x="10336123" y="4372194"/>
                <a:ext cx="646331" cy="646331"/>
              </a:xfrm>
              <a:prstGeom prst="rect">
                <a:avLst/>
              </a:prstGeom>
            </p:spPr>
          </p:pic>
          <p:sp>
            <p:nvSpPr>
              <p:cNvPr id="61" name="テキスト ボックス 60">
                <a:extLst>
                  <a:ext uri="{FF2B5EF4-FFF2-40B4-BE49-F238E27FC236}">
                    <a16:creationId xmlns:a16="http://schemas.microsoft.com/office/drawing/2014/main" id="{A04764D6-C493-43FF-A03A-86C0D5A9006C}"/>
                  </a:ext>
                </a:extLst>
              </p:cNvPr>
              <p:cNvSpPr txBox="1"/>
              <p:nvPr/>
            </p:nvSpPr>
            <p:spPr>
              <a:xfrm>
                <a:off x="10489456" y="4396770"/>
                <a:ext cx="332270" cy="262308"/>
              </a:xfrm>
              <a:prstGeom prst="rect">
                <a:avLst/>
              </a:prstGeom>
              <a:noFill/>
            </p:spPr>
            <p:txBody>
              <a:bodyPr wrap="square" rtlCol="0">
                <a:spAutoFit/>
              </a:bodyPr>
              <a:lstStyle/>
              <a:p>
                <a:r>
                  <a:rPr kumimoji="1" lang="en-US" altLang="ja-JP" sz="1400" b="1" dirty="0">
                    <a:solidFill>
                      <a:schemeClr val="bg1"/>
                    </a:solidFill>
                  </a:rPr>
                  <a:t>A</a:t>
                </a:r>
                <a:endParaRPr kumimoji="1" lang="ja-JP" altLang="en-US" sz="1400" b="1" dirty="0">
                  <a:solidFill>
                    <a:schemeClr val="bg1"/>
                  </a:solidFill>
                </a:endParaRPr>
              </a:p>
            </p:txBody>
          </p:sp>
        </p:grpSp>
        <p:grpSp>
          <p:nvGrpSpPr>
            <p:cNvPr id="52" name="グループ化 51">
              <a:extLst>
                <a:ext uri="{FF2B5EF4-FFF2-40B4-BE49-F238E27FC236}">
                  <a16:creationId xmlns:a16="http://schemas.microsoft.com/office/drawing/2014/main" id="{B4246960-7040-4563-9875-6AACFD0AD204}"/>
                </a:ext>
              </a:extLst>
            </p:cNvPr>
            <p:cNvGrpSpPr/>
            <p:nvPr/>
          </p:nvGrpSpPr>
          <p:grpSpPr>
            <a:xfrm>
              <a:off x="3974489" y="1733762"/>
              <a:ext cx="484748" cy="484748"/>
              <a:chOff x="10994238" y="4379890"/>
              <a:chExt cx="646331" cy="646331"/>
            </a:xfrm>
          </p:grpSpPr>
          <p:pic>
            <p:nvPicPr>
              <p:cNvPr id="58" name="図 57">
                <a:extLst>
                  <a:ext uri="{FF2B5EF4-FFF2-40B4-BE49-F238E27FC236}">
                    <a16:creationId xmlns:a16="http://schemas.microsoft.com/office/drawing/2014/main" id="{213E1AC1-B728-4046-BB0E-FA2D1D5699DC}"/>
                  </a:ext>
                </a:extLst>
              </p:cNvPr>
              <p:cNvPicPr>
                <a:picLocks noChangeAspect="1"/>
              </p:cNvPicPr>
              <p:nvPr/>
            </p:nvPicPr>
            <p:blipFill>
              <a:blip r:embed="rId3"/>
              <a:stretch>
                <a:fillRect/>
              </a:stretch>
            </p:blipFill>
            <p:spPr>
              <a:xfrm>
                <a:off x="10994238" y="4379890"/>
                <a:ext cx="646331" cy="646331"/>
              </a:xfrm>
              <a:prstGeom prst="rect">
                <a:avLst/>
              </a:prstGeom>
            </p:spPr>
          </p:pic>
          <p:sp>
            <p:nvSpPr>
              <p:cNvPr id="59" name="テキスト ボックス 58">
                <a:extLst>
                  <a:ext uri="{FF2B5EF4-FFF2-40B4-BE49-F238E27FC236}">
                    <a16:creationId xmlns:a16="http://schemas.microsoft.com/office/drawing/2014/main" id="{1D3AA108-78C7-4C4A-BE83-0A715E3AEBD9}"/>
                  </a:ext>
                </a:extLst>
              </p:cNvPr>
              <p:cNvSpPr txBox="1"/>
              <p:nvPr/>
            </p:nvSpPr>
            <p:spPr>
              <a:xfrm>
                <a:off x="11147571" y="4404466"/>
                <a:ext cx="332270" cy="262308"/>
              </a:xfrm>
              <a:prstGeom prst="rect">
                <a:avLst/>
              </a:prstGeom>
              <a:noFill/>
            </p:spPr>
            <p:txBody>
              <a:bodyPr wrap="square" rtlCol="0">
                <a:spAutoFit/>
              </a:bodyPr>
              <a:lstStyle/>
              <a:p>
                <a:r>
                  <a:rPr lang="en-US" altLang="ja-JP" sz="1400" b="1" dirty="0">
                    <a:solidFill>
                      <a:schemeClr val="bg1"/>
                    </a:solidFill>
                  </a:rPr>
                  <a:t>B</a:t>
                </a:r>
                <a:endParaRPr kumimoji="1" lang="ja-JP" altLang="en-US" sz="1400" b="1" dirty="0">
                  <a:solidFill>
                    <a:schemeClr val="bg1"/>
                  </a:solidFill>
                </a:endParaRPr>
              </a:p>
            </p:txBody>
          </p:sp>
        </p:grpSp>
        <p:sp>
          <p:nvSpPr>
            <p:cNvPr id="53" name="円弧 52">
              <a:extLst>
                <a:ext uri="{FF2B5EF4-FFF2-40B4-BE49-F238E27FC236}">
                  <a16:creationId xmlns:a16="http://schemas.microsoft.com/office/drawing/2014/main" id="{89659A01-8A81-4FC7-9812-26A85A432244}"/>
                </a:ext>
              </a:extLst>
            </p:cNvPr>
            <p:cNvSpPr/>
            <p:nvPr/>
          </p:nvSpPr>
          <p:spPr>
            <a:xfrm rot="19150738">
              <a:off x="3374706" y="1607821"/>
              <a:ext cx="875543" cy="828924"/>
            </a:xfrm>
            <a:prstGeom prst="arc">
              <a:avLst/>
            </a:prstGeom>
            <a:ln w="25400">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1350"/>
            </a:p>
          </p:txBody>
        </p:sp>
        <p:sp>
          <p:nvSpPr>
            <p:cNvPr id="54" name="円弧 53">
              <a:extLst>
                <a:ext uri="{FF2B5EF4-FFF2-40B4-BE49-F238E27FC236}">
                  <a16:creationId xmlns:a16="http://schemas.microsoft.com/office/drawing/2014/main" id="{2A4A4ACA-FFE0-4ED3-9AE4-D8C8BFE4EFD1}"/>
                </a:ext>
              </a:extLst>
            </p:cNvPr>
            <p:cNvSpPr/>
            <p:nvPr/>
          </p:nvSpPr>
          <p:spPr>
            <a:xfrm rot="8100000">
              <a:off x="3408503" y="1536874"/>
              <a:ext cx="875543" cy="828924"/>
            </a:xfrm>
            <a:prstGeom prst="arc">
              <a:avLst/>
            </a:prstGeom>
            <a:ln w="25400">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1350"/>
            </a:p>
          </p:txBody>
        </p:sp>
        <p:sp>
          <p:nvSpPr>
            <p:cNvPr id="55" name="テキスト ボックス 54">
              <a:extLst>
                <a:ext uri="{FF2B5EF4-FFF2-40B4-BE49-F238E27FC236}">
                  <a16:creationId xmlns:a16="http://schemas.microsoft.com/office/drawing/2014/main" id="{AA8B6BDE-2A28-4690-A26F-90285B92DEB4}"/>
                </a:ext>
              </a:extLst>
            </p:cNvPr>
            <p:cNvSpPr txBox="1"/>
            <p:nvPr/>
          </p:nvSpPr>
          <p:spPr>
            <a:xfrm>
              <a:off x="3365068" y="1410262"/>
              <a:ext cx="1048038" cy="196731"/>
            </a:xfrm>
            <a:prstGeom prst="rect">
              <a:avLst/>
            </a:prstGeom>
            <a:noFill/>
          </p:spPr>
          <p:txBody>
            <a:bodyPr wrap="square" rtlCol="0">
              <a:spAutoFit/>
            </a:bodyPr>
            <a:lstStyle/>
            <a:p>
              <a:r>
                <a:rPr kumimoji="1" lang="en-US" altLang="ja-JP" sz="1400" b="1" dirty="0"/>
                <a:t>A</a:t>
              </a:r>
              <a:r>
                <a:rPr kumimoji="1" lang="ja-JP" altLang="en-US" sz="1400" b="1" dirty="0"/>
                <a:t>が</a:t>
              </a:r>
              <a:r>
                <a:rPr kumimoji="1" lang="en-US" altLang="ja-JP" sz="1400" b="1" dirty="0"/>
                <a:t>B</a:t>
              </a:r>
              <a:r>
                <a:rPr kumimoji="1" lang="ja-JP" altLang="en-US" sz="1400" b="1" dirty="0"/>
                <a:t>を助けた後</a:t>
              </a:r>
            </a:p>
          </p:txBody>
        </p:sp>
        <p:sp>
          <p:nvSpPr>
            <p:cNvPr id="56" name="テキスト ボックス 55">
              <a:extLst>
                <a:ext uri="{FF2B5EF4-FFF2-40B4-BE49-F238E27FC236}">
                  <a16:creationId xmlns:a16="http://schemas.microsoft.com/office/drawing/2014/main" id="{C17703AF-4466-439B-ABA6-9F546425B5C1}"/>
                </a:ext>
              </a:extLst>
            </p:cNvPr>
            <p:cNvSpPr txBox="1"/>
            <p:nvPr/>
          </p:nvSpPr>
          <p:spPr>
            <a:xfrm>
              <a:off x="3474809" y="2381361"/>
              <a:ext cx="976252" cy="196731"/>
            </a:xfrm>
            <a:prstGeom prst="rect">
              <a:avLst/>
            </a:prstGeom>
            <a:noFill/>
          </p:spPr>
          <p:txBody>
            <a:bodyPr wrap="square" rtlCol="0">
              <a:spAutoFit/>
            </a:bodyPr>
            <a:lstStyle/>
            <a:p>
              <a:r>
                <a:rPr lang="en-US" altLang="ja-JP" sz="1400" b="1" dirty="0"/>
                <a:t>B</a:t>
              </a:r>
              <a:r>
                <a:rPr kumimoji="1" lang="ja-JP" altLang="en-US" sz="1400" b="1" dirty="0"/>
                <a:t>が</a:t>
              </a:r>
              <a:r>
                <a:rPr lang="en-US" altLang="ja-JP" sz="1400" b="1" dirty="0"/>
                <a:t>A</a:t>
              </a:r>
              <a:r>
                <a:rPr kumimoji="1" lang="ja-JP" altLang="en-US" sz="1400" b="1" dirty="0"/>
                <a:t>を助ける</a:t>
              </a:r>
            </a:p>
          </p:txBody>
        </p:sp>
      </p:grpSp>
      <p:grpSp>
        <p:nvGrpSpPr>
          <p:cNvPr id="84" name="グループ化 83">
            <a:extLst>
              <a:ext uri="{FF2B5EF4-FFF2-40B4-BE49-F238E27FC236}">
                <a16:creationId xmlns:a16="http://schemas.microsoft.com/office/drawing/2014/main" id="{539E9760-1C35-402F-B87F-387D5EA3F0CD}"/>
              </a:ext>
            </a:extLst>
          </p:cNvPr>
          <p:cNvGrpSpPr/>
          <p:nvPr/>
        </p:nvGrpSpPr>
        <p:grpSpPr>
          <a:xfrm>
            <a:off x="6831063" y="2962623"/>
            <a:ext cx="2067231" cy="1770841"/>
            <a:chOff x="5818675" y="1013022"/>
            <a:chExt cx="1533399" cy="1313548"/>
          </a:xfrm>
        </p:grpSpPr>
        <p:pic>
          <p:nvPicPr>
            <p:cNvPr id="85" name="図 84">
              <a:extLst>
                <a:ext uri="{FF2B5EF4-FFF2-40B4-BE49-F238E27FC236}">
                  <a16:creationId xmlns:a16="http://schemas.microsoft.com/office/drawing/2014/main" id="{C8033541-B274-4329-886F-4F61F0D466C5}"/>
                </a:ext>
              </a:extLst>
            </p:cNvPr>
            <p:cNvPicPr>
              <a:picLocks noChangeAspect="1"/>
            </p:cNvPicPr>
            <p:nvPr/>
          </p:nvPicPr>
          <p:blipFill>
            <a:blip r:embed="rId4"/>
            <a:stretch>
              <a:fillRect/>
            </a:stretch>
          </p:blipFill>
          <p:spPr>
            <a:xfrm>
              <a:off x="6609334" y="1599897"/>
              <a:ext cx="149502" cy="149502"/>
            </a:xfrm>
            <a:prstGeom prst="rect">
              <a:avLst/>
            </a:prstGeom>
          </p:spPr>
        </p:pic>
        <p:grpSp>
          <p:nvGrpSpPr>
            <p:cNvPr id="86" name="グループ化 85">
              <a:extLst>
                <a:ext uri="{FF2B5EF4-FFF2-40B4-BE49-F238E27FC236}">
                  <a16:creationId xmlns:a16="http://schemas.microsoft.com/office/drawing/2014/main" id="{81540BC6-A973-4218-84B2-3BD27B710C31}"/>
                </a:ext>
              </a:extLst>
            </p:cNvPr>
            <p:cNvGrpSpPr/>
            <p:nvPr/>
          </p:nvGrpSpPr>
          <p:grpSpPr>
            <a:xfrm>
              <a:off x="6448331" y="1739555"/>
              <a:ext cx="484748" cy="484748"/>
              <a:chOff x="10994238" y="5196655"/>
              <a:chExt cx="646331" cy="646331"/>
            </a:xfrm>
          </p:grpSpPr>
          <p:pic>
            <p:nvPicPr>
              <p:cNvPr id="104" name="図 103">
                <a:extLst>
                  <a:ext uri="{FF2B5EF4-FFF2-40B4-BE49-F238E27FC236}">
                    <a16:creationId xmlns:a16="http://schemas.microsoft.com/office/drawing/2014/main" id="{38CAFD1C-F2AA-4B46-87BC-B67953B60029}"/>
                  </a:ext>
                </a:extLst>
              </p:cNvPr>
              <p:cNvPicPr>
                <a:picLocks noChangeAspect="1"/>
              </p:cNvPicPr>
              <p:nvPr/>
            </p:nvPicPr>
            <p:blipFill>
              <a:blip r:embed="rId3"/>
              <a:stretch>
                <a:fillRect/>
              </a:stretch>
            </p:blipFill>
            <p:spPr>
              <a:xfrm>
                <a:off x="10994238" y="5196655"/>
                <a:ext cx="646331" cy="646331"/>
              </a:xfrm>
              <a:prstGeom prst="rect">
                <a:avLst/>
              </a:prstGeom>
            </p:spPr>
          </p:pic>
          <p:sp>
            <p:nvSpPr>
              <p:cNvPr id="105" name="テキスト ボックス 104">
                <a:extLst>
                  <a:ext uri="{FF2B5EF4-FFF2-40B4-BE49-F238E27FC236}">
                    <a16:creationId xmlns:a16="http://schemas.microsoft.com/office/drawing/2014/main" id="{74886BBF-2EEC-4F24-8DD0-A4A389B957FA}"/>
                  </a:ext>
                </a:extLst>
              </p:cNvPr>
              <p:cNvSpPr txBox="1"/>
              <p:nvPr/>
            </p:nvSpPr>
            <p:spPr>
              <a:xfrm>
                <a:off x="11147571" y="5229182"/>
                <a:ext cx="332270" cy="334837"/>
              </a:xfrm>
              <a:prstGeom prst="rect">
                <a:avLst/>
              </a:prstGeom>
              <a:noFill/>
            </p:spPr>
            <p:txBody>
              <a:bodyPr wrap="square" rtlCol="0">
                <a:spAutoFit/>
              </a:bodyPr>
              <a:lstStyle/>
              <a:p>
                <a:r>
                  <a:rPr kumimoji="1" lang="en-US" altLang="ja-JP" sz="1600" b="1" dirty="0">
                    <a:solidFill>
                      <a:schemeClr val="bg1"/>
                    </a:solidFill>
                  </a:rPr>
                  <a:t>C</a:t>
                </a:r>
                <a:endParaRPr kumimoji="1" lang="ja-JP" altLang="en-US" sz="1600" b="1">
                  <a:solidFill>
                    <a:schemeClr val="bg1"/>
                  </a:solidFill>
                </a:endParaRPr>
              </a:p>
            </p:txBody>
          </p:sp>
        </p:grpSp>
        <p:grpSp>
          <p:nvGrpSpPr>
            <p:cNvPr id="87" name="グループ化 86">
              <a:extLst>
                <a:ext uri="{FF2B5EF4-FFF2-40B4-BE49-F238E27FC236}">
                  <a16:creationId xmlns:a16="http://schemas.microsoft.com/office/drawing/2014/main" id="{17F48353-B2BF-4BA8-85C7-9B1BF1FD15F3}"/>
                </a:ext>
              </a:extLst>
            </p:cNvPr>
            <p:cNvGrpSpPr/>
            <p:nvPr/>
          </p:nvGrpSpPr>
          <p:grpSpPr>
            <a:xfrm>
              <a:off x="6052071" y="1159133"/>
              <a:ext cx="484748" cy="484748"/>
              <a:chOff x="10336123" y="4372194"/>
              <a:chExt cx="646331" cy="646331"/>
            </a:xfrm>
          </p:grpSpPr>
          <p:pic>
            <p:nvPicPr>
              <p:cNvPr id="102" name="図 101">
                <a:extLst>
                  <a:ext uri="{FF2B5EF4-FFF2-40B4-BE49-F238E27FC236}">
                    <a16:creationId xmlns:a16="http://schemas.microsoft.com/office/drawing/2014/main" id="{57EB54C5-8CDA-40FD-8ECD-9DEB837601F1}"/>
                  </a:ext>
                </a:extLst>
              </p:cNvPr>
              <p:cNvPicPr>
                <a:picLocks noChangeAspect="1"/>
              </p:cNvPicPr>
              <p:nvPr/>
            </p:nvPicPr>
            <p:blipFill>
              <a:blip r:embed="rId3"/>
              <a:stretch>
                <a:fillRect/>
              </a:stretch>
            </p:blipFill>
            <p:spPr>
              <a:xfrm>
                <a:off x="10336123" y="4372194"/>
                <a:ext cx="646331" cy="646331"/>
              </a:xfrm>
              <a:prstGeom prst="rect">
                <a:avLst/>
              </a:prstGeom>
            </p:spPr>
          </p:pic>
          <p:sp>
            <p:nvSpPr>
              <p:cNvPr id="103" name="テキスト ボックス 102">
                <a:extLst>
                  <a:ext uri="{FF2B5EF4-FFF2-40B4-BE49-F238E27FC236}">
                    <a16:creationId xmlns:a16="http://schemas.microsoft.com/office/drawing/2014/main" id="{5A3A7FFC-8F1A-4A91-AE2B-7268A51F23EF}"/>
                  </a:ext>
                </a:extLst>
              </p:cNvPr>
              <p:cNvSpPr txBox="1"/>
              <p:nvPr/>
            </p:nvSpPr>
            <p:spPr>
              <a:xfrm>
                <a:off x="10489456" y="4396770"/>
                <a:ext cx="332270" cy="334837"/>
              </a:xfrm>
              <a:prstGeom prst="rect">
                <a:avLst/>
              </a:prstGeom>
              <a:noFill/>
            </p:spPr>
            <p:txBody>
              <a:bodyPr wrap="square" rtlCol="0">
                <a:spAutoFit/>
              </a:bodyPr>
              <a:lstStyle/>
              <a:p>
                <a:r>
                  <a:rPr kumimoji="1" lang="en-US" altLang="ja-JP" sz="1600" b="1" dirty="0">
                    <a:solidFill>
                      <a:schemeClr val="bg1"/>
                    </a:solidFill>
                  </a:rPr>
                  <a:t>A</a:t>
                </a:r>
                <a:endParaRPr kumimoji="1" lang="ja-JP" altLang="en-US" sz="1600" b="1">
                  <a:solidFill>
                    <a:schemeClr val="bg1"/>
                  </a:solidFill>
                </a:endParaRPr>
              </a:p>
            </p:txBody>
          </p:sp>
        </p:grpSp>
        <p:grpSp>
          <p:nvGrpSpPr>
            <p:cNvPr id="88" name="グループ化 87">
              <a:extLst>
                <a:ext uri="{FF2B5EF4-FFF2-40B4-BE49-F238E27FC236}">
                  <a16:creationId xmlns:a16="http://schemas.microsoft.com/office/drawing/2014/main" id="{20A60D9C-06AF-427A-8FBA-A44386D10BE5}"/>
                </a:ext>
              </a:extLst>
            </p:cNvPr>
            <p:cNvGrpSpPr/>
            <p:nvPr/>
          </p:nvGrpSpPr>
          <p:grpSpPr>
            <a:xfrm>
              <a:off x="6818920" y="1166044"/>
              <a:ext cx="484748" cy="484748"/>
              <a:chOff x="10994238" y="4379890"/>
              <a:chExt cx="646331" cy="646331"/>
            </a:xfrm>
          </p:grpSpPr>
          <p:pic>
            <p:nvPicPr>
              <p:cNvPr id="100" name="図 99">
                <a:extLst>
                  <a:ext uri="{FF2B5EF4-FFF2-40B4-BE49-F238E27FC236}">
                    <a16:creationId xmlns:a16="http://schemas.microsoft.com/office/drawing/2014/main" id="{2C5F0AE7-C298-40AE-A519-D4E1B627F87E}"/>
                  </a:ext>
                </a:extLst>
              </p:cNvPr>
              <p:cNvPicPr>
                <a:picLocks noChangeAspect="1"/>
              </p:cNvPicPr>
              <p:nvPr/>
            </p:nvPicPr>
            <p:blipFill>
              <a:blip r:embed="rId3"/>
              <a:stretch>
                <a:fillRect/>
              </a:stretch>
            </p:blipFill>
            <p:spPr>
              <a:xfrm>
                <a:off x="10994238" y="4379890"/>
                <a:ext cx="646331" cy="646331"/>
              </a:xfrm>
              <a:prstGeom prst="rect">
                <a:avLst/>
              </a:prstGeom>
            </p:spPr>
          </p:pic>
          <p:sp>
            <p:nvSpPr>
              <p:cNvPr id="101" name="テキスト ボックス 100">
                <a:extLst>
                  <a:ext uri="{FF2B5EF4-FFF2-40B4-BE49-F238E27FC236}">
                    <a16:creationId xmlns:a16="http://schemas.microsoft.com/office/drawing/2014/main" id="{2CD18433-8817-4BB0-80E3-EE47B7E837F6}"/>
                  </a:ext>
                </a:extLst>
              </p:cNvPr>
              <p:cNvSpPr txBox="1"/>
              <p:nvPr/>
            </p:nvSpPr>
            <p:spPr>
              <a:xfrm>
                <a:off x="11147571" y="4404466"/>
                <a:ext cx="332270" cy="334837"/>
              </a:xfrm>
              <a:prstGeom prst="rect">
                <a:avLst/>
              </a:prstGeom>
              <a:noFill/>
            </p:spPr>
            <p:txBody>
              <a:bodyPr wrap="square" rtlCol="0">
                <a:spAutoFit/>
              </a:bodyPr>
              <a:lstStyle/>
              <a:p>
                <a:r>
                  <a:rPr lang="en-US" altLang="ja-JP" sz="1600" b="1" dirty="0">
                    <a:solidFill>
                      <a:schemeClr val="bg1"/>
                    </a:solidFill>
                  </a:rPr>
                  <a:t>B</a:t>
                </a:r>
                <a:endParaRPr kumimoji="1" lang="ja-JP" altLang="en-US" sz="1600" b="1">
                  <a:solidFill>
                    <a:schemeClr val="bg1"/>
                  </a:solidFill>
                </a:endParaRPr>
              </a:p>
            </p:txBody>
          </p:sp>
        </p:grpSp>
        <p:cxnSp>
          <p:nvCxnSpPr>
            <p:cNvPr id="89" name="直線矢印コネクタ 88">
              <a:extLst>
                <a:ext uri="{FF2B5EF4-FFF2-40B4-BE49-F238E27FC236}">
                  <a16:creationId xmlns:a16="http://schemas.microsoft.com/office/drawing/2014/main" id="{855C06F3-21D6-44FA-BCC9-CB9C89ABCC9B}"/>
                </a:ext>
              </a:extLst>
            </p:cNvPr>
            <p:cNvCxnSpPr>
              <a:cxnSpLocks/>
            </p:cNvCxnSpPr>
            <p:nvPr/>
          </p:nvCxnSpPr>
          <p:spPr>
            <a:xfrm flipV="1">
              <a:off x="6495259" y="1361633"/>
              <a:ext cx="377651" cy="5603"/>
            </a:xfrm>
            <a:prstGeom prst="straightConnector1">
              <a:avLst/>
            </a:prstGeom>
            <a:ln w="25400">
              <a:tailEnd type="arrow"/>
            </a:ln>
          </p:spPr>
          <p:style>
            <a:lnRef idx="2">
              <a:schemeClr val="accent1"/>
            </a:lnRef>
            <a:fillRef idx="0">
              <a:schemeClr val="accent1"/>
            </a:fillRef>
            <a:effectRef idx="1">
              <a:schemeClr val="accent1"/>
            </a:effectRef>
            <a:fontRef idx="minor">
              <a:schemeClr val="tx1"/>
            </a:fontRef>
          </p:style>
        </p:cxnSp>
        <p:cxnSp>
          <p:nvCxnSpPr>
            <p:cNvPr id="90" name="直線矢印コネクタ 89">
              <a:extLst>
                <a:ext uri="{FF2B5EF4-FFF2-40B4-BE49-F238E27FC236}">
                  <a16:creationId xmlns:a16="http://schemas.microsoft.com/office/drawing/2014/main" id="{402AD813-92EE-4052-88CE-E023F49775FD}"/>
                </a:ext>
              </a:extLst>
            </p:cNvPr>
            <p:cNvCxnSpPr>
              <a:cxnSpLocks/>
            </p:cNvCxnSpPr>
            <p:nvPr/>
          </p:nvCxnSpPr>
          <p:spPr>
            <a:xfrm flipH="1" flipV="1">
              <a:off x="6294734" y="1682522"/>
              <a:ext cx="225182" cy="234417"/>
            </a:xfrm>
            <a:prstGeom prst="straightConnector1">
              <a:avLst/>
            </a:prstGeom>
            <a:ln w="25400">
              <a:tailEnd type="arrow"/>
            </a:ln>
          </p:spPr>
          <p:style>
            <a:lnRef idx="2">
              <a:schemeClr val="accent1"/>
            </a:lnRef>
            <a:fillRef idx="0">
              <a:schemeClr val="accent1"/>
            </a:fillRef>
            <a:effectRef idx="1">
              <a:schemeClr val="accent1"/>
            </a:effectRef>
            <a:fontRef idx="minor">
              <a:schemeClr val="tx1"/>
            </a:fontRef>
          </p:style>
        </p:cxnSp>
        <p:sp>
          <p:nvSpPr>
            <p:cNvPr id="91" name="テキスト ボックス 90">
              <a:extLst>
                <a:ext uri="{FF2B5EF4-FFF2-40B4-BE49-F238E27FC236}">
                  <a16:creationId xmlns:a16="http://schemas.microsoft.com/office/drawing/2014/main" id="{A0D49E93-33FD-4771-8E10-131E4CF0E230}"/>
                </a:ext>
              </a:extLst>
            </p:cNvPr>
            <p:cNvSpPr txBox="1"/>
            <p:nvPr/>
          </p:nvSpPr>
          <p:spPr>
            <a:xfrm>
              <a:off x="6387538" y="1013022"/>
              <a:ext cx="626385" cy="342447"/>
            </a:xfrm>
            <a:prstGeom prst="rect">
              <a:avLst/>
            </a:prstGeom>
            <a:noFill/>
          </p:spPr>
          <p:txBody>
            <a:bodyPr wrap="square" rtlCol="0">
              <a:spAutoFit/>
            </a:bodyPr>
            <a:lstStyle/>
            <a:p>
              <a:r>
                <a:rPr kumimoji="1" lang="en-US" altLang="ja-JP" sz="1200" b="1" dirty="0"/>
                <a:t>A</a:t>
              </a:r>
              <a:r>
                <a:rPr kumimoji="1" lang="ja-JP" altLang="en-US" sz="1200" b="1" dirty="0"/>
                <a:t>が</a:t>
              </a:r>
              <a:r>
                <a:rPr kumimoji="1" lang="en-US" altLang="ja-JP" sz="1200" b="1" dirty="0"/>
                <a:t>B</a:t>
              </a:r>
              <a:r>
                <a:rPr kumimoji="1" lang="ja-JP" altLang="en-US" sz="1200" b="1" dirty="0"/>
                <a:t>を</a:t>
              </a:r>
              <a:endParaRPr kumimoji="1" lang="en-US" altLang="ja-JP" sz="1200" b="1" dirty="0"/>
            </a:p>
            <a:p>
              <a:r>
                <a:rPr kumimoji="1" lang="ja-JP" altLang="en-US" sz="1200" b="1" dirty="0"/>
                <a:t>助けた後</a:t>
              </a:r>
            </a:p>
          </p:txBody>
        </p:sp>
        <p:sp>
          <p:nvSpPr>
            <p:cNvPr id="92" name="テキスト ボックス 91">
              <a:extLst>
                <a:ext uri="{FF2B5EF4-FFF2-40B4-BE49-F238E27FC236}">
                  <a16:creationId xmlns:a16="http://schemas.microsoft.com/office/drawing/2014/main" id="{336F3BF3-D6B8-45B9-84DC-D18F68F09F1B}"/>
                </a:ext>
              </a:extLst>
            </p:cNvPr>
            <p:cNvSpPr txBox="1"/>
            <p:nvPr/>
          </p:nvSpPr>
          <p:spPr>
            <a:xfrm>
              <a:off x="5818675" y="1847144"/>
              <a:ext cx="715272" cy="479426"/>
            </a:xfrm>
            <a:prstGeom prst="rect">
              <a:avLst/>
            </a:prstGeom>
            <a:noFill/>
          </p:spPr>
          <p:txBody>
            <a:bodyPr wrap="square" rtlCol="0">
              <a:spAutoFit/>
            </a:bodyPr>
            <a:lstStyle/>
            <a:p>
              <a:r>
                <a:rPr kumimoji="1" lang="en-US" altLang="ja-JP" sz="1200" b="1" dirty="0"/>
                <a:t>A</a:t>
              </a:r>
              <a:r>
                <a:rPr kumimoji="1" lang="ja-JP" altLang="en-US" sz="1200" b="1" dirty="0"/>
                <a:t>の印象が上がり</a:t>
              </a:r>
              <a:r>
                <a:rPr kumimoji="1" lang="en-US" altLang="ja-JP" sz="1200" b="1" dirty="0"/>
                <a:t>C</a:t>
              </a:r>
              <a:r>
                <a:rPr kumimoji="1" lang="ja-JP" altLang="en-US" sz="1200" b="1" dirty="0"/>
                <a:t>が</a:t>
              </a:r>
              <a:r>
                <a:rPr kumimoji="1" lang="en-US" altLang="ja-JP" sz="1200" b="1" dirty="0"/>
                <a:t>A</a:t>
              </a:r>
              <a:r>
                <a:rPr kumimoji="1" lang="ja-JP" altLang="en-US" sz="1200" b="1" dirty="0"/>
                <a:t>を助ける</a:t>
              </a:r>
            </a:p>
          </p:txBody>
        </p:sp>
        <p:cxnSp>
          <p:nvCxnSpPr>
            <p:cNvPr id="93" name="直線矢印コネクタ 92">
              <a:extLst>
                <a:ext uri="{FF2B5EF4-FFF2-40B4-BE49-F238E27FC236}">
                  <a16:creationId xmlns:a16="http://schemas.microsoft.com/office/drawing/2014/main" id="{3633F0A2-B9D1-4000-A87C-41C442275CA2}"/>
                </a:ext>
              </a:extLst>
            </p:cNvPr>
            <p:cNvCxnSpPr>
              <a:cxnSpLocks/>
              <a:stCxn id="85" idx="0"/>
            </p:cNvCxnSpPr>
            <p:nvPr/>
          </p:nvCxnSpPr>
          <p:spPr>
            <a:xfrm flipV="1">
              <a:off x="6684085" y="1396134"/>
              <a:ext cx="0" cy="203763"/>
            </a:xfrm>
            <a:prstGeom prst="straightConnector1">
              <a:avLst/>
            </a:prstGeom>
            <a:ln>
              <a:prstDash val="sysDash"/>
              <a:tailEnd type="arrow"/>
            </a:ln>
          </p:spPr>
          <p:style>
            <a:lnRef idx="2">
              <a:schemeClr val="accent1"/>
            </a:lnRef>
            <a:fillRef idx="0">
              <a:schemeClr val="accent1"/>
            </a:fillRef>
            <a:effectRef idx="1">
              <a:schemeClr val="accent1"/>
            </a:effectRef>
            <a:fontRef idx="minor">
              <a:schemeClr val="tx1"/>
            </a:fontRef>
          </p:style>
        </p:cxnSp>
        <p:pic>
          <p:nvPicPr>
            <p:cNvPr id="94" name="図 93">
              <a:extLst>
                <a:ext uri="{FF2B5EF4-FFF2-40B4-BE49-F238E27FC236}">
                  <a16:creationId xmlns:a16="http://schemas.microsoft.com/office/drawing/2014/main" id="{D5111BC7-721F-44EF-93F5-62D25B43C230}"/>
                </a:ext>
              </a:extLst>
            </p:cNvPr>
            <p:cNvPicPr>
              <a:picLocks noChangeAspect="1"/>
            </p:cNvPicPr>
            <p:nvPr/>
          </p:nvPicPr>
          <p:blipFill>
            <a:blip r:embed="rId5"/>
            <a:stretch>
              <a:fillRect/>
            </a:stretch>
          </p:blipFill>
          <p:spPr>
            <a:xfrm>
              <a:off x="6844022" y="1701209"/>
              <a:ext cx="508052" cy="394208"/>
            </a:xfrm>
            <a:prstGeom prst="rect">
              <a:avLst/>
            </a:prstGeom>
          </p:spPr>
        </p:pic>
        <p:grpSp>
          <p:nvGrpSpPr>
            <p:cNvPr id="95" name="グループ化 94">
              <a:extLst>
                <a:ext uri="{FF2B5EF4-FFF2-40B4-BE49-F238E27FC236}">
                  <a16:creationId xmlns:a16="http://schemas.microsoft.com/office/drawing/2014/main" id="{A9B51554-C222-4521-A485-E2C459BCA501}"/>
                </a:ext>
              </a:extLst>
            </p:cNvPr>
            <p:cNvGrpSpPr/>
            <p:nvPr/>
          </p:nvGrpSpPr>
          <p:grpSpPr>
            <a:xfrm>
              <a:off x="6950149" y="1774542"/>
              <a:ext cx="249203" cy="194053"/>
              <a:chOff x="6440241" y="5714940"/>
              <a:chExt cx="332270" cy="258739"/>
            </a:xfrm>
          </p:grpSpPr>
          <p:sp>
            <p:nvSpPr>
              <p:cNvPr id="98" name="円/楕円 64">
                <a:extLst>
                  <a:ext uri="{FF2B5EF4-FFF2-40B4-BE49-F238E27FC236}">
                    <a16:creationId xmlns:a16="http://schemas.microsoft.com/office/drawing/2014/main" id="{429A8CA7-8324-4F45-8A7E-602A6B895F5E}"/>
                  </a:ext>
                </a:extLst>
              </p:cNvPr>
              <p:cNvSpPr/>
              <p:nvPr/>
            </p:nvSpPr>
            <p:spPr>
              <a:xfrm>
                <a:off x="6452131" y="5717361"/>
                <a:ext cx="237912" cy="24805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a:p>
            </p:txBody>
          </p:sp>
          <p:sp>
            <p:nvSpPr>
              <p:cNvPr id="99" name="テキスト ボックス 98">
                <a:extLst>
                  <a:ext uri="{FF2B5EF4-FFF2-40B4-BE49-F238E27FC236}">
                    <a16:creationId xmlns:a16="http://schemas.microsoft.com/office/drawing/2014/main" id="{79C81497-6E09-4528-AAC3-879CC3DF9435}"/>
                  </a:ext>
                </a:extLst>
              </p:cNvPr>
              <p:cNvSpPr txBox="1"/>
              <p:nvPr/>
            </p:nvSpPr>
            <p:spPr>
              <a:xfrm>
                <a:off x="6440241" y="5714940"/>
                <a:ext cx="332270" cy="258739"/>
              </a:xfrm>
              <a:prstGeom prst="rect">
                <a:avLst/>
              </a:prstGeom>
              <a:noFill/>
            </p:spPr>
            <p:txBody>
              <a:bodyPr wrap="square" rtlCol="0">
                <a:spAutoFit/>
              </a:bodyPr>
              <a:lstStyle/>
              <a:p>
                <a:r>
                  <a:rPr lang="en-US" altLang="ja-JP" sz="1050" b="1" dirty="0">
                    <a:solidFill>
                      <a:schemeClr val="bg1"/>
                    </a:solidFill>
                  </a:rPr>
                  <a:t>A</a:t>
                </a:r>
                <a:endParaRPr kumimoji="1" lang="ja-JP" altLang="en-US" sz="1050" b="1">
                  <a:solidFill>
                    <a:schemeClr val="bg1"/>
                  </a:solidFill>
                </a:endParaRPr>
              </a:p>
            </p:txBody>
          </p:sp>
        </p:grpSp>
        <p:pic>
          <p:nvPicPr>
            <p:cNvPr id="96" name="図 95">
              <a:extLst>
                <a:ext uri="{FF2B5EF4-FFF2-40B4-BE49-F238E27FC236}">
                  <a16:creationId xmlns:a16="http://schemas.microsoft.com/office/drawing/2014/main" id="{ED9834D2-4169-4F85-8BD7-184193B9A082}"/>
                </a:ext>
              </a:extLst>
            </p:cNvPr>
            <p:cNvPicPr>
              <a:picLocks noChangeAspect="1"/>
            </p:cNvPicPr>
            <p:nvPr/>
          </p:nvPicPr>
          <p:blipFill>
            <a:blip r:embed="rId6"/>
            <a:stretch>
              <a:fillRect/>
            </a:stretch>
          </p:blipFill>
          <p:spPr>
            <a:xfrm rot="5965358" flipH="1">
              <a:off x="7141780" y="1789686"/>
              <a:ext cx="137354" cy="152400"/>
            </a:xfrm>
            <a:prstGeom prst="rect">
              <a:avLst/>
            </a:prstGeom>
          </p:spPr>
        </p:pic>
      </p:grpSp>
      <p:grpSp>
        <p:nvGrpSpPr>
          <p:cNvPr id="106" name="グループ化 105">
            <a:extLst>
              <a:ext uri="{FF2B5EF4-FFF2-40B4-BE49-F238E27FC236}">
                <a16:creationId xmlns:a16="http://schemas.microsoft.com/office/drawing/2014/main" id="{3285E628-B323-433B-B112-00DDC1B6F460}"/>
              </a:ext>
            </a:extLst>
          </p:cNvPr>
          <p:cNvGrpSpPr/>
          <p:nvPr/>
        </p:nvGrpSpPr>
        <p:grpSpPr>
          <a:xfrm>
            <a:off x="2889682" y="2962623"/>
            <a:ext cx="1926248" cy="1587214"/>
            <a:chOff x="3087011" y="3353065"/>
            <a:chExt cx="1428824" cy="1177340"/>
          </a:xfrm>
        </p:grpSpPr>
        <p:grpSp>
          <p:nvGrpSpPr>
            <p:cNvPr id="107" name="グループ化 106">
              <a:extLst>
                <a:ext uri="{FF2B5EF4-FFF2-40B4-BE49-F238E27FC236}">
                  <a16:creationId xmlns:a16="http://schemas.microsoft.com/office/drawing/2014/main" id="{24BE944B-E95E-46BD-B695-CC0267401953}"/>
                </a:ext>
              </a:extLst>
            </p:cNvPr>
            <p:cNvGrpSpPr/>
            <p:nvPr/>
          </p:nvGrpSpPr>
          <p:grpSpPr>
            <a:xfrm>
              <a:off x="3490498" y="4045657"/>
              <a:ext cx="484748" cy="484748"/>
              <a:chOff x="10994238" y="5196655"/>
              <a:chExt cx="646331" cy="646331"/>
            </a:xfrm>
          </p:grpSpPr>
          <p:pic>
            <p:nvPicPr>
              <p:cNvPr id="167" name="図 166">
                <a:extLst>
                  <a:ext uri="{FF2B5EF4-FFF2-40B4-BE49-F238E27FC236}">
                    <a16:creationId xmlns:a16="http://schemas.microsoft.com/office/drawing/2014/main" id="{BA3CC68D-57CA-4F2B-96EC-082875FA3871}"/>
                  </a:ext>
                </a:extLst>
              </p:cNvPr>
              <p:cNvPicPr>
                <a:picLocks noChangeAspect="1"/>
              </p:cNvPicPr>
              <p:nvPr/>
            </p:nvPicPr>
            <p:blipFill>
              <a:blip r:embed="rId3"/>
              <a:stretch>
                <a:fillRect/>
              </a:stretch>
            </p:blipFill>
            <p:spPr>
              <a:xfrm>
                <a:off x="10994238" y="5196655"/>
                <a:ext cx="646331" cy="646331"/>
              </a:xfrm>
              <a:prstGeom prst="rect">
                <a:avLst/>
              </a:prstGeom>
            </p:spPr>
          </p:pic>
          <p:sp>
            <p:nvSpPr>
              <p:cNvPr id="168" name="テキスト ボックス 167">
                <a:extLst>
                  <a:ext uri="{FF2B5EF4-FFF2-40B4-BE49-F238E27FC236}">
                    <a16:creationId xmlns:a16="http://schemas.microsoft.com/office/drawing/2014/main" id="{8CBCB8B6-8936-496E-9E98-CB891FDFE963}"/>
                  </a:ext>
                </a:extLst>
              </p:cNvPr>
              <p:cNvSpPr txBox="1"/>
              <p:nvPr/>
            </p:nvSpPr>
            <p:spPr>
              <a:xfrm>
                <a:off x="11147571" y="5229182"/>
                <a:ext cx="332270" cy="334837"/>
              </a:xfrm>
              <a:prstGeom prst="rect">
                <a:avLst/>
              </a:prstGeom>
              <a:noFill/>
            </p:spPr>
            <p:txBody>
              <a:bodyPr wrap="square" rtlCol="0">
                <a:spAutoFit/>
              </a:bodyPr>
              <a:lstStyle/>
              <a:p>
                <a:r>
                  <a:rPr kumimoji="1" lang="en-US" altLang="ja-JP" sz="1600" b="1" dirty="0">
                    <a:solidFill>
                      <a:schemeClr val="bg1"/>
                    </a:solidFill>
                  </a:rPr>
                  <a:t>C</a:t>
                </a:r>
                <a:endParaRPr kumimoji="1" lang="ja-JP" altLang="en-US" sz="1600" b="1">
                  <a:solidFill>
                    <a:schemeClr val="bg1"/>
                  </a:solidFill>
                </a:endParaRPr>
              </a:p>
            </p:txBody>
          </p:sp>
        </p:grpSp>
        <p:grpSp>
          <p:nvGrpSpPr>
            <p:cNvPr id="156" name="グループ化 155">
              <a:extLst>
                <a:ext uri="{FF2B5EF4-FFF2-40B4-BE49-F238E27FC236}">
                  <a16:creationId xmlns:a16="http://schemas.microsoft.com/office/drawing/2014/main" id="{711CC517-533A-43A8-8899-722FA1FDAB52}"/>
                </a:ext>
              </a:extLst>
            </p:cNvPr>
            <p:cNvGrpSpPr/>
            <p:nvPr/>
          </p:nvGrpSpPr>
          <p:grpSpPr>
            <a:xfrm>
              <a:off x="3087011" y="3501017"/>
              <a:ext cx="484748" cy="484748"/>
              <a:chOff x="10336123" y="4372194"/>
              <a:chExt cx="646331" cy="646331"/>
            </a:xfrm>
          </p:grpSpPr>
          <p:pic>
            <p:nvPicPr>
              <p:cNvPr id="165" name="図 164">
                <a:extLst>
                  <a:ext uri="{FF2B5EF4-FFF2-40B4-BE49-F238E27FC236}">
                    <a16:creationId xmlns:a16="http://schemas.microsoft.com/office/drawing/2014/main" id="{2F47D795-7F21-4889-80BD-3442DDAD794A}"/>
                  </a:ext>
                </a:extLst>
              </p:cNvPr>
              <p:cNvPicPr>
                <a:picLocks noChangeAspect="1"/>
              </p:cNvPicPr>
              <p:nvPr/>
            </p:nvPicPr>
            <p:blipFill>
              <a:blip r:embed="rId3"/>
              <a:stretch>
                <a:fillRect/>
              </a:stretch>
            </p:blipFill>
            <p:spPr>
              <a:xfrm>
                <a:off x="10336123" y="4372194"/>
                <a:ext cx="646331" cy="646331"/>
              </a:xfrm>
              <a:prstGeom prst="rect">
                <a:avLst/>
              </a:prstGeom>
            </p:spPr>
          </p:pic>
          <p:sp>
            <p:nvSpPr>
              <p:cNvPr id="166" name="テキスト ボックス 165">
                <a:extLst>
                  <a:ext uri="{FF2B5EF4-FFF2-40B4-BE49-F238E27FC236}">
                    <a16:creationId xmlns:a16="http://schemas.microsoft.com/office/drawing/2014/main" id="{73EDC936-0B3B-4D2C-BCF1-A570C29C1CCA}"/>
                  </a:ext>
                </a:extLst>
              </p:cNvPr>
              <p:cNvSpPr txBox="1"/>
              <p:nvPr/>
            </p:nvSpPr>
            <p:spPr>
              <a:xfrm>
                <a:off x="10489456" y="4396770"/>
                <a:ext cx="332270" cy="334837"/>
              </a:xfrm>
              <a:prstGeom prst="rect">
                <a:avLst/>
              </a:prstGeom>
              <a:noFill/>
            </p:spPr>
            <p:txBody>
              <a:bodyPr wrap="square" rtlCol="0">
                <a:spAutoFit/>
              </a:bodyPr>
              <a:lstStyle/>
              <a:p>
                <a:r>
                  <a:rPr kumimoji="1" lang="en-US" altLang="ja-JP" sz="1600" b="1" dirty="0">
                    <a:solidFill>
                      <a:schemeClr val="bg1"/>
                    </a:solidFill>
                  </a:rPr>
                  <a:t>A</a:t>
                </a:r>
                <a:endParaRPr kumimoji="1" lang="ja-JP" altLang="en-US" sz="1600" b="1">
                  <a:solidFill>
                    <a:schemeClr val="bg1"/>
                  </a:solidFill>
                </a:endParaRPr>
              </a:p>
            </p:txBody>
          </p:sp>
        </p:grpSp>
        <p:grpSp>
          <p:nvGrpSpPr>
            <p:cNvPr id="157" name="グループ化 156">
              <a:extLst>
                <a:ext uri="{FF2B5EF4-FFF2-40B4-BE49-F238E27FC236}">
                  <a16:creationId xmlns:a16="http://schemas.microsoft.com/office/drawing/2014/main" id="{1AB7F58E-434F-4724-8F80-C2C2D13C8D89}"/>
                </a:ext>
              </a:extLst>
            </p:cNvPr>
            <p:cNvGrpSpPr/>
            <p:nvPr/>
          </p:nvGrpSpPr>
          <p:grpSpPr>
            <a:xfrm>
              <a:off x="3853943" y="3507927"/>
              <a:ext cx="484748" cy="484748"/>
              <a:chOff x="10994238" y="4379890"/>
              <a:chExt cx="646331" cy="646331"/>
            </a:xfrm>
          </p:grpSpPr>
          <p:pic>
            <p:nvPicPr>
              <p:cNvPr id="163" name="図 162">
                <a:extLst>
                  <a:ext uri="{FF2B5EF4-FFF2-40B4-BE49-F238E27FC236}">
                    <a16:creationId xmlns:a16="http://schemas.microsoft.com/office/drawing/2014/main" id="{1FAE92BC-DFB5-46B9-B449-543474F2EC18}"/>
                  </a:ext>
                </a:extLst>
              </p:cNvPr>
              <p:cNvPicPr>
                <a:picLocks noChangeAspect="1"/>
              </p:cNvPicPr>
              <p:nvPr/>
            </p:nvPicPr>
            <p:blipFill>
              <a:blip r:embed="rId3"/>
              <a:stretch>
                <a:fillRect/>
              </a:stretch>
            </p:blipFill>
            <p:spPr>
              <a:xfrm>
                <a:off x="10994238" y="4379890"/>
                <a:ext cx="646331" cy="646331"/>
              </a:xfrm>
              <a:prstGeom prst="rect">
                <a:avLst/>
              </a:prstGeom>
            </p:spPr>
          </p:pic>
          <p:sp>
            <p:nvSpPr>
              <p:cNvPr id="164" name="テキスト ボックス 163">
                <a:extLst>
                  <a:ext uri="{FF2B5EF4-FFF2-40B4-BE49-F238E27FC236}">
                    <a16:creationId xmlns:a16="http://schemas.microsoft.com/office/drawing/2014/main" id="{CB967995-F465-4552-BF8E-CAEC0766B034}"/>
                  </a:ext>
                </a:extLst>
              </p:cNvPr>
              <p:cNvSpPr txBox="1"/>
              <p:nvPr/>
            </p:nvSpPr>
            <p:spPr>
              <a:xfrm>
                <a:off x="11147571" y="4404466"/>
                <a:ext cx="332270" cy="334837"/>
              </a:xfrm>
              <a:prstGeom prst="rect">
                <a:avLst/>
              </a:prstGeom>
              <a:noFill/>
            </p:spPr>
            <p:txBody>
              <a:bodyPr wrap="square" rtlCol="0">
                <a:spAutoFit/>
              </a:bodyPr>
              <a:lstStyle/>
              <a:p>
                <a:r>
                  <a:rPr lang="en-US" altLang="ja-JP" sz="1600" b="1" dirty="0">
                    <a:solidFill>
                      <a:schemeClr val="bg1"/>
                    </a:solidFill>
                  </a:rPr>
                  <a:t>B</a:t>
                </a:r>
                <a:endParaRPr kumimoji="1" lang="ja-JP" altLang="en-US" sz="1600" b="1">
                  <a:solidFill>
                    <a:schemeClr val="bg1"/>
                  </a:solidFill>
                </a:endParaRPr>
              </a:p>
            </p:txBody>
          </p:sp>
        </p:grpSp>
        <p:cxnSp>
          <p:nvCxnSpPr>
            <p:cNvPr id="158" name="直線矢印コネクタ 157">
              <a:extLst>
                <a:ext uri="{FF2B5EF4-FFF2-40B4-BE49-F238E27FC236}">
                  <a16:creationId xmlns:a16="http://schemas.microsoft.com/office/drawing/2014/main" id="{884C4929-E915-49E6-A6AB-CCC3BFAD6044}"/>
                </a:ext>
              </a:extLst>
            </p:cNvPr>
            <p:cNvCxnSpPr>
              <a:cxnSpLocks/>
            </p:cNvCxnSpPr>
            <p:nvPr/>
          </p:nvCxnSpPr>
          <p:spPr>
            <a:xfrm flipV="1">
              <a:off x="3530282" y="3703516"/>
              <a:ext cx="377651" cy="5603"/>
            </a:xfrm>
            <a:prstGeom prst="straightConnector1">
              <a:avLst/>
            </a:prstGeom>
            <a:ln w="25400">
              <a:tailEnd type="arrow"/>
            </a:ln>
          </p:spPr>
          <p:style>
            <a:lnRef idx="2">
              <a:schemeClr val="accent1"/>
            </a:lnRef>
            <a:fillRef idx="0">
              <a:schemeClr val="accent1"/>
            </a:fillRef>
            <a:effectRef idx="1">
              <a:schemeClr val="accent1"/>
            </a:effectRef>
            <a:fontRef idx="minor">
              <a:schemeClr val="tx1"/>
            </a:fontRef>
          </p:style>
        </p:cxnSp>
        <p:cxnSp>
          <p:nvCxnSpPr>
            <p:cNvPr id="159" name="直線矢印コネクタ 158">
              <a:extLst>
                <a:ext uri="{FF2B5EF4-FFF2-40B4-BE49-F238E27FC236}">
                  <a16:creationId xmlns:a16="http://schemas.microsoft.com/office/drawing/2014/main" id="{18733666-0CEB-4B3F-8DD4-648295ED2FCE}"/>
                </a:ext>
              </a:extLst>
            </p:cNvPr>
            <p:cNvCxnSpPr>
              <a:cxnSpLocks/>
            </p:cNvCxnSpPr>
            <p:nvPr/>
          </p:nvCxnSpPr>
          <p:spPr>
            <a:xfrm flipH="1">
              <a:off x="3883448" y="4018687"/>
              <a:ext cx="181764" cy="274592"/>
            </a:xfrm>
            <a:prstGeom prst="straightConnector1">
              <a:avLst/>
            </a:prstGeom>
            <a:ln w="25400">
              <a:tailEnd type="arrow"/>
            </a:ln>
          </p:spPr>
          <p:style>
            <a:lnRef idx="2">
              <a:schemeClr val="accent1"/>
            </a:lnRef>
            <a:fillRef idx="0">
              <a:schemeClr val="accent1"/>
            </a:fillRef>
            <a:effectRef idx="1">
              <a:schemeClr val="accent1"/>
            </a:effectRef>
            <a:fontRef idx="minor">
              <a:schemeClr val="tx1"/>
            </a:fontRef>
          </p:style>
        </p:cxnSp>
        <p:sp>
          <p:nvSpPr>
            <p:cNvPr id="160" name="テキスト ボックス 159">
              <a:extLst>
                <a:ext uri="{FF2B5EF4-FFF2-40B4-BE49-F238E27FC236}">
                  <a16:creationId xmlns:a16="http://schemas.microsoft.com/office/drawing/2014/main" id="{2C88FABE-4EB1-403B-A119-BDDF2A595F7F}"/>
                </a:ext>
              </a:extLst>
            </p:cNvPr>
            <p:cNvSpPr txBox="1"/>
            <p:nvPr/>
          </p:nvSpPr>
          <p:spPr>
            <a:xfrm>
              <a:off x="3443370" y="3353065"/>
              <a:ext cx="689049" cy="342447"/>
            </a:xfrm>
            <a:prstGeom prst="rect">
              <a:avLst/>
            </a:prstGeom>
            <a:noFill/>
          </p:spPr>
          <p:txBody>
            <a:bodyPr wrap="square" rtlCol="0">
              <a:spAutoFit/>
            </a:bodyPr>
            <a:lstStyle/>
            <a:p>
              <a:r>
                <a:rPr kumimoji="1" lang="en-US" altLang="ja-JP" sz="1200" b="1" dirty="0"/>
                <a:t>A</a:t>
              </a:r>
              <a:r>
                <a:rPr kumimoji="1" lang="ja-JP" altLang="en-US" sz="1200" b="1" dirty="0"/>
                <a:t>が</a:t>
              </a:r>
              <a:r>
                <a:rPr kumimoji="1" lang="en-US" altLang="ja-JP" sz="1200" b="1" dirty="0"/>
                <a:t>B</a:t>
              </a:r>
              <a:r>
                <a:rPr kumimoji="1" lang="ja-JP" altLang="en-US" sz="1200" b="1" dirty="0"/>
                <a:t>を</a:t>
              </a:r>
              <a:endParaRPr kumimoji="1" lang="en-US" altLang="ja-JP" sz="1200" b="1" dirty="0"/>
            </a:p>
            <a:p>
              <a:r>
                <a:rPr kumimoji="1" lang="ja-JP" altLang="en-US" sz="1200" b="1" dirty="0"/>
                <a:t>助けた後</a:t>
              </a:r>
            </a:p>
          </p:txBody>
        </p:sp>
        <p:sp>
          <p:nvSpPr>
            <p:cNvPr id="161" name="テキスト ボックス 160">
              <a:extLst>
                <a:ext uri="{FF2B5EF4-FFF2-40B4-BE49-F238E27FC236}">
                  <a16:creationId xmlns:a16="http://schemas.microsoft.com/office/drawing/2014/main" id="{8F0A253D-594D-4A32-BC77-2191F781F301}"/>
                </a:ext>
              </a:extLst>
            </p:cNvPr>
            <p:cNvSpPr txBox="1"/>
            <p:nvPr/>
          </p:nvSpPr>
          <p:spPr>
            <a:xfrm>
              <a:off x="3946393" y="4077160"/>
              <a:ext cx="569442" cy="342447"/>
            </a:xfrm>
            <a:prstGeom prst="rect">
              <a:avLst/>
            </a:prstGeom>
            <a:noFill/>
          </p:spPr>
          <p:txBody>
            <a:bodyPr wrap="square" rtlCol="0">
              <a:spAutoFit/>
            </a:bodyPr>
            <a:lstStyle/>
            <a:p>
              <a:r>
                <a:rPr lang="en-US" altLang="ja-JP" sz="1200" b="1" dirty="0"/>
                <a:t>B</a:t>
              </a:r>
              <a:r>
                <a:rPr kumimoji="1" lang="ja-JP" altLang="en-US" sz="1200" b="1" dirty="0"/>
                <a:t>が</a:t>
              </a:r>
              <a:r>
                <a:rPr kumimoji="1" lang="en-US" altLang="ja-JP" sz="1200" b="1" dirty="0"/>
                <a:t>C</a:t>
              </a:r>
              <a:r>
                <a:rPr kumimoji="1" lang="ja-JP" altLang="en-US" sz="1200" b="1" dirty="0"/>
                <a:t>を</a:t>
              </a:r>
              <a:endParaRPr kumimoji="1" lang="en-US" altLang="ja-JP" sz="1200" b="1" dirty="0"/>
            </a:p>
            <a:p>
              <a:r>
                <a:rPr kumimoji="1" lang="ja-JP" altLang="en-US" sz="1200" b="1" dirty="0"/>
                <a:t>助ける</a:t>
              </a:r>
            </a:p>
          </p:txBody>
        </p:sp>
      </p:grpSp>
      <p:grpSp>
        <p:nvGrpSpPr>
          <p:cNvPr id="169" name="グループ化 168">
            <a:extLst>
              <a:ext uri="{FF2B5EF4-FFF2-40B4-BE49-F238E27FC236}">
                <a16:creationId xmlns:a16="http://schemas.microsoft.com/office/drawing/2014/main" id="{FD1C8CD5-FE81-48A0-B104-AD595B3336D8}"/>
              </a:ext>
            </a:extLst>
          </p:cNvPr>
          <p:cNvGrpSpPr/>
          <p:nvPr/>
        </p:nvGrpSpPr>
        <p:grpSpPr>
          <a:xfrm>
            <a:off x="4786105" y="2945891"/>
            <a:ext cx="1968603" cy="1730026"/>
            <a:chOff x="5502018" y="2798652"/>
            <a:chExt cx="1460241" cy="1283272"/>
          </a:xfrm>
        </p:grpSpPr>
        <p:pic>
          <p:nvPicPr>
            <p:cNvPr id="170" name="図 169">
              <a:extLst>
                <a:ext uri="{FF2B5EF4-FFF2-40B4-BE49-F238E27FC236}">
                  <a16:creationId xmlns:a16="http://schemas.microsoft.com/office/drawing/2014/main" id="{0DBA0839-D3C5-4C8F-A2DC-18A5A91CDE70}"/>
                </a:ext>
              </a:extLst>
            </p:cNvPr>
            <p:cNvPicPr>
              <a:picLocks noChangeAspect="1"/>
            </p:cNvPicPr>
            <p:nvPr/>
          </p:nvPicPr>
          <p:blipFill>
            <a:blip r:embed="rId4"/>
            <a:stretch>
              <a:fillRect/>
            </a:stretch>
          </p:blipFill>
          <p:spPr>
            <a:xfrm rot="771790">
              <a:off x="5952361" y="3376429"/>
              <a:ext cx="149502" cy="149502"/>
            </a:xfrm>
            <a:prstGeom prst="rect">
              <a:avLst/>
            </a:prstGeom>
          </p:spPr>
        </p:pic>
        <p:grpSp>
          <p:nvGrpSpPr>
            <p:cNvPr id="171" name="グループ化 170">
              <a:extLst>
                <a:ext uri="{FF2B5EF4-FFF2-40B4-BE49-F238E27FC236}">
                  <a16:creationId xmlns:a16="http://schemas.microsoft.com/office/drawing/2014/main" id="{65A82029-A7B4-4778-B51B-00DD342F0CC3}"/>
                </a:ext>
              </a:extLst>
            </p:cNvPr>
            <p:cNvGrpSpPr/>
            <p:nvPr/>
          </p:nvGrpSpPr>
          <p:grpSpPr>
            <a:xfrm>
              <a:off x="6477511" y="3499487"/>
              <a:ext cx="484748" cy="484748"/>
              <a:chOff x="10319696" y="5226486"/>
              <a:chExt cx="646331" cy="646331"/>
            </a:xfrm>
          </p:grpSpPr>
          <p:pic>
            <p:nvPicPr>
              <p:cNvPr id="187" name="図 186">
                <a:extLst>
                  <a:ext uri="{FF2B5EF4-FFF2-40B4-BE49-F238E27FC236}">
                    <a16:creationId xmlns:a16="http://schemas.microsoft.com/office/drawing/2014/main" id="{838F0A4A-0F65-48F2-A04B-E0B2E17D8F4E}"/>
                  </a:ext>
                </a:extLst>
              </p:cNvPr>
              <p:cNvPicPr>
                <a:picLocks noChangeAspect="1"/>
              </p:cNvPicPr>
              <p:nvPr/>
            </p:nvPicPr>
            <p:blipFill>
              <a:blip r:embed="rId3"/>
              <a:stretch>
                <a:fillRect/>
              </a:stretch>
            </p:blipFill>
            <p:spPr>
              <a:xfrm>
                <a:off x="10319696" y="5226486"/>
                <a:ext cx="646331" cy="646331"/>
              </a:xfrm>
              <a:prstGeom prst="rect">
                <a:avLst/>
              </a:prstGeom>
            </p:spPr>
          </p:pic>
          <p:sp>
            <p:nvSpPr>
              <p:cNvPr id="188" name="テキスト ボックス 187">
                <a:extLst>
                  <a:ext uri="{FF2B5EF4-FFF2-40B4-BE49-F238E27FC236}">
                    <a16:creationId xmlns:a16="http://schemas.microsoft.com/office/drawing/2014/main" id="{8A05966E-A0D3-4F89-9E83-3DDA3FB9A7C6}"/>
                  </a:ext>
                </a:extLst>
              </p:cNvPr>
              <p:cNvSpPr txBox="1"/>
              <p:nvPr/>
            </p:nvSpPr>
            <p:spPr>
              <a:xfrm>
                <a:off x="10476833" y="5237739"/>
                <a:ext cx="332270" cy="334837"/>
              </a:xfrm>
              <a:prstGeom prst="rect">
                <a:avLst/>
              </a:prstGeom>
              <a:noFill/>
            </p:spPr>
            <p:txBody>
              <a:bodyPr wrap="square" rtlCol="0">
                <a:spAutoFit/>
              </a:bodyPr>
              <a:lstStyle/>
              <a:p>
                <a:r>
                  <a:rPr lang="en-US" altLang="ja-JP" sz="1600" b="1" dirty="0">
                    <a:solidFill>
                      <a:schemeClr val="bg1"/>
                    </a:solidFill>
                  </a:rPr>
                  <a:t>D</a:t>
                </a:r>
                <a:endParaRPr kumimoji="1" lang="ja-JP" altLang="en-US" sz="1600" b="1">
                  <a:solidFill>
                    <a:schemeClr val="bg1"/>
                  </a:solidFill>
                </a:endParaRPr>
              </a:p>
            </p:txBody>
          </p:sp>
        </p:grpSp>
        <p:grpSp>
          <p:nvGrpSpPr>
            <p:cNvPr id="172" name="グループ化 171">
              <a:extLst>
                <a:ext uri="{FF2B5EF4-FFF2-40B4-BE49-F238E27FC236}">
                  <a16:creationId xmlns:a16="http://schemas.microsoft.com/office/drawing/2014/main" id="{6A06B68B-9492-4F72-B833-9BF9E698C763}"/>
                </a:ext>
              </a:extLst>
            </p:cNvPr>
            <p:cNvGrpSpPr/>
            <p:nvPr/>
          </p:nvGrpSpPr>
          <p:grpSpPr>
            <a:xfrm>
              <a:off x="5713577" y="3500774"/>
              <a:ext cx="484748" cy="484748"/>
              <a:chOff x="10994238" y="5196655"/>
              <a:chExt cx="646331" cy="646331"/>
            </a:xfrm>
          </p:grpSpPr>
          <p:pic>
            <p:nvPicPr>
              <p:cNvPr id="185" name="図 184">
                <a:extLst>
                  <a:ext uri="{FF2B5EF4-FFF2-40B4-BE49-F238E27FC236}">
                    <a16:creationId xmlns:a16="http://schemas.microsoft.com/office/drawing/2014/main" id="{8C0259BC-7ADF-48FD-95FB-5CE1580B4BDC}"/>
                  </a:ext>
                </a:extLst>
              </p:cNvPr>
              <p:cNvPicPr>
                <a:picLocks noChangeAspect="1"/>
              </p:cNvPicPr>
              <p:nvPr/>
            </p:nvPicPr>
            <p:blipFill>
              <a:blip r:embed="rId3"/>
              <a:stretch>
                <a:fillRect/>
              </a:stretch>
            </p:blipFill>
            <p:spPr>
              <a:xfrm>
                <a:off x="10994238" y="5196655"/>
                <a:ext cx="646331" cy="646331"/>
              </a:xfrm>
              <a:prstGeom prst="rect">
                <a:avLst/>
              </a:prstGeom>
            </p:spPr>
          </p:pic>
          <p:sp>
            <p:nvSpPr>
              <p:cNvPr id="186" name="テキスト ボックス 185">
                <a:extLst>
                  <a:ext uri="{FF2B5EF4-FFF2-40B4-BE49-F238E27FC236}">
                    <a16:creationId xmlns:a16="http://schemas.microsoft.com/office/drawing/2014/main" id="{D85CF26A-5AFD-4BD5-BD89-6A8B0EC669AF}"/>
                  </a:ext>
                </a:extLst>
              </p:cNvPr>
              <p:cNvSpPr txBox="1"/>
              <p:nvPr/>
            </p:nvSpPr>
            <p:spPr>
              <a:xfrm>
                <a:off x="11147571" y="5229182"/>
                <a:ext cx="332270" cy="334837"/>
              </a:xfrm>
              <a:prstGeom prst="rect">
                <a:avLst/>
              </a:prstGeom>
              <a:noFill/>
            </p:spPr>
            <p:txBody>
              <a:bodyPr wrap="square" rtlCol="0">
                <a:spAutoFit/>
              </a:bodyPr>
              <a:lstStyle/>
              <a:p>
                <a:r>
                  <a:rPr kumimoji="1" lang="en-US" altLang="ja-JP" sz="1600" b="1" dirty="0">
                    <a:solidFill>
                      <a:schemeClr val="bg1"/>
                    </a:solidFill>
                  </a:rPr>
                  <a:t>C</a:t>
                </a:r>
                <a:endParaRPr kumimoji="1" lang="ja-JP" altLang="en-US" sz="1600" b="1">
                  <a:solidFill>
                    <a:schemeClr val="bg1"/>
                  </a:solidFill>
                </a:endParaRPr>
              </a:p>
            </p:txBody>
          </p:sp>
        </p:grpSp>
        <p:grpSp>
          <p:nvGrpSpPr>
            <p:cNvPr id="173" name="グループ化 172">
              <a:extLst>
                <a:ext uri="{FF2B5EF4-FFF2-40B4-BE49-F238E27FC236}">
                  <a16:creationId xmlns:a16="http://schemas.microsoft.com/office/drawing/2014/main" id="{8DAD0D60-7781-423D-AAA7-AA80934D020F}"/>
                </a:ext>
              </a:extLst>
            </p:cNvPr>
            <p:cNvGrpSpPr/>
            <p:nvPr/>
          </p:nvGrpSpPr>
          <p:grpSpPr>
            <a:xfrm>
              <a:off x="5502018" y="2956135"/>
              <a:ext cx="484748" cy="484748"/>
              <a:chOff x="10336123" y="4372194"/>
              <a:chExt cx="646331" cy="646331"/>
            </a:xfrm>
          </p:grpSpPr>
          <p:pic>
            <p:nvPicPr>
              <p:cNvPr id="183" name="図 182">
                <a:extLst>
                  <a:ext uri="{FF2B5EF4-FFF2-40B4-BE49-F238E27FC236}">
                    <a16:creationId xmlns:a16="http://schemas.microsoft.com/office/drawing/2014/main" id="{91EB1FD3-4625-4735-BF89-6D3E4AEB3C11}"/>
                  </a:ext>
                </a:extLst>
              </p:cNvPr>
              <p:cNvPicPr>
                <a:picLocks noChangeAspect="1"/>
              </p:cNvPicPr>
              <p:nvPr/>
            </p:nvPicPr>
            <p:blipFill>
              <a:blip r:embed="rId3"/>
              <a:stretch>
                <a:fillRect/>
              </a:stretch>
            </p:blipFill>
            <p:spPr>
              <a:xfrm>
                <a:off x="10336123" y="4372194"/>
                <a:ext cx="646331" cy="646331"/>
              </a:xfrm>
              <a:prstGeom prst="rect">
                <a:avLst/>
              </a:prstGeom>
            </p:spPr>
          </p:pic>
          <p:sp>
            <p:nvSpPr>
              <p:cNvPr id="184" name="テキスト ボックス 183">
                <a:extLst>
                  <a:ext uri="{FF2B5EF4-FFF2-40B4-BE49-F238E27FC236}">
                    <a16:creationId xmlns:a16="http://schemas.microsoft.com/office/drawing/2014/main" id="{25D6284E-657B-4743-8704-08D3EFA26D03}"/>
                  </a:ext>
                </a:extLst>
              </p:cNvPr>
              <p:cNvSpPr txBox="1"/>
              <p:nvPr/>
            </p:nvSpPr>
            <p:spPr>
              <a:xfrm>
                <a:off x="10489456" y="4396770"/>
                <a:ext cx="332270" cy="334837"/>
              </a:xfrm>
              <a:prstGeom prst="rect">
                <a:avLst/>
              </a:prstGeom>
              <a:noFill/>
            </p:spPr>
            <p:txBody>
              <a:bodyPr wrap="square" rtlCol="0">
                <a:spAutoFit/>
              </a:bodyPr>
              <a:lstStyle/>
              <a:p>
                <a:r>
                  <a:rPr kumimoji="1" lang="en-US" altLang="ja-JP" sz="1600" b="1" dirty="0">
                    <a:solidFill>
                      <a:schemeClr val="bg1"/>
                    </a:solidFill>
                  </a:rPr>
                  <a:t>A</a:t>
                </a:r>
                <a:endParaRPr kumimoji="1" lang="ja-JP" altLang="en-US" sz="1600" b="1">
                  <a:solidFill>
                    <a:schemeClr val="bg1"/>
                  </a:solidFill>
                </a:endParaRPr>
              </a:p>
            </p:txBody>
          </p:sp>
        </p:grpSp>
        <p:grpSp>
          <p:nvGrpSpPr>
            <p:cNvPr id="174" name="グループ化 173">
              <a:extLst>
                <a:ext uri="{FF2B5EF4-FFF2-40B4-BE49-F238E27FC236}">
                  <a16:creationId xmlns:a16="http://schemas.microsoft.com/office/drawing/2014/main" id="{295827A1-451F-4970-A0E7-671A4675FD20}"/>
                </a:ext>
              </a:extLst>
            </p:cNvPr>
            <p:cNvGrpSpPr/>
            <p:nvPr/>
          </p:nvGrpSpPr>
          <p:grpSpPr>
            <a:xfrm>
              <a:off x="6268868" y="2963045"/>
              <a:ext cx="484748" cy="484748"/>
              <a:chOff x="10994238" y="4379890"/>
              <a:chExt cx="646331" cy="646331"/>
            </a:xfrm>
          </p:grpSpPr>
          <p:pic>
            <p:nvPicPr>
              <p:cNvPr id="181" name="図 180">
                <a:extLst>
                  <a:ext uri="{FF2B5EF4-FFF2-40B4-BE49-F238E27FC236}">
                    <a16:creationId xmlns:a16="http://schemas.microsoft.com/office/drawing/2014/main" id="{EB948E08-B921-4DB3-8B81-68BF53341238}"/>
                  </a:ext>
                </a:extLst>
              </p:cNvPr>
              <p:cNvPicPr>
                <a:picLocks noChangeAspect="1"/>
              </p:cNvPicPr>
              <p:nvPr/>
            </p:nvPicPr>
            <p:blipFill>
              <a:blip r:embed="rId3"/>
              <a:stretch>
                <a:fillRect/>
              </a:stretch>
            </p:blipFill>
            <p:spPr>
              <a:xfrm>
                <a:off x="10994238" y="4379890"/>
                <a:ext cx="646331" cy="646331"/>
              </a:xfrm>
              <a:prstGeom prst="rect">
                <a:avLst/>
              </a:prstGeom>
            </p:spPr>
          </p:pic>
          <p:sp>
            <p:nvSpPr>
              <p:cNvPr id="182" name="テキスト ボックス 181">
                <a:extLst>
                  <a:ext uri="{FF2B5EF4-FFF2-40B4-BE49-F238E27FC236}">
                    <a16:creationId xmlns:a16="http://schemas.microsoft.com/office/drawing/2014/main" id="{1C72E5F2-A860-4BEE-92E5-2F2100E41C6D}"/>
                  </a:ext>
                </a:extLst>
              </p:cNvPr>
              <p:cNvSpPr txBox="1"/>
              <p:nvPr/>
            </p:nvSpPr>
            <p:spPr>
              <a:xfrm>
                <a:off x="11147571" y="4404466"/>
                <a:ext cx="332270" cy="334837"/>
              </a:xfrm>
              <a:prstGeom prst="rect">
                <a:avLst/>
              </a:prstGeom>
              <a:noFill/>
            </p:spPr>
            <p:txBody>
              <a:bodyPr wrap="square" rtlCol="0">
                <a:spAutoFit/>
              </a:bodyPr>
              <a:lstStyle/>
              <a:p>
                <a:r>
                  <a:rPr lang="en-US" altLang="ja-JP" sz="1600" b="1" dirty="0">
                    <a:solidFill>
                      <a:schemeClr val="bg1"/>
                    </a:solidFill>
                  </a:rPr>
                  <a:t>B</a:t>
                </a:r>
                <a:endParaRPr kumimoji="1" lang="ja-JP" altLang="en-US" sz="1600" b="1">
                  <a:solidFill>
                    <a:schemeClr val="bg1"/>
                  </a:solidFill>
                </a:endParaRPr>
              </a:p>
            </p:txBody>
          </p:sp>
        </p:grpSp>
        <p:cxnSp>
          <p:nvCxnSpPr>
            <p:cNvPr id="175" name="直線矢印コネクタ 174">
              <a:extLst>
                <a:ext uri="{FF2B5EF4-FFF2-40B4-BE49-F238E27FC236}">
                  <a16:creationId xmlns:a16="http://schemas.microsoft.com/office/drawing/2014/main" id="{3A3EA343-1143-409E-B7BB-D48D08DB5149}"/>
                </a:ext>
              </a:extLst>
            </p:cNvPr>
            <p:cNvCxnSpPr>
              <a:cxnSpLocks/>
            </p:cNvCxnSpPr>
            <p:nvPr/>
          </p:nvCxnSpPr>
          <p:spPr>
            <a:xfrm flipV="1">
              <a:off x="5945207" y="3158634"/>
              <a:ext cx="377651" cy="5603"/>
            </a:xfrm>
            <a:prstGeom prst="straightConnector1">
              <a:avLst/>
            </a:prstGeom>
            <a:ln w="25400">
              <a:tailEnd type="arrow"/>
            </a:ln>
          </p:spPr>
          <p:style>
            <a:lnRef idx="2">
              <a:schemeClr val="accent1"/>
            </a:lnRef>
            <a:fillRef idx="0">
              <a:schemeClr val="accent1"/>
            </a:fillRef>
            <a:effectRef idx="1">
              <a:schemeClr val="accent1"/>
            </a:effectRef>
            <a:fontRef idx="minor">
              <a:schemeClr val="tx1"/>
            </a:fontRef>
          </p:style>
        </p:cxnSp>
        <p:cxnSp>
          <p:nvCxnSpPr>
            <p:cNvPr id="176" name="直線矢印コネクタ 175">
              <a:extLst>
                <a:ext uri="{FF2B5EF4-FFF2-40B4-BE49-F238E27FC236}">
                  <a16:creationId xmlns:a16="http://schemas.microsoft.com/office/drawing/2014/main" id="{24851FB4-D97A-4E86-A010-CE8F402524DE}"/>
                </a:ext>
              </a:extLst>
            </p:cNvPr>
            <p:cNvCxnSpPr>
              <a:cxnSpLocks/>
            </p:cNvCxnSpPr>
            <p:nvPr/>
          </p:nvCxnSpPr>
          <p:spPr>
            <a:xfrm flipV="1">
              <a:off x="6155319" y="3708699"/>
              <a:ext cx="377651" cy="5603"/>
            </a:xfrm>
            <a:prstGeom prst="straightConnector1">
              <a:avLst/>
            </a:prstGeom>
            <a:ln w="25400">
              <a:tailEnd type="arrow"/>
            </a:ln>
          </p:spPr>
          <p:style>
            <a:lnRef idx="2">
              <a:schemeClr val="accent1"/>
            </a:lnRef>
            <a:fillRef idx="0">
              <a:schemeClr val="accent1"/>
            </a:fillRef>
            <a:effectRef idx="1">
              <a:schemeClr val="accent1"/>
            </a:effectRef>
            <a:fontRef idx="minor">
              <a:schemeClr val="tx1"/>
            </a:fontRef>
          </p:style>
        </p:cxnSp>
        <p:sp>
          <p:nvSpPr>
            <p:cNvPr id="177" name="テキスト ボックス 176">
              <a:extLst>
                <a:ext uri="{FF2B5EF4-FFF2-40B4-BE49-F238E27FC236}">
                  <a16:creationId xmlns:a16="http://schemas.microsoft.com/office/drawing/2014/main" id="{D19F4D57-A60E-4A07-9A05-1B97DD8B566B}"/>
                </a:ext>
              </a:extLst>
            </p:cNvPr>
            <p:cNvSpPr txBox="1"/>
            <p:nvPr/>
          </p:nvSpPr>
          <p:spPr>
            <a:xfrm>
              <a:off x="5811892" y="2798652"/>
              <a:ext cx="739805" cy="342447"/>
            </a:xfrm>
            <a:prstGeom prst="rect">
              <a:avLst/>
            </a:prstGeom>
            <a:noFill/>
          </p:spPr>
          <p:txBody>
            <a:bodyPr wrap="square" rtlCol="0">
              <a:spAutoFit/>
            </a:bodyPr>
            <a:lstStyle/>
            <a:p>
              <a:r>
                <a:rPr kumimoji="1" lang="en-US" altLang="ja-JP" sz="1200" b="1" dirty="0"/>
                <a:t>A</a:t>
              </a:r>
              <a:r>
                <a:rPr kumimoji="1" lang="ja-JP" altLang="en-US" sz="1200" b="1" dirty="0"/>
                <a:t>が</a:t>
              </a:r>
              <a:r>
                <a:rPr kumimoji="1" lang="en-US" altLang="ja-JP" sz="1200" b="1" dirty="0"/>
                <a:t>B</a:t>
              </a:r>
              <a:r>
                <a:rPr kumimoji="1" lang="ja-JP" altLang="en-US" sz="1200" b="1" dirty="0"/>
                <a:t>を</a:t>
              </a:r>
              <a:endParaRPr kumimoji="1" lang="en-US" altLang="ja-JP" sz="1200" b="1" dirty="0"/>
            </a:p>
            <a:p>
              <a:r>
                <a:rPr kumimoji="1" lang="ja-JP" altLang="en-US" sz="1200" b="1" dirty="0"/>
                <a:t>助けた後</a:t>
              </a:r>
            </a:p>
          </p:txBody>
        </p:sp>
        <p:sp>
          <p:nvSpPr>
            <p:cNvPr id="178" name="テキスト ボックス 177">
              <a:extLst>
                <a:ext uri="{FF2B5EF4-FFF2-40B4-BE49-F238E27FC236}">
                  <a16:creationId xmlns:a16="http://schemas.microsoft.com/office/drawing/2014/main" id="{6905FCC9-504B-4860-AC78-6C92696FE794}"/>
                </a:ext>
              </a:extLst>
            </p:cNvPr>
            <p:cNvSpPr txBox="1"/>
            <p:nvPr/>
          </p:nvSpPr>
          <p:spPr>
            <a:xfrm>
              <a:off x="6110637" y="3739477"/>
              <a:ext cx="561628" cy="342447"/>
            </a:xfrm>
            <a:prstGeom prst="rect">
              <a:avLst/>
            </a:prstGeom>
            <a:noFill/>
          </p:spPr>
          <p:txBody>
            <a:bodyPr wrap="square" rtlCol="0">
              <a:spAutoFit/>
            </a:bodyPr>
            <a:lstStyle/>
            <a:p>
              <a:r>
                <a:rPr lang="en-US" altLang="ja-JP" sz="1200" b="1" dirty="0"/>
                <a:t>C</a:t>
              </a:r>
              <a:r>
                <a:rPr kumimoji="1" lang="ja-JP" altLang="en-US" sz="1200" b="1" dirty="0"/>
                <a:t>が</a:t>
              </a:r>
              <a:r>
                <a:rPr lang="en-US" altLang="ja-JP" sz="1200" b="1" dirty="0"/>
                <a:t>D</a:t>
              </a:r>
              <a:r>
                <a:rPr kumimoji="1" lang="ja-JP" altLang="en-US" sz="1200" b="1" dirty="0"/>
                <a:t>を助ける</a:t>
              </a:r>
            </a:p>
          </p:txBody>
        </p:sp>
        <p:cxnSp>
          <p:nvCxnSpPr>
            <p:cNvPr id="180" name="直線矢印コネクタ 179">
              <a:extLst>
                <a:ext uri="{FF2B5EF4-FFF2-40B4-BE49-F238E27FC236}">
                  <a16:creationId xmlns:a16="http://schemas.microsoft.com/office/drawing/2014/main" id="{9CC753AC-F86F-413B-86EE-E53298DCC70B}"/>
                </a:ext>
              </a:extLst>
            </p:cNvPr>
            <p:cNvCxnSpPr>
              <a:cxnSpLocks/>
            </p:cNvCxnSpPr>
            <p:nvPr/>
          </p:nvCxnSpPr>
          <p:spPr>
            <a:xfrm flipV="1">
              <a:off x="6021271" y="3184202"/>
              <a:ext cx="120546" cy="200689"/>
            </a:xfrm>
            <a:prstGeom prst="straightConnector1">
              <a:avLst/>
            </a:prstGeom>
            <a:ln>
              <a:prstDash val="sysDash"/>
              <a:tailEnd type="arrow"/>
            </a:ln>
          </p:spPr>
          <p:style>
            <a:lnRef idx="2">
              <a:schemeClr val="accent1"/>
            </a:lnRef>
            <a:fillRef idx="0">
              <a:schemeClr val="accent1"/>
            </a:fillRef>
            <a:effectRef idx="1">
              <a:schemeClr val="accent1"/>
            </a:effectRef>
            <a:fontRef idx="minor">
              <a:schemeClr val="tx1"/>
            </a:fontRef>
          </p:style>
        </p:cxnSp>
      </p:grpSp>
      <p:cxnSp>
        <p:nvCxnSpPr>
          <p:cNvPr id="189" name="Google Shape;110;p3">
            <a:extLst>
              <a:ext uri="{FF2B5EF4-FFF2-40B4-BE49-F238E27FC236}">
                <a16:creationId xmlns:a16="http://schemas.microsoft.com/office/drawing/2014/main" id="{E2EB4BA0-A47C-49B3-9AEB-F82A0E2A72D0}"/>
              </a:ext>
            </a:extLst>
          </p:cNvPr>
          <p:cNvCxnSpPr>
            <a:cxnSpLocks/>
          </p:cNvCxnSpPr>
          <p:nvPr/>
        </p:nvCxnSpPr>
        <p:spPr>
          <a:xfrm>
            <a:off x="6758603" y="2940616"/>
            <a:ext cx="0" cy="1990507"/>
          </a:xfrm>
          <a:prstGeom prst="straightConnector1">
            <a:avLst/>
          </a:prstGeom>
          <a:noFill/>
          <a:ln w="12700" cap="flat" cmpd="sng">
            <a:solidFill>
              <a:schemeClr val="tx1"/>
            </a:solidFill>
            <a:prstDash val="solid"/>
            <a:miter lim="800000"/>
            <a:headEnd type="none" w="sm" len="sm"/>
            <a:tailEnd type="none" w="sm" len="sm"/>
          </a:ln>
        </p:spPr>
      </p:cxnSp>
      <p:cxnSp>
        <p:nvCxnSpPr>
          <p:cNvPr id="190" name="Google Shape;110;p3">
            <a:extLst>
              <a:ext uri="{FF2B5EF4-FFF2-40B4-BE49-F238E27FC236}">
                <a16:creationId xmlns:a16="http://schemas.microsoft.com/office/drawing/2014/main" id="{95758D83-0F52-4A02-BEDB-90189B3A20F8}"/>
              </a:ext>
            </a:extLst>
          </p:cNvPr>
          <p:cNvCxnSpPr>
            <a:cxnSpLocks/>
          </p:cNvCxnSpPr>
          <p:nvPr/>
        </p:nvCxnSpPr>
        <p:spPr>
          <a:xfrm>
            <a:off x="4737230" y="2900535"/>
            <a:ext cx="0" cy="1979713"/>
          </a:xfrm>
          <a:prstGeom prst="straightConnector1">
            <a:avLst/>
          </a:prstGeom>
          <a:noFill/>
          <a:ln w="12700" cap="flat" cmpd="sng">
            <a:solidFill>
              <a:schemeClr val="tx1"/>
            </a:solidFill>
            <a:prstDash val="solid"/>
            <a:miter lim="800000"/>
            <a:headEnd type="none" w="sm" len="sm"/>
            <a:tailEnd type="none" w="sm" len="sm"/>
          </a:ln>
        </p:spPr>
      </p:cxnSp>
      <p:sp>
        <p:nvSpPr>
          <p:cNvPr id="191" name="Google Shape;112;p3">
            <a:extLst>
              <a:ext uri="{FF2B5EF4-FFF2-40B4-BE49-F238E27FC236}">
                <a16:creationId xmlns:a16="http://schemas.microsoft.com/office/drawing/2014/main" id="{442E08EA-0329-4C19-BF81-E6950638BEA4}"/>
              </a:ext>
            </a:extLst>
          </p:cNvPr>
          <p:cNvSpPr txBox="1"/>
          <p:nvPr/>
        </p:nvSpPr>
        <p:spPr>
          <a:xfrm>
            <a:off x="6902627" y="4836238"/>
            <a:ext cx="2233029"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ja-JP" sz="2000" dirty="0">
                <a:solidFill>
                  <a:schemeClr val="dk1"/>
                </a:solidFill>
                <a:ea typeface="Calibri"/>
                <a:cs typeface="Calibri"/>
                <a:sym typeface="Calibri"/>
              </a:rPr>
              <a:t>(</a:t>
            </a:r>
            <a:r>
              <a:rPr lang="ja-JP" altLang="en-US" sz="2000" dirty="0">
                <a:solidFill>
                  <a:schemeClr val="dk1"/>
                </a:solidFill>
                <a:ea typeface="Calibri"/>
                <a:cs typeface="Calibri"/>
                <a:sym typeface="Calibri"/>
              </a:rPr>
              <a:t>イメージスコア</a:t>
            </a:r>
            <a:r>
              <a:rPr lang="en-US" altLang="ja-JP" sz="2000" dirty="0">
                <a:solidFill>
                  <a:schemeClr val="dk1"/>
                </a:solidFill>
                <a:ea typeface="Calibri"/>
                <a:cs typeface="Calibri"/>
                <a:sym typeface="Calibri"/>
              </a:rPr>
              <a:t>)</a:t>
            </a:r>
            <a:endParaRPr lang="ja-JP" altLang="en-US" dirty="0"/>
          </a:p>
        </p:txBody>
      </p:sp>
      <p:sp>
        <p:nvSpPr>
          <p:cNvPr id="192" name="Google Shape;112;p3">
            <a:extLst>
              <a:ext uri="{FF2B5EF4-FFF2-40B4-BE49-F238E27FC236}">
                <a16:creationId xmlns:a16="http://schemas.microsoft.com/office/drawing/2014/main" id="{639CC8BD-576C-4ABE-B6BF-01E386FD78ED}"/>
              </a:ext>
            </a:extLst>
          </p:cNvPr>
          <p:cNvSpPr txBox="1"/>
          <p:nvPr/>
        </p:nvSpPr>
        <p:spPr>
          <a:xfrm>
            <a:off x="2897822" y="4846721"/>
            <a:ext cx="1771137"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ja-JP" sz="2000" dirty="0">
                <a:solidFill>
                  <a:schemeClr val="dk1"/>
                </a:solidFill>
                <a:ea typeface="Calibri"/>
                <a:cs typeface="Calibri"/>
                <a:sym typeface="Calibri"/>
              </a:rPr>
              <a:t>(</a:t>
            </a:r>
            <a:r>
              <a:rPr lang="ja-JP" altLang="en-US" sz="2000" dirty="0">
                <a:solidFill>
                  <a:schemeClr val="dk1"/>
                </a:solidFill>
                <a:ea typeface="Calibri"/>
                <a:cs typeface="Calibri"/>
                <a:sym typeface="Calibri"/>
              </a:rPr>
              <a:t>一般化互恵</a:t>
            </a:r>
            <a:r>
              <a:rPr lang="en-US" altLang="ja-JP" sz="2000" dirty="0">
                <a:solidFill>
                  <a:schemeClr val="dk1"/>
                </a:solidFill>
                <a:ea typeface="Calibri"/>
                <a:cs typeface="Calibri"/>
                <a:sym typeface="Calibri"/>
              </a:rPr>
              <a:t>)</a:t>
            </a:r>
            <a:endParaRPr lang="ja-JP" altLang="en-US" dirty="0"/>
          </a:p>
        </p:txBody>
      </p:sp>
      <p:sp>
        <p:nvSpPr>
          <p:cNvPr id="193" name="Google Shape;112;p3">
            <a:extLst>
              <a:ext uri="{FF2B5EF4-FFF2-40B4-BE49-F238E27FC236}">
                <a16:creationId xmlns:a16="http://schemas.microsoft.com/office/drawing/2014/main" id="{51B74ED4-11C6-41B7-8C4B-5D36DDD48DF9}"/>
              </a:ext>
            </a:extLst>
          </p:cNvPr>
          <p:cNvSpPr txBox="1"/>
          <p:nvPr/>
        </p:nvSpPr>
        <p:spPr>
          <a:xfrm>
            <a:off x="4946051" y="4829989"/>
            <a:ext cx="1630476"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ja-JP" sz="2000" dirty="0">
                <a:solidFill>
                  <a:schemeClr val="dk1"/>
                </a:solidFill>
                <a:ea typeface="Calibri"/>
                <a:cs typeface="Calibri"/>
                <a:sym typeface="Calibri"/>
              </a:rPr>
              <a:t>(</a:t>
            </a:r>
            <a:r>
              <a:rPr lang="ja-JP" altLang="en-US" sz="2000" dirty="0">
                <a:solidFill>
                  <a:schemeClr val="dk1"/>
                </a:solidFill>
                <a:ea typeface="Calibri"/>
                <a:cs typeface="Calibri"/>
                <a:sym typeface="Calibri"/>
              </a:rPr>
              <a:t>第三者効果</a:t>
            </a:r>
            <a:r>
              <a:rPr lang="en-US" altLang="ja-JP" sz="2000" dirty="0">
                <a:solidFill>
                  <a:schemeClr val="dk1"/>
                </a:solidFill>
                <a:ea typeface="Calibri"/>
                <a:cs typeface="Calibri"/>
                <a:sym typeface="Calibri"/>
              </a:rPr>
              <a:t>)</a:t>
            </a:r>
            <a:endParaRPr lang="ja-JP" altLang="en-US" dirty="0"/>
          </a:p>
        </p:txBody>
      </p:sp>
      <p:sp>
        <p:nvSpPr>
          <p:cNvPr id="194" name="Google Shape;113;p3">
            <a:extLst>
              <a:ext uri="{FF2B5EF4-FFF2-40B4-BE49-F238E27FC236}">
                <a16:creationId xmlns:a16="http://schemas.microsoft.com/office/drawing/2014/main" id="{0D55AD4F-D1D8-4354-A80E-E3909C419305}"/>
              </a:ext>
            </a:extLst>
          </p:cNvPr>
          <p:cNvSpPr txBox="1"/>
          <p:nvPr/>
        </p:nvSpPr>
        <p:spPr>
          <a:xfrm>
            <a:off x="6674679" y="5287280"/>
            <a:ext cx="2444600"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altLang="en-US" sz="1800" dirty="0">
                <a:solidFill>
                  <a:schemeClr val="dk1"/>
                </a:solidFill>
                <a:ea typeface="Calibri"/>
                <a:cs typeface="Calibri"/>
                <a:sym typeface="Calibri"/>
              </a:rPr>
              <a:t>利他行動者</a:t>
            </a:r>
            <a:r>
              <a:rPr lang="en-US" altLang="ja-JP" sz="1800" dirty="0">
                <a:solidFill>
                  <a:schemeClr val="dk1"/>
                </a:solidFill>
                <a:ea typeface="Calibri"/>
                <a:cs typeface="Calibri"/>
                <a:sym typeface="Calibri"/>
              </a:rPr>
              <a:t>A</a:t>
            </a:r>
            <a:r>
              <a:rPr lang="ja-JP" altLang="en-US" sz="1800" dirty="0">
                <a:solidFill>
                  <a:schemeClr val="dk1"/>
                </a:solidFill>
                <a:ea typeface="Calibri"/>
                <a:cs typeface="Calibri"/>
                <a:sym typeface="Calibri"/>
              </a:rPr>
              <a:t>に第三者</a:t>
            </a:r>
            <a:r>
              <a:rPr lang="en-US" altLang="ja-JP" sz="1800" dirty="0">
                <a:solidFill>
                  <a:schemeClr val="dk1"/>
                </a:solidFill>
                <a:ea typeface="Calibri"/>
                <a:cs typeface="Calibri"/>
                <a:sym typeface="Calibri"/>
              </a:rPr>
              <a:t>C</a:t>
            </a:r>
            <a:r>
              <a:rPr lang="ja-JP" altLang="en-US" sz="1800" dirty="0">
                <a:solidFill>
                  <a:schemeClr val="dk1"/>
                </a:solidFill>
                <a:ea typeface="Calibri"/>
                <a:cs typeface="Calibri"/>
                <a:sym typeface="Calibri"/>
              </a:rPr>
              <a:t>が利他行為を行う</a:t>
            </a:r>
            <a:r>
              <a:rPr lang="ja-JP" altLang="en-US" dirty="0">
                <a:solidFill>
                  <a:schemeClr val="dk1"/>
                </a:solidFill>
                <a:ea typeface="Calibri"/>
                <a:cs typeface="Calibri"/>
                <a:sym typeface="Calibri"/>
              </a:rPr>
              <a:t>。</a:t>
            </a:r>
            <a:endParaRPr lang="en-US" altLang="ja-JP" sz="1800" dirty="0">
              <a:solidFill>
                <a:schemeClr val="dk1"/>
              </a:solidFill>
              <a:ea typeface="Calibri"/>
              <a:cs typeface="Calibri"/>
              <a:sym typeface="Calibri"/>
            </a:endParaRPr>
          </a:p>
        </p:txBody>
      </p:sp>
      <p:sp>
        <p:nvSpPr>
          <p:cNvPr id="195" name="Google Shape;113;p3">
            <a:extLst>
              <a:ext uri="{FF2B5EF4-FFF2-40B4-BE49-F238E27FC236}">
                <a16:creationId xmlns:a16="http://schemas.microsoft.com/office/drawing/2014/main" id="{0F159F1D-FF51-4E80-ACE4-7E914601D749}"/>
              </a:ext>
            </a:extLst>
          </p:cNvPr>
          <p:cNvSpPr txBox="1"/>
          <p:nvPr/>
        </p:nvSpPr>
        <p:spPr>
          <a:xfrm>
            <a:off x="4815585" y="5252146"/>
            <a:ext cx="2008676"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altLang="en-US" sz="1800" dirty="0">
                <a:solidFill>
                  <a:schemeClr val="dk1"/>
                </a:solidFill>
                <a:ea typeface="Calibri"/>
                <a:cs typeface="Calibri"/>
                <a:sym typeface="Calibri"/>
              </a:rPr>
              <a:t>第三者</a:t>
            </a:r>
            <a:r>
              <a:rPr lang="en-US" altLang="ja-JP" sz="1800" dirty="0">
                <a:solidFill>
                  <a:schemeClr val="dk1"/>
                </a:solidFill>
                <a:ea typeface="Calibri"/>
                <a:cs typeface="Calibri"/>
                <a:sym typeface="Calibri"/>
              </a:rPr>
              <a:t>C</a:t>
            </a:r>
            <a:r>
              <a:rPr lang="ja-JP" altLang="en-US" sz="1800" dirty="0">
                <a:solidFill>
                  <a:schemeClr val="dk1"/>
                </a:solidFill>
                <a:ea typeface="Calibri"/>
                <a:cs typeface="Calibri"/>
                <a:sym typeface="Calibri"/>
              </a:rPr>
              <a:t>が</a:t>
            </a:r>
            <a:r>
              <a:rPr lang="en-US" altLang="ja-JP" sz="1800" dirty="0">
                <a:solidFill>
                  <a:schemeClr val="dk1"/>
                </a:solidFill>
                <a:ea typeface="Calibri"/>
                <a:cs typeface="Calibri"/>
                <a:sym typeface="Calibri"/>
              </a:rPr>
              <a:t>D</a:t>
            </a:r>
            <a:r>
              <a:rPr lang="ja-JP" altLang="en-US" sz="1800" dirty="0">
                <a:solidFill>
                  <a:schemeClr val="dk1"/>
                </a:solidFill>
                <a:ea typeface="Calibri"/>
                <a:cs typeface="Calibri"/>
                <a:sym typeface="Calibri"/>
              </a:rPr>
              <a:t>に</a:t>
            </a:r>
            <a:endParaRPr lang="en-US" altLang="ja-JP" sz="1800" dirty="0">
              <a:solidFill>
                <a:schemeClr val="dk1"/>
              </a:solidFill>
              <a:ea typeface="Calibri"/>
              <a:cs typeface="Calibri"/>
              <a:sym typeface="Calibri"/>
            </a:endParaRPr>
          </a:p>
          <a:p>
            <a:pPr marL="0" marR="0" lvl="0" indent="0" algn="l" rtl="0">
              <a:spcBef>
                <a:spcPts val="0"/>
              </a:spcBef>
              <a:spcAft>
                <a:spcPts val="0"/>
              </a:spcAft>
              <a:buNone/>
            </a:pPr>
            <a:r>
              <a:rPr lang="ja-JP" altLang="en-US" sz="1800" dirty="0">
                <a:solidFill>
                  <a:schemeClr val="dk1"/>
                </a:solidFill>
                <a:ea typeface="Calibri"/>
                <a:cs typeface="Calibri"/>
                <a:sym typeface="Calibri"/>
              </a:rPr>
              <a:t>利他行為を行う。</a:t>
            </a:r>
            <a:endParaRPr lang="en-US" altLang="ja-JP" sz="1800" dirty="0">
              <a:solidFill>
                <a:schemeClr val="dk1"/>
              </a:solidFill>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50;p6">
            <a:extLst>
              <a:ext uri="{FF2B5EF4-FFF2-40B4-BE49-F238E27FC236}">
                <a16:creationId xmlns:a16="http://schemas.microsoft.com/office/drawing/2014/main" id="{FF11F696-3E6A-4A0D-AEEC-F523BD267874}"/>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議論まとめ</a:t>
            </a:r>
            <a:endParaRPr dirty="0"/>
          </a:p>
        </p:txBody>
      </p:sp>
    </p:spTree>
    <p:extLst>
      <p:ext uri="{BB962C8B-B14F-4D97-AF65-F5344CB8AC3E}">
        <p14:creationId xmlns:p14="http://schemas.microsoft.com/office/powerpoint/2010/main" val="4158433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50;p6">
            <a:extLst>
              <a:ext uri="{FF2B5EF4-FFF2-40B4-BE49-F238E27FC236}">
                <a16:creationId xmlns:a16="http://schemas.microsoft.com/office/drawing/2014/main" id="{FF11F696-3E6A-4A0D-AEEC-F523BD267874}"/>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議論</a:t>
            </a:r>
            <a:endParaRPr dirty="0"/>
          </a:p>
        </p:txBody>
      </p:sp>
    </p:spTree>
    <p:extLst>
      <p:ext uri="{BB962C8B-B14F-4D97-AF65-F5344CB8AC3E}">
        <p14:creationId xmlns:p14="http://schemas.microsoft.com/office/powerpoint/2010/main" val="16242009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50;p6">
            <a:extLst>
              <a:ext uri="{FF2B5EF4-FFF2-40B4-BE49-F238E27FC236}">
                <a16:creationId xmlns:a16="http://schemas.microsoft.com/office/drawing/2014/main" id="{FF11F696-3E6A-4A0D-AEEC-F523BD267874}"/>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sz="4000" b="1">
                <a:solidFill>
                  <a:schemeClr val="lt1"/>
                </a:solidFill>
                <a:latin typeface="Calibri"/>
                <a:ea typeface="Calibri"/>
                <a:cs typeface="Calibri"/>
                <a:sym typeface="Calibri"/>
              </a:rPr>
              <a:t>研究背景（ループダイナミクス）</a:t>
            </a:r>
            <a:endParaRPr/>
          </a:p>
        </p:txBody>
      </p:sp>
    </p:spTree>
    <p:extLst>
      <p:ext uri="{BB962C8B-B14F-4D97-AF65-F5344CB8AC3E}">
        <p14:creationId xmlns:p14="http://schemas.microsoft.com/office/powerpoint/2010/main" val="41375449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8" name="テキスト ボックス 27">
            <a:extLst>
              <a:ext uri="{FF2B5EF4-FFF2-40B4-BE49-F238E27FC236}">
                <a16:creationId xmlns:a16="http://schemas.microsoft.com/office/drawing/2014/main" id="{4528A60C-CDA2-4223-A3E6-A9D8CF781481}"/>
              </a:ext>
            </a:extLst>
          </p:cNvPr>
          <p:cNvSpPr txBox="1"/>
          <p:nvPr/>
        </p:nvSpPr>
        <p:spPr>
          <a:xfrm flipH="1">
            <a:off x="5520996" y="5140452"/>
            <a:ext cx="3481790" cy="584775"/>
          </a:xfrm>
          <a:prstGeom prst="rect">
            <a:avLst/>
          </a:prstGeom>
          <a:noFill/>
        </p:spPr>
        <p:txBody>
          <a:bodyPr wrap="square" rtlCol="0">
            <a:spAutoFit/>
          </a:bodyPr>
          <a:lstStyle/>
          <a:p>
            <a:r>
              <a:rPr lang="ja-JP" altLang="en-US" sz="1600" dirty="0">
                <a:solidFill>
                  <a:srgbClr val="000000"/>
                </a:solidFill>
                <a:latin typeface="Roboto" panose="02000000000000000000" pitchFamily="2" charset="0"/>
              </a:rPr>
              <a:t>仲が良い人たちで利他行為をしあう傾向が見られた（直接互恵）。</a:t>
            </a:r>
            <a:endParaRPr lang="en-US" altLang="ja-JP" sz="1600" b="0" i="0" dirty="0">
              <a:solidFill>
                <a:srgbClr val="000000"/>
              </a:solidFill>
              <a:effectLst/>
              <a:latin typeface="Roboto" panose="02000000000000000000" pitchFamily="2" charset="0"/>
            </a:endParaRPr>
          </a:p>
        </p:txBody>
      </p:sp>
      <p:sp>
        <p:nvSpPr>
          <p:cNvPr id="35" name="四角形: 角を丸くする 34">
            <a:extLst>
              <a:ext uri="{FF2B5EF4-FFF2-40B4-BE49-F238E27FC236}">
                <a16:creationId xmlns:a16="http://schemas.microsoft.com/office/drawing/2014/main" id="{2AFD9A2B-EC1E-4579-A8DC-FD24913587F3}"/>
              </a:ext>
            </a:extLst>
          </p:cNvPr>
          <p:cNvSpPr/>
          <p:nvPr/>
        </p:nvSpPr>
        <p:spPr>
          <a:xfrm>
            <a:off x="-1743919" y="-34724"/>
            <a:ext cx="12783149" cy="1085893"/>
          </a:xfrm>
          <a:prstGeom prst="roundRect">
            <a:avLst/>
          </a:prstGeom>
          <a:solidFill>
            <a:schemeClr val="accent6">
              <a:lumMod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ja-JP" altLang="en-US" sz="4000" b="1" dirty="0">
                <a:solidFill>
                  <a:schemeClr val="tx1"/>
                </a:solidFill>
              </a:rPr>
              <a:t>利他行為の方向</a:t>
            </a:r>
          </a:p>
        </p:txBody>
      </p:sp>
      <p:graphicFrame>
        <p:nvGraphicFramePr>
          <p:cNvPr id="36" name="表 6">
            <a:extLst>
              <a:ext uri="{FF2B5EF4-FFF2-40B4-BE49-F238E27FC236}">
                <a16:creationId xmlns:a16="http://schemas.microsoft.com/office/drawing/2014/main" id="{DCA10C03-3EDC-499E-89F7-77023D699BDF}"/>
              </a:ext>
            </a:extLst>
          </p:cNvPr>
          <p:cNvGraphicFramePr>
            <a:graphicFrameLocks noGrp="1"/>
          </p:cNvGraphicFramePr>
          <p:nvPr/>
        </p:nvGraphicFramePr>
        <p:xfrm>
          <a:off x="5362752" y="2994794"/>
          <a:ext cx="3725885" cy="1595120"/>
        </p:xfrm>
        <a:graphic>
          <a:graphicData uri="http://schemas.openxmlformats.org/drawingml/2006/table">
            <a:tbl>
              <a:tblPr firstRow="1" bandRow="1">
                <a:tableStyleId>{5C22544A-7EE6-4342-B048-85BDC9FD1C3A}</a:tableStyleId>
              </a:tblPr>
              <a:tblGrid>
                <a:gridCol w="1687621">
                  <a:extLst>
                    <a:ext uri="{9D8B030D-6E8A-4147-A177-3AD203B41FA5}">
                      <a16:colId xmlns:a16="http://schemas.microsoft.com/office/drawing/2014/main" val="3679511735"/>
                    </a:ext>
                  </a:extLst>
                </a:gridCol>
                <a:gridCol w="509566">
                  <a:extLst>
                    <a:ext uri="{9D8B030D-6E8A-4147-A177-3AD203B41FA5}">
                      <a16:colId xmlns:a16="http://schemas.microsoft.com/office/drawing/2014/main" val="3007127221"/>
                    </a:ext>
                  </a:extLst>
                </a:gridCol>
                <a:gridCol w="509566">
                  <a:extLst>
                    <a:ext uri="{9D8B030D-6E8A-4147-A177-3AD203B41FA5}">
                      <a16:colId xmlns:a16="http://schemas.microsoft.com/office/drawing/2014/main" val="2115806617"/>
                    </a:ext>
                  </a:extLst>
                </a:gridCol>
                <a:gridCol w="509566">
                  <a:extLst>
                    <a:ext uri="{9D8B030D-6E8A-4147-A177-3AD203B41FA5}">
                      <a16:colId xmlns:a16="http://schemas.microsoft.com/office/drawing/2014/main" val="3534242259"/>
                    </a:ext>
                  </a:extLst>
                </a:gridCol>
                <a:gridCol w="509566">
                  <a:extLst>
                    <a:ext uri="{9D8B030D-6E8A-4147-A177-3AD203B41FA5}">
                      <a16:colId xmlns:a16="http://schemas.microsoft.com/office/drawing/2014/main" val="3531209028"/>
                    </a:ext>
                  </a:extLst>
                </a:gridCol>
              </a:tblGrid>
              <a:tr h="370840">
                <a:tc>
                  <a:txBody>
                    <a:bodyPr/>
                    <a:lstStyle/>
                    <a:p>
                      <a:pPr algn="ctr" rtl="0" fontAlgn="b"/>
                      <a:r>
                        <a:rPr lang="ja-JP" altLang="en-US" sz="1800" dirty="0">
                          <a:effectLst/>
                        </a:rPr>
                        <a:t>部屋</a:t>
                      </a:r>
                    </a:p>
                  </a:txBody>
                  <a:tcPr marL="22860" marR="22860" marT="15240" marB="15240" anchor="ctr"/>
                </a:tc>
                <a:tc>
                  <a:txBody>
                    <a:bodyPr/>
                    <a:lstStyle/>
                    <a:p>
                      <a:pPr algn="ctr" rtl="0" fontAlgn="b"/>
                      <a:r>
                        <a:rPr lang="en-US" altLang="ja-JP" sz="2400" dirty="0">
                          <a:effectLst/>
                        </a:rPr>
                        <a:t>α</a:t>
                      </a:r>
                    </a:p>
                  </a:txBody>
                  <a:tcPr marL="22860" marR="22860" marT="15240" marB="15240" anchor="ctr"/>
                </a:tc>
                <a:tc>
                  <a:txBody>
                    <a:bodyPr/>
                    <a:lstStyle/>
                    <a:p>
                      <a:pPr algn="ctr" rtl="0" fontAlgn="b"/>
                      <a:r>
                        <a:rPr lang="en-US" altLang="ja-JP" sz="2400" dirty="0">
                          <a:effectLst/>
                        </a:rPr>
                        <a:t>β</a:t>
                      </a:r>
                    </a:p>
                  </a:txBody>
                  <a:tcPr marL="22860" marR="22860" marT="15240" marB="15240" anchor="ctr"/>
                </a:tc>
                <a:tc>
                  <a:txBody>
                    <a:bodyPr/>
                    <a:lstStyle/>
                    <a:p>
                      <a:pPr algn="ctr" rtl="0" fontAlgn="b"/>
                      <a:r>
                        <a:rPr lang="en-US" altLang="ja-JP" sz="2400" dirty="0">
                          <a:effectLst/>
                        </a:rPr>
                        <a:t>γ</a:t>
                      </a:r>
                    </a:p>
                  </a:txBody>
                  <a:tcPr marL="22860" marR="22860" marT="15240" marB="15240" anchor="ctr"/>
                </a:tc>
                <a:tc>
                  <a:txBody>
                    <a:bodyPr/>
                    <a:lstStyle/>
                    <a:p>
                      <a:pPr algn="ctr" rtl="0" fontAlgn="b"/>
                      <a:r>
                        <a:rPr lang="en-US" altLang="ja-JP" sz="2400" dirty="0">
                          <a:effectLst/>
                        </a:rPr>
                        <a:t>Δ</a:t>
                      </a:r>
                    </a:p>
                  </a:txBody>
                  <a:tcPr marL="22860" marR="22860" marT="15240" marB="15240" anchor="ctr"/>
                </a:tc>
                <a:extLst>
                  <a:ext uri="{0D108BD9-81ED-4DB2-BD59-A6C34878D82A}">
                    <a16:rowId xmlns:a16="http://schemas.microsoft.com/office/drawing/2014/main" val="2267593125"/>
                  </a:ext>
                </a:extLst>
              </a:tr>
              <a:tr h="0">
                <a:tc>
                  <a:txBody>
                    <a:bodyPr/>
                    <a:lstStyle/>
                    <a:p>
                      <a:pPr algn="ctr" rtl="0" fontAlgn="b"/>
                      <a:r>
                        <a:rPr lang="ja-JP" altLang="en-US" sz="1400" dirty="0">
                          <a:effectLst/>
                        </a:rPr>
                        <a:t>利他行為を</a:t>
                      </a:r>
                      <a:endParaRPr lang="en-US" altLang="ja-JP" sz="1400" dirty="0">
                        <a:effectLst/>
                      </a:endParaRPr>
                    </a:p>
                    <a:p>
                      <a:pPr algn="ctr" rtl="0" fontAlgn="b"/>
                      <a:r>
                        <a:rPr lang="ja-JP" altLang="en-US" sz="1400" dirty="0">
                          <a:effectLst/>
                        </a:rPr>
                        <a:t>評価された回数</a:t>
                      </a:r>
                    </a:p>
                  </a:txBody>
                  <a:tcPr marL="22860" marR="22860" marT="15240" marB="15240" anchor="ctr"/>
                </a:tc>
                <a:tc>
                  <a:txBody>
                    <a:bodyPr/>
                    <a:lstStyle/>
                    <a:p>
                      <a:pPr algn="ctr" rtl="0" fontAlgn="b"/>
                      <a:r>
                        <a:rPr lang="en-US" altLang="ja-JP" sz="1800" b="1" dirty="0">
                          <a:effectLst/>
                        </a:rPr>
                        <a:t>3</a:t>
                      </a:r>
                    </a:p>
                  </a:txBody>
                  <a:tcPr marL="22860" marR="22860" marT="15240" marB="15240" anchor="ctr"/>
                </a:tc>
                <a:tc>
                  <a:txBody>
                    <a:bodyPr/>
                    <a:lstStyle/>
                    <a:p>
                      <a:pPr algn="ctr" rtl="0" fontAlgn="b"/>
                      <a:r>
                        <a:rPr lang="en-US" altLang="ja-JP" sz="1800" b="1" dirty="0">
                          <a:effectLst/>
                        </a:rPr>
                        <a:t>10</a:t>
                      </a:r>
                    </a:p>
                  </a:txBody>
                  <a:tcPr marL="22860" marR="22860" marT="15240" marB="15240" anchor="ctr"/>
                </a:tc>
                <a:tc>
                  <a:txBody>
                    <a:bodyPr/>
                    <a:lstStyle/>
                    <a:p>
                      <a:pPr algn="ctr" rtl="0" fontAlgn="b"/>
                      <a:r>
                        <a:rPr lang="en-US" altLang="ja-JP" sz="1800" b="1" dirty="0">
                          <a:effectLst/>
                        </a:rPr>
                        <a:t>9. 7</a:t>
                      </a:r>
                    </a:p>
                  </a:txBody>
                  <a:tcPr marL="22860" marR="22860" marT="15240" marB="15240" anchor="ctr"/>
                </a:tc>
                <a:tc>
                  <a:txBody>
                    <a:bodyPr/>
                    <a:lstStyle/>
                    <a:p>
                      <a:pPr algn="ctr" rtl="0" fontAlgn="b"/>
                      <a:r>
                        <a:rPr lang="en-US" altLang="ja-JP" sz="1800" b="1" dirty="0">
                          <a:effectLst/>
                        </a:rPr>
                        <a:t>3</a:t>
                      </a:r>
                    </a:p>
                  </a:txBody>
                  <a:tcPr marL="22860" marR="22860" marT="15240" marB="15240" anchor="ctr"/>
                </a:tc>
                <a:extLst>
                  <a:ext uri="{0D108BD9-81ED-4DB2-BD59-A6C34878D82A}">
                    <a16:rowId xmlns:a16="http://schemas.microsoft.com/office/drawing/2014/main" val="2345796547"/>
                  </a:ext>
                </a:extLst>
              </a:tr>
              <a:tr h="370840">
                <a:tc>
                  <a:txBody>
                    <a:bodyPr/>
                    <a:lstStyle/>
                    <a:p>
                      <a:pPr algn="ctr" rtl="0" fontAlgn="b"/>
                      <a:r>
                        <a:rPr lang="ja-JP" altLang="en-US" sz="1400" dirty="0">
                          <a:effectLst/>
                        </a:rPr>
                        <a:t>利他行為された回数</a:t>
                      </a:r>
                    </a:p>
                  </a:txBody>
                  <a:tcPr marL="22860" marR="22860" marT="15240" marB="15240" anchor="ctr"/>
                </a:tc>
                <a:tc>
                  <a:txBody>
                    <a:bodyPr/>
                    <a:lstStyle/>
                    <a:p>
                      <a:pPr algn="ctr" rtl="0" fontAlgn="b"/>
                      <a:r>
                        <a:rPr lang="en-US" altLang="ja-JP" sz="1800" b="1" dirty="0">
                          <a:effectLst/>
                        </a:rPr>
                        <a:t>3</a:t>
                      </a:r>
                    </a:p>
                  </a:txBody>
                  <a:tcPr marL="22860" marR="22860" marT="15240" marB="15240" anchor="ctr"/>
                </a:tc>
                <a:tc>
                  <a:txBody>
                    <a:bodyPr/>
                    <a:lstStyle/>
                    <a:p>
                      <a:pPr algn="ctr" rtl="0" fontAlgn="b"/>
                      <a:r>
                        <a:rPr lang="en-US" altLang="ja-JP" sz="1800" b="1" dirty="0">
                          <a:effectLst/>
                        </a:rPr>
                        <a:t>11.3</a:t>
                      </a:r>
                    </a:p>
                  </a:txBody>
                  <a:tcPr marL="22860" marR="22860" marT="15240" marB="15240" anchor="ctr"/>
                </a:tc>
                <a:tc>
                  <a:txBody>
                    <a:bodyPr/>
                    <a:lstStyle/>
                    <a:p>
                      <a:pPr algn="ctr" rtl="0" fontAlgn="b"/>
                      <a:r>
                        <a:rPr lang="en-US" altLang="ja-JP" sz="1800" b="1" dirty="0">
                          <a:effectLst/>
                        </a:rPr>
                        <a:t>10</a:t>
                      </a:r>
                    </a:p>
                  </a:txBody>
                  <a:tcPr marL="22860" marR="22860" marT="15240" marB="15240" anchor="ctr"/>
                </a:tc>
                <a:tc>
                  <a:txBody>
                    <a:bodyPr/>
                    <a:lstStyle/>
                    <a:p>
                      <a:pPr algn="ctr" rtl="0" fontAlgn="b"/>
                      <a:r>
                        <a:rPr lang="en-US" altLang="ja-JP" sz="1800" b="1" dirty="0">
                          <a:effectLst/>
                        </a:rPr>
                        <a:t>3</a:t>
                      </a:r>
                    </a:p>
                  </a:txBody>
                  <a:tcPr marL="22860" marR="22860" marT="15240" marB="15240" anchor="ctr"/>
                </a:tc>
                <a:extLst>
                  <a:ext uri="{0D108BD9-81ED-4DB2-BD59-A6C34878D82A}">
                    <a16:rowId xmlns:a16="http://schemas.microsoft.com/office/drawing/2014/main" val="938540737"/>
                  </a:ext>
                </a:extLst>
              </a:tr>
              <a:tr h="370840">
                <a:tc>
                  <a:txBody>
                    <a:bodyPr/>
                    <a:lstStyle/>
                    <a:p>
                      <a:pPr algn="ctr" rtl="0" fontAlgn="b"/>
                      <a:r>
                        <a:rPr lang="ja-JP" altLang="en-US" sz="1400" dirty="0">
                          <a:effectLst/>
                        </a:rPr>
                        <a:t>賭けられた回数</a:t>
                      </a:r>
                    </a:p>
                  </a:txBody>
                  <a:tcPr marL="22860" marR="22860" marT="15240" marB="15240" anchor="ctr"/>
                </a:tc>
                <a:tc>
                  <a:txBody>
                    <a:bodyPr/>
                    <a:lstStyle/>
                    <a:p>
                      <a:pPr algn="ctr" rtl="0" fontAlgn="b"/>
                      <a:r>
                        <a:rPr lang="en-US" altLang="ja-JP" sz="1800" b="1" dirty="0">
                          <a:effectLst/>
                        </a:rPr>
                        <a:t>3</a:t>
                      </a:r>
                    </a:p>
                  </a:txBody>
                  <a:tcPr marL="22860" marR="22860" marT="15240" marB="15240" anchor="ctr"/>
                </a:tc>
                <a:tc>
                  <a:txBody>
                    <a:bodyPr/>
                    <a:lstStyle/>
                    <a:p>
                      <a:pPr algn="ctr" rtl="0" fontAlgn="b"/>
                      <a:r>
                        <a:rPr lang="en-US" altLang="ja-JP" sz="1800" b="1" dirty="0">
                          <a:effectLst/>
                        </a:rPr>
                        <a:t>17</a:t>
                      </a:r>
                    </a:p>
                  </a:txBody>
                  <a:tcPr marL="22860" marR="22860" marT="15240" marB="15240" anchor="ctr"/>
                </a:tc>
                <a:tc>
                  <a:txBody>
                    <a:bodyPr/>
                    <a:lstStyle/>
                    <a:p>
                      <a:pPr algn="ctr" rtl="0" fontAlgn="b"/>
                      <a:r>
                        <a:rPr lang="en-US" altLang="ja-JP" sz="1800" b="1" dirty="0">
                          <a:effectLst/>
                        </a:rPr>
                        <a:t>18</a:t>
                      </a:r>
                    </a:p>
                  </a:txBody>
                  <a:tcPr marL="22860" marR="22860" marT="15240" marB="15240" anchor="ctr"/>
                </a:tc>
                <a:tc>
                  <a:txBody>
                    <a:bodyPr/>
                    <a:lstStyle/>
                    <a:p>
                      <a:pPr algn="ctr" rtl="0" fontAlgn="b"/>
                      <a:r>
                        <a:rPr lang="en-US" altLang="ja-JP" sz="1800" b="1" dirty="0">
                          <a:effectLst/>
                        </a:rPr>
                        <a:t>6</a:t>
                      </a:r>
                    </a:p>
                  </a:txBody>
                  <a:tcPr marL="22860" marR="22860" marT="15240" marB="15240" anchor="ctr"/>
                </a:tc>
                <a:extLst>
                  <a:ext uri="{0D108BD9-81ED-4DB2-BD59-A6C34878D82A}">
                    <a16:rowId xmlns:a16="http://schemas.microsoft.com/office/drawing/2014/main" val="2747571143"/>
                  </a:ext>
                </a:extLst>
              </a:tr>
            </a:tbl>
          </a:graphicData>
        </a:graphic>
      </p:graphicFrame>
      <p:grpSp>
        <p:nvGrpSpPr>
          <p:cNvPr id="37" name="グループ化 36">
            <a:extLst>
              <a:ext uri="{FF2B5EF4-FFF2-40B4-BE49-F238E27FC236}">
                <a16:creationId xmlns:a16="http://schemas.microsoft.com/office/drawing/2014/main" id="{76DFA196-7273-4C0B-89E5-C9C0DB79DD5A}"/>
              </a:ext>
            </a:extLst>
          </p:cNvPr>
          <p:cNvGrpSpPr/>
          <p:nvPr/>
        </p:nvGrpSpPr>
        <p:grpSpPr>
          <a:xfrm>
            <a:off x="90403" y="1569117"/>
            <a:ext cx="5189387" cy="4875427"/>
            <a:chOff x="199890" y="1254055"/>
            <a:chExt cx="5822854" cy="5470569"/>
          </a:xfrm>
        </p:grpSpPr>
        <p:grpSp>
          <p:nvGrpSpPr>
            <p:cNvPr id="44" name="グループ化 43">
              <a:extLst>
                <a:ext uri="{FF2B5EF4-FFF2-40B4-BE49-F238E27FC236}">
                  <a16:creationId xmlns:a16="http://schemas.microsoft.com/office/drawing/2014/main" id="{35145D7F-5D55-4F22-A52D-6DD598F36A74}"/>
                </a:ext>
              </a:extLst>
            </p:cNvPr>
            <p:cNvGrpSpPr/>
            <p:nvPr/>
          </p:nvGrpSpPr>
          <p:grpSpPr>
            <a:xfrm>
              <a:off x="388132" y="1494956"/>
              <a:ext cx="5447000" cy="4960477"/>
              <a:chOff x="1245601" y="1238612"/>
              <a:chExt cx="5447000" cy="4960477"/>
            </a:xfrm>
          </p:grpSpPr>
          <p:grpSp>
            <p:nvGrpSpPr>
              <p:cNvPr id="63" name="グループ化 62">
                <a:extLst>
                  <a:ext uri="{FF2B5EF4-FFF2-40B4-BE49-F238E27FC236}">
                    <a16:creationId xmlns:a16="http://schemas.microsoft.com/office/drawing/2014/main" id="{309F8684-D27A-4D5E-B029-5A2133B10F38}"/>
                  </a:ext>
                </a:extLst>
              </p:cNvPr>
              <p:cNvGrpSpPr>
                <a:grpSpLocks noChangeAspect="1"/>
              </p:cNvGrpSpPr>
              <p:nvPr/>
            </p:nvGrpSpPr>
            <p:grpSpPr>
              <a:xfrm>
                <a:off x="1420861" y="1392402"/>
                <a:ext cx="5096480" cy="4741697"/>
                <a:chOff x="2912141" y="1059960"/>
                <a:chExt cx="6231860" cy="5798040"/>
              </a:xfrm>
            </p:grpSpPr>
            <p:pic>
              <p:nvPicPr>
                <p:cNvPr id="74" name="図 73" descr="ダイアグラム, 概略図&#10;&#10;自動的に生成された説明">
                  <a:extLst>
                    <a:ext uri="{FF2B5EF4-FFF2-40B4-BE49-F238E27FC236}">
                      <a16:creationId xmlns:a16="http://schemas.microsoft.com/office/drawing/2014/main" id="{045264B7-EE3A-4DDC-A030-8CA5892F2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2141" y="1059960"/>
                  <a:ext cx="6231860" cy="5798040"/>
                </a:xfrm>
                <a:prstGeom prst="rect">
                  <a:avLst/>
                </a:prstGeom>
              </p:spPr>
            </p:pic>
            <p:pic>
              <p:nvPicPr>
                <p:cNvPr id="75" name="図 74" descr="ダイアグラム, 概略図&#10;&#10;自動的に生成された説明">
                  <a:extLst>
                    <a:ext uri="{FF2B5EF4-FFF2-40B4-BE49-F238E27FC236}">
                      <a16:creationId xmlns:a16="http://schemas.microsoft.com/office/drawing/2014/main" id="{D4C34BC9-5A51-46B9-AE93-C7A5E6D031B3}"/>
                    </a:ext>
                  </a:extLst>
                </p:cNvPr>
                <p:cNvPicPr>
                  <a:picLocks noChangeAspect="1"/>
                </p:cNvPicPr>
                <p:nvPr/>
              </p:nvPicPr>
              <p:blipFill rotWithShape="1">
                <a:blip r:embed="rId4">
                  <a:extLst>
                    <a:ext uri="{28A0092B-C50C-407E-A947-70E740481C1C}">
                      <a14:useLocalDpi xmlns:a14="http://schemas.microsoft.com/office/drawing/2010/main" val="0"/>
                    </a:ext>
                  </a:extLst>
                </a:blip>
                <a:srcRect l="66918" t="13261" r="20682" b="56841"/>
                <a:stretch/>
              </p:blipFill>
              <p:spPr>
                <a:xfrm>
                  <a:off x="7082629" y="1826967"/>
                  <a:ext cx="772732" cy="1733550"/>
                </a:xfrm>
                <a:prstGeom prst="rect">
                  <a:avLst/>
                </a:prstGeom>
              </p:spPr>
            </p:pic>
            <p:pic>
              <p:nvPicPr>
                <p:cNvPr id="76" name="図 75" descr="ダイアグラム, 概略図&#10;&#10;自動的に生成された説明">
                  <a:extLst>
                    <a:ext uri="{FF2B5EF4-FFF2-40B4-BE49-F238E27FC236}">
                      <a16:creationId xmlns:a16="http://schemas.microsoft.com/office/drawing/2014/main" id="{A08F7338-C300-4226-A7C5-38CE688F45E2}"/>
                    </a:ext>
                  </a:extLst>
                </p:cNvPr>
                <p:cNvPicPr>
                  <a:picLocks noChangeAspect="1"/>
                </p:cNvPicPr>
                <p:nvPr/>
              </p:nvPicPr>
              <p:blipFill rotWithShape="1">
                <a:blip r:embed="rId4">
                  <a:extLst>
                    <a:ext uri="{28A0092B-C50C-407E-A947-70E740481C1C}">
                      <a14:useLocalDpi xmlns:a14="http://schemas.microsoft.com/office/drawing/2010/main" val="0"/>
                    </a:ext>
                  </a:extLst>
                </a:blip>
                <a:srcRect l="77361" t="55126" r="8119" b="31239"/>
                <a:stretch/>
              </p:blipFill>
              <p:spPr>
                <a:xfrm>
                  <a:off x="7733315" y="4256088"/>
                  <a:ext cx="904875" cy="790575"/>
                </a:xfrm>
                <a:prstGeom prst="rect">
                  <a:avLst/>
                </a:prstGeom>
              </p:spPr>
            </p:pic>
            <p:pic>
              <p:nvPicPr>
                <p:cNvPr id="77" name="図 76" descr="ダイアグラム, 概略図&#10;&#10;自動的に生成された説明">
                  <a:extLst>
                    <a:ext uri="{FF2B5EF4-FFF2-40B4-BE49-F238E27FC236}">
                      <a16:creationId xmlns:a16="http://schemas.microsoft.com/office/drawing/2014/main" id="{5860EFE3-B251-469A-A490-ED4949AB0A71}"/>
                    </a:ext>
                  </a:extLst>
                </p:cNvPr>
                <p:cNvPicPr>
                  <a:picLocks noChangeAspect="1"/>
                </p:cNvPicPr>
                <p:nvPr/>
              </p:nvPicPr>
              <p:blipFill rotWithShape="1">
                <a:blip r:embed="rId4">
                  <a:extLst>
                    <a:ext uri="{28A0092B-C50C-407E-A947-70E740481C1C}">
                      <a14:useLocalDpi xmlns:a14="http://schemas.microsoft.com/office/drawing/2010/main" val="0"/>
                    </a:ext>
                  </a:extLst>
                </a:blip>
                <a:srcRect l="50155" t="90771" r="47130" b="1012"/>
                <a:stretch/>
              </p:blipFill>
              <p:spPr>
                <a:xfrm>
                  <a:off x="6037200" y="6323390"/>
                  <a:ext cx="169182" cy="476401"/>
                </a:xfrm>
                <a:prstGeom prst="rect">
                  <a:avLst/>
                </a:prstGeom>
              </p:spPr>
            </p:pic>
          </p:grpSp>
          <p:sp>
            <p:nvSpPr>
              <p:cNvPr id="64" name="テキスト ボックス 63">
                <a:extLst>
                  <a:ext uri="{FF2B5EF4-FFF2-40B4-BE49-F238E27FC236}">
                    <a16:creationId xmlns:a16="http://schemas.microsoft.com/office/drawing/2014/main" id="{01A75F91-5921-4AF7-AB5A-9FD5694EFAA0}"/>
                  </a:ext>
                </a:extLst>
              </p:cNvPr>
              <p:cNvSpPr txBox="1"/>
              <p:nvPr/>
            </p:nvSpPr>
            <p:spPr>
              <a:xfrm>
                <a:off x="3022002" y="1314812"/>
                <a:ext cx="350520" cy="461665"/>
              </a:xfrm>
              <a:prstGeom prst="rect">
                <a:avLst/>
              </a:prstGeom>
              <a:noFill/>
            </p:spPr>
            <p:txBody>
              <a:bodyPr wrap="square" rtlCol="0">
                <a:spAutoFit/>
              </a:bodyPr>
              <a:lstStyle/>
              <a:p>
                <a:r>
                  <a:rPr kumimoji="1" lang="en-US" altLang="ja-JP" sz="2400" b="1" dirty="0"/>
                  <a:t>A</a:t>
                </a:r>
                <a:endParaRPr kumimoji="1" lang="ja-JP" altLang="en-US" sz="2400" b="1" dirty="0"/>
              </a:p>
            </p:txBody>
          </p:sp>
          <p:sp>
            <p:nvSpPr>
              <p:cNvPr id="65" name="テキスト ボックス 64">
                <a:extLst>
                  <a:ext uri="{FF2B5EF4-FFF2-40B4-BE49-F238E27FC236}">
                    <a16:creationId xmlns:a16="http://schemas.microsoft.com/office/drawing/2014/main" id="{0E93D814-DACC-414A-89B9-A33915876A31}"/>
                  </a:ext>
                </a:extLst>
              </p:cNvPr>
              <p:cNvSpPr txBox="1"/>
              <p:nvPr/>
            </p:nvSpPr>
            <p:spPr>
              <a:xfrm>
                <a:off x="4221480" y="1238612"/>
                <a:ext cx="350520" cy="461665"/>
              </a:xfrm>
              <a:prstGeom prst="rect">
                <a:avLst/>
              </a:prstGeom>
              <a:noFill/>
            </p:spPr>
            <p:txBody>
              <a:bodyPr wrap="square" rtlCol="0">
                <a:spAutoFit/>
              </a:bodyPr>
              <a:lstStyle/>
              <a:p>
                <a:r>
                  <a:rPr kumimoji="1" lang="en-US" altLang="ja-JP" sz="2400" b="1" dirty="0"/>
                  <a:t>B</a:t>
                </a:r>
                <a:endParaRPr kumimoji="1" lang="ja-JP" altLang="en-US" sz="2400" b="1" dirty="0"/>
              </a:p>
            </p:txBody>
          </p:sp>
          <p:sp>
            <p:nvSpPr>
              <p:cNvPr id="66" name="テキスト ボックス 65">
                <a:extLst>
                  <a:ext uri="{FF2B5EF4-FFF2-40B4-BE49-F238E27FC236}">
                    <a16:creationId xmlns:a16="http://schemas.microsoft.com/office/drawing/2014/main" id="{0D73F73B-22A9-4F02-AE27-6F6396EA5208}"/>
                  </a:ext>
                </a:extLst>
              </p:cNvPr>
              <p:cNvSpPr txBox="1"/>
              <p:nvPr/>
            </p:nvSpPr>
            <p:spPr>
              <a:xfrm>
                <a:off x="1279222" y="2975717"/>
                <a:ext cx="350520" cy="461665"/>
              </a:xfrm>
              <a:prstGeom prst="rect">
                <a:avLst/>
              </a:prstGeom>
              <a:noFill/>
            </p:spPr>
            <p:txBody>
              <a:bodyPr wrap="square" rtlCol="0">
                <a:spAutoFit/>
              </a:bodyPr>
              <a:lstStyle/>
              <a:p>
                <a:r>
                  <a:rPr kumimoji="1" lang="en-US" altLang="ja-JP" sz="2400" b="1" dirty="0"/>
                  <a:t>C</a:t>
                </a:r>
                <a:endParaRPr kumimoji="1" lang="ja-JP" altLang="en-US" sz="2400" b="1" dirty="0"/>
              </a:p>
            </p:txBody>
          </p:sp>
          <p:sp>
            <p:nvSpPr>
              <p:cNvPr id="67" name="テキスト ボックス 66">
                <a:extLst>
                  <a:ext uri="{FF2B5EF4-FFF2-40B4-BE49-F238E27FC236}">
                    <a16:creationId xmlns:a16="http://schemas.microsoft.com/office/drawing/2014/main" id="{A727146D-ACD5-4612-AA10-81BCCC29A613}"/>
                  </a:ext>
                </a:extLst>
              </p:cNvPr>
              <p:cNvSpPr txBox="1"/>
              <p:nvPr/>
            </p:nvSpPr>
            <p:spPr>
              <a:xfrm>
                <a:off x="2333085" y="2975718"/>
                <a:ext cx="350520" cy="461665"/>
              </a:xfrm>
              <a:prstGeom prst="rect">
                <a:avLst/>
              </a:prstGeom>
              <a:noFill/>
            </p:spPr>
            <p:txBody>
              <a:bodyPr wrap="square" rtlCol="0">
                <a:spAutoFit/>
              </a:bodyPr>
              <a:lstStyle/>
              <a:p>
                <a:r>
                  <a:rPr kumimoji="1" lang="en-US" altLang="ja-JP" sz="2400" b="1" dirty="0"/>
                  <a:t>D</a:t>
                </a:r>
                <a:endParaRPr kumimoji="1" lang="ja-JP" altLang="en-US" sz="2400" b="1" dirty="0"/>
              </a:p>
            </p:txBody>
          </p:sp>
          <p:sp>
            <p:nvSpPr>
              <p:cNvPr id="68" name="テキスト ボックス 67">
                <a:extLst>
                  <a:ext uri="{FF2B5EF4-FFF2-40B4-BE49-F238E27FC236}">
                    <a16:creationId xmlns:a16="http://schemas.microsoft.com/office/drawing/2014/main" id="{ABAFABBE-6312-495D-9F72-046E0CD2555E}"/>
                  </a:ext>
                </a:extLst>
              </p:cNvPr>
              <p:cNvSpPr txBox="1"/>
              <p:nvPr/>
            </p:nvSpPr>
            <p:spPr>
              <a:xfrm>
                <a:off x="3713678" y="5543912"/>
                <a:ext cx="350520" cy="461665"/>
              </a:xfrm>
              <a:prstGeom prst="rect">
                <a:avLst/>
              </a:prstGeom>
              <a:noFill/>
            </p:spPr>
            <p:txBody>
              <a:bodyPr wrap="square" rtlCol="0">
                <a:spAutoFit/>
              </a:bodyPr>
              <a:lstStyle/>
              <a:p>
                <a:r>
                  <a:rPr kumimoji="1" lang="en-US" altLang="ja-JP" sz="2400" b="1" dirty="0"/>
                  <a:t>I</a:t>
                </a:r>
                <a:endParaRPr kumimoji="1" lang="ja-JP" altLang="en-US" sz="2400" b="1" dirty="0"/>
              </a:p>
            </p:txBody>
          </p:sp>
          <p:sp>
            <p:nvSpPr>
              <p:cNvPr id="69" name="テキスト ボックス 68">
                <a:extLst>
                  <a:ext uri="{FF2B5EF4-FFF2-40B4-BE49-F238E27FC236}">
                    <a16:creationId xmlns:a16="http://schemas.microsoft.com/office/drawing/2014/main" id="{1366BC52-9862-426F-A73E-FF7286574998}"/>
                  </a:ext>
                </a:extLst>
              </p:cNvPr>
              <p:cNvSpPr txBox="1"/>
              <p:nvPr/>
            </p:nvSpPr>
            <p:spPr>
              <a:xfrm>
                <a:off x="5959992" y="4321084"/>
                <a:ext cx="350520" cy="461665"/>
              </a:xfrm>
              <a:prstGeom prst="rect">
                <a:avLst/>
              </a:prstGeom>
              <a:noFill/>
            </p:spPr>
            <p:txBody>
              <a:bodyPr wrap="square" rtlCol="0">
                <a:spAutoFit/>
              </a:bodyPr>
              <a:lstStyle/>
              <a:p>
                <a:r>
                  <a:rPr kumimoji="1" lang="en-US" altLang="ja-JP" sz="2400" b="1" dirty="0"/>
                  <a:t>H</a:t>
                </a:r>
                <a:endParaRPr kumimoji="1" lang="ja-JP" altLang="en-US" sz="2400" b="1" dirty="0"/>
              </a:p>
            </p:txBody>
          </p:sp>
          <p:sp>
            <p:nvSpPr>
              <p:cNvPr id="70" name="テキスト ボックス 69">
                <a:extLst>
                  <a:ext uri="{FF2B5EF4-FFF2-40B4-BE49-F238E27FC236}">
                    <a16:creationId xmlns:a16="http://schemas.microsoft.com/office/drawing/2014/main" id="{174E49B5-6D3D-4663-BC95-9B3705BACEC0}"/>
                  </a:ext>
                </a:extLst>
              </p:cNvPr>
              <p:cNvSpPr txBox="1"/>
              <p:nvPr/>
            </p:nvSpPr>
            <p:spPr>
              <a:xfrm>
                <a:off x="6342081" y="3290574"/>
                <a:ext cx="350520" cy="461665"/>
              </a:xfrm>
              <a:prstGeom prst="rect">
                <a:avLst/>
              </a:prstGeom>
              <a:noFill/>
            </p:spPr>
            <p:txBody>
              <a:bodyPr wrap="square" rtlCol="0">
                <a:spAutoFit/>
              </a:bodyPr>
              <a:lstStyle/>
              <a:p>
                <a:r>
                  <a:rPr kumimoji="1" lang="en-US" altLang="ja-JP" sz="2400" b="1" dirty="0"/>
                  <a:t>G</a:t>
                </a:r>
                <a:endParaRPr kumimoji="1" lang="ja-JP" altLang="en-US" sz="2400" b="1" dirty="0"/>
              </a:p>
            </p:txBody>
          </p:sp>
          <p:sp>
            <p:nvSpPr>
              <p:cNvPr id="71" name="テキスト ボックス 70">
                <a:extLst>
                  <a:ext uri="{FF2B5EF4-FFF2-40B4-BE49-F238E27FC236}">
                    <a16:creationId xmlns:a16="http://schemas.microsoft.com/office/drawing/2014/main" id="{B7B05E28-6988-43A2-8F76-0E314902F4B6}"/>
                  </a:ext>
                </a:extLst>
              </p:cNvPr>
              <p:cNvSpPr txBox="1"/>
              <p:nvPr/>
            </p:nvSpPr>
            <p:spPr>
              <a:xfrm>
                <a:off x="6039138" y="2421364"/>
                <a:ext cx="350520" cy="461665"/>
              </a:xfrm>
              <a:prstGeom prst="rect">
                <a:avLst/>
              </a:prstGeom>
              <a:noFill/>
            </p:spPr>
            <p:txBody>
              <a:bodyPr wrap="square" rtlCol="0">
                <a:spAutoFit/>
              </a:bodyPr>
              <a:lstStyle/>
              <a:p>
                <a:r>
                  <a:rPr kumimoji="1" lang="en-US" altLang="ja-JP" sz="2400" b="1" dirty="0"/>
                  <a:t>F</a:t>
                </a:r>
                <a:endParaRPr kumimoji="1" lang="ja-JP" altLang="en-US" sz="2400" b="1" dirty="0"/>
              </a:p>
            </p:txBody>
          </p:sp>
          <p:sp>
            <p:nvSpPr>
              <p:cNvPr id="72" name="テキスト ボックス 71">
                <a:extLst>
                  <a:ext uri="{FF2B5EF4-FFF2-40B4-BE49-F238E27FC236}">
                    <a16:creationId xmlns:a16="http://schemas.microsoft.com/office/drawing/2014/main" id="{E66DBF7A-6BAF-4D7A-BF16-377D0458794C}"/>
                  </a:ext>
                </a:extLst>
              </p:cNvPr>
              <p:cNvSpPr txBox="1"/>
              <p:nvPr/>
            </p:nvSpPr>
            <p:spPr>
              <a:xfrm>
                <a:off x="1245601" y="4270356"/>
                <a:ext cx="350520" cy="461665"/>
              </a:xfrm>
              <a:prstGeom prst="rect">
                <a:avLst/>
              </a:prstGeom>
              <a:noFill/>
            </p:spPr>
            <p:txBody>
              <a:bodyPr wrap="square" rtlCol="0">
                <a:spAutoFit/>
              </a:bodyPr>
              <a:lstStyle/>
              <a:p>
                <a:r>
                  <a:rPr kumimoji="1" lang="en-US" altLang="ja-JP" sz="2400" b="1" dirty="0"/>
                  <a:t>E</a:t>
                </a:r>
                <a:endParaRPr kumimoji="1" lang="ja-JP" altLang="en-US" sz="2400" b="1" dirty="0"/>
              </a:p>
            </p:txBody>
          </p:sp>
          <p:sp>
            <p:nvSpPr>
              <p:cNvPr id="73" name="テキスト ボックス 72">
                <a:extLst>
                  <a:ext uri="{FF2B5EF4-FFF2-40B4-BE49-F238E27FC236}">
                    <a16:creationId xmlns:a16="http://schemas.microsoft.com/office/drawing/2014/main" id="{E3A21834-9146-48C7-8421-33D728C11360}"/>
                  </a:ext>
                </a:extLst>
              </p:cNvPr>
              <p:cNvSpPr txBox="1"/>
              <p:nvPr/>
            </p:nvSpPr>
            <p:spPr>
              <a:xfrm>
                <a:off x="5383156" y="5737424"/>
                <a:ext cx="350520" cy="461665"/>
              </a:xfrm>
              <a:prstGeom prst="rect">
                <a:avLst/>
              </a:prstGeom>
              <a:noFill/>
            </p:spPr>
            <p:txBody>
              <a:bodyPr wrap="square" rtlCol="0">
                <a:spAutoFit/>
              </a:bodyPr>
              <a:lstStyle/>
              <a:p>
                <a:r>
                  <a:rPr kumimoji="1" lang="en-US" altLang="ja-JP" sz="2400" b="1" dirty="0"/>
                  <a:t>J</a:t>
                </a:r>
                <a:endParaRPr kumimoji="1" lang="ja-JP" altLang="en-US" sz="2400" b="1" dirty="0"/>
              </a:p>
            </p:txBody>
          </p:sp>
        </p:grpSp>
        <p:sp>
          <p:nvSpPr>
            <p:cNvPr id="45" name="四角形: 角を丸くする 44">
              <a:extLst>
                <a:ext uri="{FF2B5EF4-FFF2-40B4-BE49-F238E27FC236}">
                  <a16:creationId xmlns:a16="http://schemas.microsoft.com/office/drawing/2014/main" id="{EF579B76-45A7-42D2-9828-7473468CF67A}"/>
                </a:ext>
              </a:extLst>
            </p:cNvPr>
            <p:cNvSpPr/>
            <p:nvPr/>
          </p:nvSpPr>
          <p:spPr>
            <a:xfrm>
              <a:off x="199890" y="1268864"/>
              <a:ext cx="5822854" cy="5455760"/>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3" name="四角形: 角を丸くする 52">
              <a:extLst>
                <a:ext uri="{FF2B5EF4-FFF2-40B4-BE49-F238E27FC236}">
                  <a16:creationId xmlns:a16="http://schemas.microsoft.com/office/drawing/2014/main" id="{BF45D957-A743-4611-9F41-6FDB9639735B}"/>
                </a:ext>
              </a:extLst>
            </p:cNvPr>
            <p:cNvSpPr/>
            <p:nvPr/>
          </p:nvSpPr>
          <p:spPr>
            <a:xfrm>
              <a:off x="2125563" y="1560857"/>
              <a:ext cx="1986441" cy="617639"/>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6" name="四角形: 角を丸くする 55">
              <a:extLst>
                <a:ext uri="{FF2B5EF4-FFF2-40B4-BE49-F238E27FC236}">
                  <a16:creationId xmlns:a16="http://schemas.microsoft.com/office/drawing/2014/main" id="{5DB7C427-C9C5-43DB-B32A-548AE458F264}"/>
                </a:ext>
              </a:extLst>
            </p:cNvPr>
            <p:cNvSpPr/>
            <p:nvPr/>
          </p:nvSpPr>
          <p:spPr>
            <a:xfrm>
              <a:off x="2668727" y="5808010"/>
              <a:ext cx="2172576" cy="712625"/>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7" name="四角形: 角を丸くする 56">
              <a:extLst>
                <a:ext uri="{FF2B5EF4-FFF2-40B4-BE49-F238E27FC236}">
                  <a16:creationId xmlns:a16="http://schemas.microsoft.com/office/drawing/2014/main" id="{63510B82-A2EE-41FD-A03D-D18EA694BD34}"/>
                </a:ext>
              </a:extLst>
            </p:cNvPr>
            <p:cNvSpPr/>
            <p:nvPr/>
          </p:nvSpPr>
          <p:spPr>
            <a:xfrm>
              <a:off x="3755015" y="2297560"/>
              <a:ext cx="2172576" cy="2763081"/>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8" name="四角形: 角を丸くする 57">
              <a:extLst>
                <a:ext uri="{FF2B5EF4-FFF2-40B4-BE49-F238E27FC236}">
                  <a16:creationId xmlns:a16="http://schemas.microsoft.com/office/drawing/2014/main" id="{B635B3CE-C565-49D0-AA21-D234B89845B3}"/>
                </a:ext>
              </a:extLst>
            </p:cNvPr>
            <p:cNvSpPr/>
            <p:nvPr/>
          </p:nvSpPr>
          <p:spPr>
            <a:xfrm>
              <a:off x="295043" y="2366936"/>
              <a:ext cx="2735028" cy="3326347"/>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9" name="テキスト ボックス 58">
              <a:extLst>
                <a:ext uri="{FF2B5EF4-FFF2-40B4-BE49-F238E27FC236}">
                  <a16:creationId xmlns:a16="http://schemas.microsoft.com/office/drawing/2014/main" id="{24022F3A-BF75-417E-8AF2-1AACBFFA2B40}"/>
                </a:ext>
              </a:extLst>
            </p:cNvPr>
            <p:cNvSpPr txBox="1"/>
            <p:nvPr/>
          </p:nvSpPr>
          <p:spPr>
            <a:xfrm>
              <a:off x="4065367" y="1254055"/>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α</a:t>
              </a:r>
              <a:endParaRPr kumimoji="1" lang="ja-JP" altLang="en-US" sz="4000" dirty="0">
                <a:solidFill>
                  <a:schemeClr val="accent1">
                    <a:lumMod val="75000"/>
                  </a:schemeClr>
                </a:solidFill>
              </a:endParaRPr>
            </a:p>
          </p:txBody>
        </p:sp>
        <p:sp>
          <p:nvSpPr>
            <p:cNvPr id="60" name="テキスト ボックス 59">
              <a:extLst>
                <a:ext uri="{FF2B5EF4-FFF2-40B4-BE49-F238E27FC236}">
                  <a16:creationId xmlns:a16="http://schemas.microsoft.com/office/drawing/2014/main" id="{9DEF8560-0F25-472B-A5C1-E6E169AEEC6F}"/>
                </a:ext>
              </a:extLst>
            </p:cNvPr>
            <p:cNvSpPr txBox="1"/>
            <p:nvPr/>
          </p:nvSpPr>
          <p:spPr>
            <a:xfrm>
              <a:off x="4891696" y="5781648"/>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Δ</a:t>
              </a:r>
              <a:endParaRPr kumimoji="1" lang="ja-JP" altLang="en-US" sz="4000" dirty="0">
                <a:solidFill>
                  <a:schemeClr val="accent1">
                    <a:lumMod val="75000"/>
                  </a:schemeClr>
                </a:solidFill>
              </a:endParaRPr>
            </a:p>
          </p:txBody>
        </p:sp>
        <p:sp>
          <p:nvSpPr>
            <p:cNvPr id="61" name="テキスト ボックス 60">
              <a:extLst>
                <a:ext uri="{FF2B5EF4-FFF2-40B4-BE49-F238E27FC236}">
                  <a16:creationId xmlns:a16="http://schemas.microsoft.com/office/drawing/2014/main" id="{E92BA92F-BA39-4D26-9CF2-941281BD0B9C}"/>
                </a:ext>
              </a:extLst>
            </p:cNvPr>
            <p:cNvSpPr txBox="1"/>
            <p:nvPr/>
          </p:nvSpPr>
          <p:spPr>
            <a:xfrm>
              <a:off x="5294805" y="1624227"/>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γ</a:t>
              </a:r>
              <a:endParaRPr kumimoji="1" lang="ja-JP" altLang="en-US" sz="4000" dirty="0">
                <a:solidFill>
                  <a:schemeClr val="accent1">
                    <a:lumMod val="75000"/>
                  </a:schemeClr>
                </a:solidFill>
              </a:endParaRPr>
            </a:p>
          </p:txBody>
        </p:sp>
        <p:sp>
          <p:nvSpPr>
            <p:cNvPr id="62" name="テキスト ボックス 61">
              <a:extLst>
                <a:ext uri="{FF2B5EF4-FFF2-40B4-BE49-F238E27FC236}">
                  <a16:creationId xmlns:a16="http://schemas.microsoft.com/office/drawing/2014/main" id="{CFA87EF4-32A2-4816-A4C3-3E5A1C346417}"/>
                </a:ext>
              </a:extLst>
            </p:cNvPr>
            <p:cNvSpPr txBox="1"/>
            <p:nvPr/>
          </p:nvSpPr>
          <p:spPr>
            <a:xfrm>
              <a:off x="235222" y="1747337"/>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β</a:t>
              </a:r>
              <a:endParaRPr kumimoji="1" lang="ja-JP" altLang="en-US" sz="4000" dirty="0">
                <a:solidFill>
                  <a:schemeClr val="accent1">
                    <a:lumMod val="75000"/>
                  </a:schemeClr>
                </a:solidFill>
              </a:endParaRPr>
            </a:p>
          </p:txBody>
        </p:sp>
      </p:grpSp>
      <p:grpSp>
        <p:nvGrpSpPr>
          <p:cNvPr id="3" name="グループ化 2">
            <a:extLst>
              <a:ext uri="{FF2B5EF4-FFF2-40B4-BE49-F238E27FC236}">
                <a16:creationId xmlns:a16="http://schemas.microsoft.com/office/drawing/2014/main" id="{BE0956DD-53C5-42B4-A432-B6E5E8E75C3F}"/>
              </a:ext>
            </a:extLst>
          </p:cNvPr>
          <p:cNvGrpSpPr/>
          <p:nvPr/>
        </p:nvGrpSpPr>
        <p:grpSpPr>
          <a:xfrm>
            <a:off x="5798007" y="1315205"/>
            <a:ext cx="2804968" cy="1323370"/>
            <a:chOff x="6053048" y="1337993"/>
            <a:chExt cx="2804968" cy="1323370"/>
          </a:xfrm>
        </p:grpSpPr>
        <p:sp>
          <p:nvSpPr>
            <p:cNvPr id="31" name="テキスト ボックス 30">
              <a:extLst>
                <a:ext uri="{FF2B5EF4-FFF2-40B4-BE49-F238E27FC236}">
                  <a16:creationId xmlns:a16="http://schemas.microsoft.com/office/drawing/2014/main" id="{DCFBBB91-B554-4386-B2B5-D82DCBF7C36A}"/>
                </a:ext>
              </a:extLst>
            </p:cNvPr>
            <p:cNvSpPr txBox="1"/>
            <p:nvPr/>
          </p:nvSpPr>
          <p:spPr>
            <a:xfrm flipH="1">
              <a:off x="6535460" y="1486986"/>
              <a:ext cx="2322556" cy="1077218"/>
            </a:xfrm>
            <a:prstGeom prst="rect">
              <a:avLst/>
            </a:prstGeom>
            <a:noFill/>
          </p:spPr>
          <p:txBody>
            <a:bodyPr wrap="square" rtlCol="0">
              <a:spAutoFit/>
            </a:bodyPr>
            <a:lstStyle/>
            <a:p>
              <a:r>
                <a:rPr kumimoji="1" lang="ja-JP" altLang="en-US" sz="1600" dirty="0"/>
                <a:t>：利他行為された回数</a:t>
              </a:r>
              <a:endParaRPr kumimoji="1" lang="en-US" altLang="ja-JP" sz="1600" dirty="0"/>
            </a:p>
            <a:p>
              <a:endParaRPr kumimoji="1" lang="en-US" altLang="ja-JP" sz="1600" dirty="0"/>
            </a:p>
            <a:p>
              <a:endParaRPr kumimoji="1" lang="en-US" altLang="ja-JP" sz="1600" dirty="0"/>
            </a:p>
            <a:p>
              <a:r>
                <a:rPr kumimoji="1" lang="ja-JP" altLang="en-US" sz="1600" dirty="0"/>
                <a:t>：利他行為した回数</a:t>
              </a:r>
              <a:endParaRPr kumimoji="1" lang="en-US" altLang="ja-JP" sz="1600" dirty="0"/>
            </a:p>
          </p:txBody>
        </p:sp>
        <p:pic>
          <p:nvPicPr>
            <p:cNvPr id="78" name="図 77" descr="ダイアグラム, 概略図&#10;&#10;自動的に生成された説明">
              <a:extLst>
                <a:ext uri="{FF2B5EF4-FFF2-40B4-BE49-F238E27FC236}">
                  <a16:creationId xmlns:a16="http://schemas.microsoft.com/office/drawing/2014/main" id="{CCB687A0-65F7-4A76-A524-BE757D51F9C9}"/>
                </a:ext>
              </a:extLst>
            </p:cNvPr>
            <p:cNvPicPr>
              <a:picLocks noChangeAspect="1"/>
            </p:cNvPicPr>
            <p:nvPr/>
          </p:nvPicPr>
          <p:blipFill rotWithShape="1">
            <a:blip r:embed="rId4">
              <a:extLst>
                <a:ext uri="{28A0092B-C50C-407E-A947-70E740481C1C}">
                  <a14:useLocalDpi xmlns:a14="http://schemas.microsoft.com/office/drawing/2010/main" val="0"/>
                </a:ext>
              </a:extLst>
            </a:blip>
            <a:srcRect l="72723" t="21822" r="14094" b="64088"/>
            <a:stretch/>
          </p:blipFill>
          <p:spPr>
            <a:xfrm>
              <a:off x="6053048" y="1337993"/>
              <a:ext cx="567848" cy="564669"/>
            </a:xfrm>
            <a:prstGeom prst="ellipse">
              <a:avLst/>
            </a:prstGeom>
            <a:ln>
              <a:solidFill>
                <a:schemeClr val="tx1"/>
              </a:solidFill>
            </a:ln>
          </p:spPr>
        </p:pic>
        <p:pic>
          <p:nvPicPr>
            <p:cNvPr id="79" name="図 78" descr="ダイアグラム, 概略図&#10;&#10;自動的に生成された説明">
              <a:extLst>
                <a:ext uri="{FF2B5EF4-FFF2-40B4-BE49-F238E27FC236}">
                  <a16:creationId xmlns:a16="http://schemas.microsoft.com/office/drawing/2014/main" id="{88AE4669-7172-4FFA-BE73-01AAB218F30B}"/>
                </a:ext>
              </a:extLst>
            </p:cNvPr>
            <p:cNvPicPr>
              <a:picLocks noChangeAspect="1"/>
            </p:cNvPicPr>
            <p:nvPr/>
          </p:nvPicPr>
          <p:blipFill rotWithShape="1">
            <a:blip r:embed="rId4">
              <a:extLst>
                <a:ext uri="{28A0092B-C50C-407E-A947-70E740481C1C}">
                  <a14:useLocalDpi xmlns:a14="http://schemas.microsoft.com/office/drawing/2010/main" val="0"/>
                </a:ext>
              </a:extLst>
            </a:blip>
            <a:srcRect l="27905" t="42955" r="58912" b="42955"/>
            <a:stretch/>
          </p:blipFill>
          <p:spPr>
            <a:xfrm>
              <a:off x="6053048" y="2096694"/>
              <a:ext cx="567848" cy="564669"/>
            </a:xfrm>
            <a:prstGeom prst="ellipse">
              <a:avLst/>
            </a:prstGeom>
            <a:ln>
              <a:solidFill>
                <a:schemeClr val="tx1"/>
              </a:solidFill>
            </a:ln>
          </p:spPr>
        </p:pic>
      </p:grpSp>
      <p:grpSp>
        <p:nvGrpSpPr>
          <p:cNvPr id="2" name="グループ化 1">
            <a:extLst>
              <a:ext uri="{FF2B5EF4-FFF2-40B4-BE49-F238E27FC236}">
                <a16:creationId xmlns:a16="http://schemas.microsoft.com/office/drawing/2014/main" id="{FCD1B548-18B4-453E-A147-AB7DF8649DFC}"/>
              </a:ext>
            </a:extLst>
          </p:cNvPr>
          <p:cNvGrpSpPr/>
          <p:nvPr/>
        </p:nvGrpSpPr>
        <p:grpSpPr>
          <a:xfrm>
            <a:off x="1956031" y="3271530"/>
            <a:ext cx="2159210" cy="2790020"/>
            <a:chOff x="1956031" y="3271530"/>
            <a:chExt cx="2159210" cy="2790020"/>
          </a:xfrm>
        </p:grpSpPr>
        <p:sp>
          <p:nvSpPr>
            <p:cNvPr id="38" name="四角形: 角を丸くする 37">
              <a:extLst>
                <a:ext uri="{FF2B5EF4-FFF2-40B4-BE49-F238E27FC236}">
                  <a16:creationId xmlns:a16="http://schemas.microsoft.com/office/drawing/2014/main" id="{0B0A8E2B-4FE6-4F1C-888C-506497FD2DF3}"/>
                </a:ext>
              </a:extLst>
            </p:cNvPr>
            <p:cNvSpPr/>
            <p:nvPr/>
          </p:nvSpPr>
          <p:spPr>
            <a:xfrm rot="20163609">
              <a:off x="1956031" y="3271530"/>
              <a:ext cx="2159210" cy="475835"/>
            </a:xfrm>
            <a:prstGeom prst="roundRect">
              <a:avLst>
                <a:gd name="adj" fmla="val 8379"/>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9" name="四角形: 角を丸くする 38">
              <a:extLst>
                <a:ext uri="{FF2B5EF4-FFF2-40B4-BE49-F238E27FC236}">
                  <a16:creationId xmlns:a16="http://schemas.microsoft.com/office/drawing/2014/main" id="{A07C5835-C850-40F2-96EE-A33015DAABA8}"/>
                </a:ext>
              </a:extLst>
            </p:cNvPr>
            <p:cNvSpPr/>
            <p:nvPr/>
          </p:nvSpPr>
          <p:spPr>
            <a:xfrm rot="17601793">
              <a:off x="2065524" y="4480206"/>
              <a:ext cx="2686853" cy="475835"/>
            </a:xfrm>
            <a:prstGeom prst="roundRect">
              <a:avLst>
                <a:gd name="adj" fmla="val 8379"/>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Tree>
    <p:extLst>
      <p:ext uri="{BB962C8B-B14F-4D97-AF65-F5344CB8AC3E}">
        <p14:creationId xmlns:p14="http://schemas.microsoft.com/office/powerpoint/2010/main" val="2231912057"/>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33" name="四角形: 角を丸くする 32">
            <a:extLst>
              <a:ext uri="{FF2B5EF4-FFF2-40B4-BE49-F238E27FC236}">
                <a16:creationId xmlns:a16="http://schemas.microsoft.com/office/drawing/2014/main" id="{0E66A3AD-A77D-4C18-BF03-FAD71D1B0635}"/>
              </a:ext>
            </a:extLst>
          </p:cNvPr>
          <p:cNvSpPr/>
          <p:nvPr/>
        </p:nvSpPr>
        <p:spPr>
          <a:xfrm>
            <a:off x="-1743919" y="-34724"/>
            <a:ext cx="12783149" cy="1085893"/>
          </a:xfrm>
          <a:prstGeom prst="roundRect">
            <a:avLst/>
          </a:prstGeom>
          <a:solidFill>
            <a:schemeClr val="accent6">
              <a:lumMod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ja-JP" altLang="en-US" sz="4000" b="1" dirty="0">
                <a:solidFill>
                  <a:schemeClr val="tx1"/>
                </a:solidFill>
              </a:rPr>
              <a:t>歩数計算レベル別の分析</a:t>
            </a:r>
          </a:p>
        </p:txBody>
      </p:sp>
      <p:grpSp>
        <p:nvGrpSpPr>
          <p:cNvPr id="4" name="グループ化 3">
            <a:extLst>
              <a:ext uri="{FF2B5EF4-FFF2-40B4-BE49-F238E27FC236}">
                <a16:creationId xmlns:a16="http://schemas.microsoft.com/office/drawing/2014/main" id="{300053E9-B2C3-496B-B7CE-B2789FD2B461}"/>
              </a:ext>
            </a:extLst>
          </p:cNvPr>
          <p:cNvGrpSpPr/>
          <p:nvPr/>
        </p:nvGrpSpPr>
        <p:grpSpPr>
          <a:xfrm>
            <a:off x="491266" y="1123125"/>
            <a:ext cx="3847161" cy="2436957"/>
            <a:chOff x="4874264" y="1177153"/>
            <a:chExt cx="4172208" cy="2642855"/>
          </a:xfrm>
        </p:grpSpPr>
        <p:pic>
          <p:nvPicPr>
            <p:cNvPr id="5126" name="Picture 6">
              <a:extLst>
                <a:ext uri="{FF2B5EF4-FFF2-40B4-BE49-F238E27FC236}">
                  <a16:creationId xmlns:a16="http://schemas.microsoft.com/office/drawing/2014/main" id="{A5037B2D-90B8-42E5-8271-B7C37ED4F2C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436" t="18035" r="24338"/>
            <a:stretch/>
          </p:blipFill>
          <p:spPr bwMode="auto">
            <a:xfrm>
              <a:off x="5976633" y="1798439"/>
              <a:ext cx="1848930" cy="1760732"/>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グループ化 30">
              <a:extLst>
                <a:ext uri="{FF2B5EF4-FFF2-40B4-BE49-F238E27FC236}">
                  <a16:creationId xmlns:a16="http://schemas.microsoft.com/office/drawing/2014/main" id="{C01733CB-70F7-4A87-B928-C30D155EEFE9}"/>
                </a:ext>
              </a:extLst>
            </p:cNvPr>
            <p:cNvGrpSpPr/>
            <p:nvPr/>
          </p:nvGrpSpPr>
          <p:grpSpPr>
            <a:xfrm>
              <a:off x="4874264" y="1177153"/>
              <a:ext cx="4172208" cy="2642855"/>
              <a:chOff x="296804" y="1146553"/>
              <a:chExt cx="4532014" cy="2642855"/>
            </a:xfrm>
          </p:grpSpPr>
          <p:sp>
            <p:nvSpPr>
              <p:cNvPr id="34" name="テキスト ボックス 33">
                <a:extLst>
                  <a:ext uri="{FF2B5EF4-FFF2-40B4-BE49-F238E27FC236}">
                    <a16:creationId xmlns:a16="http://schemas.microsoft.com/office/drawing/2014/main" id="{E1289346-CC59-47D5-8D50-402BFE048FBA}"/>
                  </a:ext>
                </a:extLst>
              </p:cNvPr>
              <p:cNvSpPr txBox="1"/>
              <p:nvPr/>
            </p:nvSpPr>
            <p:spPr>
              <a:xfrm>
                <a:off x="3512593" y="3152744"/>
                <a:ext cx="644339" cy="636664"/>
              </a:xfrm>
              <a:prstGeom prst="rect">
                <a:avLst/>
              </a:prstGeom>
              <a:noFill/>
            </p:spPr>
            <p:txBody>
              <a:bodyPr wrap="square" rtlCol="0">
                <a:spAutoFit/>
              </a:bodyPr>
              <a:lstStyle/>
              <a:p>
                <a:r>
                  <a:rPr kumimoji="1" lang="ja-JP" altLang="en-US" sz="1400" dirty="0"/>
                  <a:t>はい</a:t>
                </a:r>
                <a:endParaRPr kumimoji="1" lang="en-US" altLang="ja-JP" sz="1400" dirty="0"/>
              </a:p>
            </p:txBody>
          </p:sp>
          <p:sp>
            <p:nvSpPr>
              <p:cNvPr id="36" name="四角形: 角を丸くする 35">
                <a:extLst>
                  <a:ext uri="{FF2B5EF4-FFF2-40B4-BE49-F238E27FC236}">
                    <a16:creationId xmlns:a16="http://schemas.microsoft.com/office/drawing/2014/main" id="{5B48D020-6221-4A88-B017-D9871BB4E451}"/>
                  </a:ext>
                </a:extLst>
              </p:cNvPr>
              <p:cNvSpPr/>
              <p:nvPr/>
            </p:nvSpPr>
            <p:spPr>
              <a:xfrm>
                <a:off x="296804" y="1146553"/>
                <a:ext cx="4532014" cy="2396664"/>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dirty="0"/>
              </a:p>
            </p:txBody>
          </p:sp>
          <p:sp>
            <p:nvSpPr>
              <p:cNvPr id="37" name="テキスト ボックス 36">
                <a:extLst>
                  <a:ext uri="{FF2B5EF4-FFF2-40B4-BE49-F238E27FC236}">
                    <a16:creationId xmlns:a16="http://schemas.microsoft.com/office/drawing/2014/main" id="{8A91E95F-F27D-48CF-8F60-E40AA6C58D02}"/>
                  </a:ext>
                </a:extLst>
              </p:cNvPr>
              <p:cNvSpPr txBox="1"/>
              <p:nvPr/>
            </p:nvSpPr>
            <p:spPr>
              <a:xfrm>
                <a:off x="376367" y="1229974"/>
                <a:ext cx="4400256" cy="561762"/>
              </a:xfrm>
              <a:prstGeom prst="rect">
                <a:avLst/>
              </a:prstGeom>
              <a:noFill/>
            </p:spPr>
            <p:txBody>
              <a:bodyPr wrap="square" rtlCol="0">
                <a:spAutoFit/>
              </a:bodyPr>
              <a:lstStyle/>
              <a:p>
                <a:pPr indent="126365" algn="just"/>
                <a:r>
                  <a:rPr lang="en-US" altLang="ja-JP" sz="1200" kern="100" dirty="0">
                    <a:effectLst/>
                  </a:rPr>
                  <a:t>Q</a:t>
                </a:r>
                <a:r>
                  <a:rPr lang="ja-JP" altLang="en-US" sz="1200" kern="100" dirty="0"/>
                  <a:t>レベル</a:t>
                </a:r>
                <a:r>
                  <a:rPr lang="en-US" altLang="ja-JP" sz="1200" kern="100" dirty="0"/>
                  <a:t>1</a:t>
                </a:r>
                <a:r>
                  <a:rPr lang="ja-JP" altLang="en-US" sz="1200" kern="100" dirty="0"/>
                  <a:t>によって積極的に歩こうという意識を持つようになりましたか？</a:t>
                </a:r>
                <a:endParaRPr lang="ja-JP" altLang="ja-JP" sz="1200" kern="100" dirty="0">
                  <a:effectLst/>
                  <a:latin typeface="Times New Roman" panose="02020603050405020304" pitchFamily="18" charset="0"/>
                  <a:ea typeface="MS UI Gothic" panose="020B0600070205080204" pitchFamily="50" charset="-128"/>
                  <a:cs typeface="ＭＳ 明朝" panose="02020609040205080304" pitchFamily="17" charset="-128"/>
                </a:endParaRPr>
              </a:p>
            </p:txBody>
          </p:sp>
        </p:grpSp>
      </p:grpSp>
      <p:grpSp>
        <p:nvGrpSpPr>
          <p:cNvPr id="5" name="グループ化 4">
            <a:extLst>
              <a:ext uri="{FF2B5EF4-FFF2-40B4-BE49-F238E27FC236}">
                <a16:creationId xmlns:a16="http://schemas.microsoft.com/office/drawing/2014/main" id="{F7485A6D-E66D-4F91-87BA-ED909420D9ED}"/>
              </a:ext>
            </a:extLst>
          </p:cNvPr>
          <p:cNvGrpSpPr/>
          <p:nvPr/>
        </p:nvGrpSpPr>
        <p:grpSpPr>
          <a:xfrm>
            <a:off x="4794370" y="1123125"/>
            <a:ext cx="3847161" cy="2379286"/>
            <a:chOff x="91480" y="3848656"/>
            <a:chExt cx="4172208" cy="2580313"/>
          </a:xfrm>
        </p:grpSpPr>
        <p:pic>
          <p:nvPicPr>
            <p:cNvPr id="5128" name="Picture 8">
              <a:extLst>
                <a:ext uri="{FF2B5EF4-FFF2-40B4-BE49-F238E27FC236}">
                  <a16:creationId xmlns:a16="http://schemas.microsoft.com/office/drawing/2014/main" id="{81087ED2-2BF2-468D-93BA-7EAD4961101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947" t="17890" r="24064"/>
            <a:stretch/>
          </p:blipFill>
          <p:spPr bwMode="auto">
            <a:xfrm>
              <a:off x="1206034" y="4397943"/>
              <a:ext cx="1943101" cy="1861995"/>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グループ化 39">
              <a:extLst>
                <a:ext uri="{FF2B5EF4-FFF2-40B4-BE49-F238E27FC236}">
                  <a16:creationId xmlns:a16="http://schemas.microsoft.com/office/drawing/2014/main" id="{8F671988-ED6A-47AE-A704-B641B9DA2BA1}"/>
                </a:ext>
              </a:extLst>
            </p:cNvPr>
            <p:cNvGrpSpPr/>
            <p:nvPr/>
          </p:nvGrpSpPr>
          <p:grpSpPr>
            <a:xfrm>
              <a:off x="91480" y="3848656"/>
              <a:ext cx="4172208" cy="2396664"/>
              <a:chOff x="296804" y="1146553"/>
              <a:chExt cx="4532014" cy="2396664"/>
            </a:xfrm>
          </p:grpSpPr>
          <p:sp>
            <p:nvSpPr>
              <p:cNvPr id="41" name="テキスト ボックス 40">
                <a:extLst>
                  <a:ext uri="{FF2B5EF4-FFF2-40B4-BE49-F238E27FC236}">
                    <a16:creationId xmlns:a16="http://schemas.microsoft.com/office/drawing/2014/main" id="{E9BFD821-4BE4-4676-9443-C5754B7AE833}"/>
                  </a:ext>
                </a:extLst>
              </p:cNvPr>
              <p:cNvSpPr txBox="1"/>
              <p:nvPr/>
            </p:nvSpPr>
            <p:spPr>
              <a:xfrm>
                <a:off x="3566501" y="1726406"/>
                <a:ext cx="644339" cy="636664"/>
              </a:xfrm>
              <a:prstGeom prst="rect">
                <a:avLst/>
              </a:prstGeom>
              <a:noFill/>
            </p:spPr>
            <p:txBody>
              <a:bodyPr wrap="square" rtlCol="0">
                <a:spAutoFit/>
              </a:bodyPr>
              <a:lstStyle/>
              <a:p>
                <a:r>
                  <a:rPr kumimoji="1" lang="ja-JP" altLang="en-US" sz="1400" dirty="0"/>
                  <a:t>はい</a:t>
                </a:r>
                <a:endParaRPr kumimoji="1" lang="en-US" altLang="ja-JP" sz="1400" dirty="0"/>
              </a:p>
            </p:txBody>
          </p:sp>
          <p:sp>
            <p:nvSpPr>
              <p:cNvPr id="42" name="四角形: 角を丸くする 41">
                <a:extLst>
                  <a:ext uri="{FF2B5EF4-FFF2-40B4-BE49-F238E27FC236}">
                    <a16:creationId xmlns:a16="http://schemas.microsoft.com/office/drawing/2014/main" id="{5DBCD223-4385-48AF-836E-777E0B7FB73A}"/>
                  </a:ext>
                </a:extLst>
              </p:cNvPr>
              <p:cNvSpPr/>
              <p:nvPr/>
            </p:nvSpPr>
            <p:spPr>
              <a:xfrm>
                <a:off x="296804" y="1146553"/>
                <a:ext cx="4532014" cy="2396664"/>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dirty="0"/>
              </a:p>
            </p:txBody>
          </p:sp>
          <p:sp>
            <p:nvSpPr>
              <p:cNvPr id="43" name="テキスト ボックス 42">
                <a:extLst>
                  <a:ext uri="{FF2B5EF4-FFF2-40B4-BE49-F238E27FC236}">
                    <a16:creationId xmlns:a16="http://schemas.microsoft.com/office/drawing/2014/main" id="{4C187C93-4B47-4FD3-98D9-6F2A8442E59F}"/>
                  </a:ext>
                </a:extLst>
              </p:cNvPr>
              <p:cNvSpPr txBox="1"/>
              <p:nvPr/>
            </p:nvSpPr>
            <p:spPr>
              <a:xfrm>
                <a:off x="376367" y="1229974"/>
                <a:ext cx="4400256" cy="561763"/>
              </a:xfrm>
              <a:prstGeom prst="rect">
                <a:avLst/>
              </a:prstGeom>
              <a:noFill/>
            </p:spPr>
            <p:txBody>
              <a:bodyPr wrap="square" rtlCol="0">
                <a:spAutoFit/>
              </a:bodyPr>
              <a:lstStyle/>
              <a:p>
                <a:pPr indent="126365" algn="just"/>
                <a:r>
                  <a:rPr lang="en-US" altLang="ja-JP" sz="1200" kern="100" dirty="0">
                    <a:effectLst/>
                  </a:rPr>
                  <a:t>Q</a:t>
                </a:r>
                <a:r>
                  <a:rPr lang="ja-JP" altLang="en-US" sz="1200" kern="100" dirty="0"/>
                  <a:t>レベル</a:t>
                </a:r>
                <a:r>
                  <a:rPr lang="en-US" altLang="ja-JP" sz="1200" kern="100" dirty="0"/>
                  <a:t>2</a:t>
                </a:r>
                <a:r>
                  <a:rPr lang="ja-JP" altLang="en-US" sz="1200" kern="100" dirty="0"/>
                  <a:t>によって積極的</a:t>
                </a:r>
                <a:r>
                  <a:rPr lang="ja-JP" altLang="en-US" sz="1200" kern="100"/>
                  <a:t>に歩こう・歩かせようと</a:t>
                </a:r>
                <a:r>
                  <a:rPr lang="ja-JP" altLang="en-US" sz="1200" kern="100" dirty="0"/>
                  <a:t>いう意識を持つようになりましたか？</a:t>
                </a:r>
                <a:endParaRPr lang="ja-JP" altLang="ja-JP" sz="1200" kern="100" dirty="0">
                  <a:effectLst/>
                  <a:latin typeface="Times New Roman" panose="02020603050405020304" pitchFamily="18" charset="0"/>
                  <a:ea typeface="MS UI Gothic" panose="020B0600070205080204" pitchFamily="50" charset="-128"/>
                  <a:cs typeface="ＭＳ 明朝" panose="02020609040205080304" pitchFamily="17" charset="-128"/>
                </a:endParaRPr>
              </a:p>
            </p:txBody>
          </p:sp>
        </p:grpSp>
        <p:sp>
          <p:nvSpPr>
            <p:cNvPr id="44" name="テキスト ボックス 43">
              <a:extLst>
                <a:ext uri="{FF2B5EF4-FFF2-40B4-BE49-F238E27FC236}">
                  <a16:creationId xmlns:a16="http://schemas.microsoft.com/office/drawing/2014/main" id="{2EE68A8B-C0B4-4EA4-8831-86F0942B06CF}"/>
                </a:ext>
              </a:extLst>
            </p:cNvPr>
            <p:cNvSpPr txBox="1"/>
            <p:nvPr/>
          </p:nvSpPr>
          <p:spPr>
            <a:xfrm>
              <a:off x="468304" y="5792305"/>
              <a:ext cx="797806" cy="636664"/>
            </a:xfrm>
            <a:prstGeom prst="rect">
              <a:avLst/>
            </a:prstGeom>
            <a:noFill/>
          </p:spPr>
          <p:txBody>
            <a:bodyPr wrap="square" rtlCol="0">
              <a:spAutoFit/>
            </a:bodyPr>
            <a:lstStyle/>
            <a:p>
              <a:r>
                <a:rPr kumimoji="1" lang="ja-JP" altLang="en-US" sz="1400" dirty="0"/>
                <a:t>いいえ</a:t>
              </a:r>
              <a:endParaRPr kumimoji="1" lang="en-US" altLang="ja-JP" sz="1400" dirty="0"/>
            </a:p>
          </p:txBody>
        </p:sp>
      </p:grpSp>
      <p:sp>
        <p:nvSpPr>
          <p:cNvPr id="28" name="テキスト ボックス 27">
            <a:extLst>
              <a:ext uri="{FF2B5EF4-FFF2-40B4-BE49-F238E27FC236}">
                <a16:creationId xmlns:a16="http://schemas.microsoft.com/office/drawing/2014/main" id="{7C020B1E-AB3A-45E2-9DEA-7DAF32D96D89}"/>
              </a:ext>
            </a:extLst>
          </p:cNvPr>
          <p:cNvSpPr txBox="1"/>
          <p:nvPr/>
        </p:nvSpPr>
        <p:spPr>
          <a:xfrm>
            <a:off x="409168" y="5004721"/>
            <a:ext cx="8476974" cy="1600438"/>
          </a:xfrm>
          <a:prstGeom prst="rect">
            <a:avLst/>
          </a:prstGeom>
          <a:noFill/>
        </p:spPr>
        <p:txBody>
          <a:bodyPr wrap="square" rtlCol="0">
            <a:spAutoFit/>
          </a:bodyPr>
          <a:lstStyle/>
          <a:p>
            <a:r>
              <a:rPr kumimoji="1" lang="en-US" altLang="ja-JP" sz="1400" b="1" dirty="0"/>
              <a:t>Q.</a:t>
            </a:r>
            <a:r>
              <a:rPr kumimoji="1" lang="ja-JP" altLang="en-US" sz="1400" b="1" dirty="0"/>
              <a:t>賭け相手の選択基準を教えてください？</a:t>
            </a:r>
            <a:endParaRPr kumimoji="1" lang="en-US" altLang="ja-JP" sz="1400" b="1" dirty="0"/>
          </a:p>
          <a:p>
            <a:pPr marL="285750" indent="-285750">
              <a:buFont typeface="Arial" panose="020B0604020202020204" pitchFamily="34" charset="0"/>
              <a:buChar char="•"/>
            </a:pPr>
            <a:r>
              <a:rPr lang="ja-JP" altLang="en-US" sz="1400" b="0" i="0" dirty="0">
                <a:solidFill>
                  <a:srgbClr val="000000"/>
                </a:solidFill>
                <a:effectLst/>
                <a:latin typeface="Arial" panose="020B0604020202020204" pitchFamily="34" charset="0"/>
              </a:rPr>
              <a:t>これまでの歩数はどうだったか（多い？少ない？）→少ない人に</a:t>
            </a:r>
            <a:r>
              <a:rPr lang="ja-JP" altLang="en-US" sz="1400" dirty="0">
                <a:solidFill>
                  <a:srgbClr val="000000"/>
                </a:solidFill>
                <a:latin typeface="Arial" panose="020B0604020202020204" pitchFamily="34" charset="0"/>
              </a:rPr>
              <a:t>賭ける</a:t>
            </a:r>
            <a:endParaRPr lang="en-US" altLang="ja-JP" sz="1400" b="0" i="0" dirty="0">
              <a:solidFill>
                <a:srgbClr val="000000"/>
              </a:solidFill>
              <a:effectLst/>
              <a:latin typeface="Arial" panose="020B0604020202020204" pitchFamily="34" charset="0"/>
            </a:endParaRPr>
          </a:p>
          <a:p>
            <a:pPr marL="285750" indent="-285750">
              <a:buFont typeface="Arial" panose="020B0604020202020204" pitchFamily="34" charset="0"/>
              <a:buChar char="•"/>
            </a:pPr>
            <a:r>
              <a:rPr lang="ja-JP" altLang="en-US" sz="1400" b="0" i="0" dirty="0">
                <a:solidFill>
                  <a:srgbClr val="000000"/>
                </a:solidFill>
                <a:effectLst/>
                <a:latin typeface="Arial" panose="020B0604020202020204" pitchFamily="34" charset="0"/>
              </a:rPr>
              <a:t>具体的な予定が把握できるか（授業？旅行？外出？等）→予定が把握できる人に賭ける</a:t>
            </a:r>
            <a:endParaRPr lang="en-US" altLang="ja-JP" sz="1400" b="0" i="0" dirty="0">
              <a:solidFill>
                <a:srgbClr val="000000"/>
              </a:solidFill>
              <a:effectLst/>
              <a:latin typeface="Arial" panose="020B0604020202020204" pitchFamily="34" charset="0"/>
            </a:endParaRPr>
          </a:p>
          <a:p>
            <a:pPr marL="285750" indent="-285750">
              <a:buFont typeface="Arial" panose="020B0604020202020204" pitchFamily="34" charset="0"/>
              <a:buChar char="•"/>
            </a:pPr>
            <a:r>
              <a:rPr lang="ja-JP" altLang="en-US" sz="1400" b="0" i="0" dirty="0">
                <a:solidFill>
                  <a:srgbClr val="000000"/>
                </a:solidFill>
                <a:effectLst/>
                <a:latin typeface="Arial" panose="020B0604020202020204" pitchFamily="34" charset="0"/>
              </a:rPr>
              <a:t>歩かせることができるか（どこかに連れていくなど）→歩かせることができるような関係性（学校に来る頻度が高い、同じ部屋）の人に賭ける。</a:t>
            </a:r>
            <a:endParaRPr lang="en-US" altLang="ja-JP" sz="1400" b="0" i="0" dirty="0">
              <a:solidFill>
                <a:srgbClr val="000000"/>
              </a:solidFill>
              <a:effectLst/>
              <a:latin typeface="Arial" panose="020B0604020202020204" pitchFamily="34" charset="0"/>
            </a:endParaRPr>
          </a:p>
          <a:p>
            <a:r>
              <a:rPr lang="ja-JP" altLang="en-US" sz="1400" b="1" dirty="0">
                <a:solidFill>
                  <a:srgbClr val="000000"/>
                </a:solidFill>
                <a:latin typeface="Arial" panose="020B0604020202020204" pitchFamily="34" charset="0"/>
              </a:rPr>
              <a:t>→予定を把握していたり、関係性が強い人への賭けが集中しており、賭けた人に歩かせるということはあまりできていない。（前回よりも予定を把握している人に賭けた、という回答が多かった）</a:t>
            </a:r>
            <a:endParaRPr lang="en-US" altLang="ja-JP" sz="1400" b="1" dirty="0">
              <a:solidFill>
                <a:srgbClr val="000000"/>
              </a:solidFill>
              <a:latin typeface="Arial" panose="020B0604020202020204" pitchFamily="34" charset="0"/>
            </a:endParaRPr>
          </a:p>
        </p:txBody>
      </p:sp>
      <p:sp>
        <p:nvSpPr>
          <p:cNvPr id="29" name="テキスト ボックス 28">
            <a:extLst>
              <a:ext uri="{FF2B5EF4-FFF2-40B4-BE49-F238E27FC236}">
                <a16:creationId xmlns:a16="http://schemas.microsoft.com/office/drawing/2014/main" id="{2C99CBFC-2464-4E12-ACA9-DD4A53C8B60B}"/>
              </a:ext>
            </a:extLst>
          </p:cNvPr>
          <p:cNvSpPr txBox="1"/>
          <p:nvPr/>
        </p:nvSpPr>
        <p:spPr>
          <a:xfrm>
            <a:off x="491266" y="3544760"/>
            <a:ext cx="4050911" cy="1384995"/>
          </a:xfrm>
          <a:prstGeom prst="rect">
            <a:avLst/>
          </a:prstGeom>
          <a:noFill/>
        </p:spPr>
        <p:txBody>
          <a:bodyPr wrap="square" rtlCol="0">
            <a:spAutoFit/>
          </a:bodyPr>
          <a:lstStyle/>
          <a:p>
            <a:r>
              <a:rPr kumimoji="1" lang="ja-JP" altLang="en-US" sz="1400" b="1" dirty="0"/>
              <a:t>レベル</a:t>
            </a:r>
            <a:r>
              <a:rPr kumimoji="1" lang="en-US" altLang="ja-JP" sz="1400" b="1" dirty="0"/>
              <a:t>1</a:t>
            </a:r>
            <a:r>
              <a:rPr kumimoji="1" lang="ja-JP" altLang="en-US" sz="1400" b="1" dirty="0"/>
              <a:t>のポイント獲得による意識により何か具体的な行動に繋がりましたか？</a:t>
            </a:r>
            <a:endParaRPr kumimoji="1" lang="en-US" altLang="ja-JP" sz="1400" b="1" dirty="0"/>
          </a:p>
          <a:p>
            <a:pPr marL="285750" indent="-285750">
              <a:buFont typeface="Arial" panose="020B0604020202020204" pitchFamily="34" charset="0"/>
              <a:buChar char="•"/>
            </a:pPr>
            <a:r>
              <a:rPr lang="ja-JP" altLang="en-US" sz="1400" i="0" dirty="0">
                <a:solidFill>
                  <a:srgbClr val="000000"/>
                </a:solidFill>
                <a:effectLst/>
                <a:latin typeface="Roboto" panose="02000000000000000000" pitchFamily="2" charset="0"/>
              </a:rPr>
              <a:t>エレベータではなく階段を使ったり</a:t>
            </a:r>
            <a:r>
              <a:rPr lang="ja-JP" altLang="en-US" sz="1400" b="0" i="0" dirty="0">
                <a:solidFill>
                  <a:srgbClr val="000000"/>
                </a:solidFill>
                <a:effectLst/>
                <a:latin typeface="Roboto" panose="02000000000000000000" pitchFamily="2" charset="0"/>
              </a:rPr>
              <a:t>，この期間は学校まで徒歩で通うようにした。</a:t>
            </a:r>
            <a:endParaRPr lang="en-US" altLang="ja-JP" sz="1400" b="0" i="0" dirty="0">
              <a:solidFill>
                <a:srgbClr val="000000"/>
              </a:solidFill>
              <a:effectLst/>
              <a:latin typeface="Roboto" panose="02000000000000000000" pitchFamily="2" charset="0"/>
            </a:endParaRPr>
          </a:p>
          <a:p>
            <a:pPr marL="285750" indent="-285750">
              <a:buFont typeface="Arial" panose="020B0604020202020204" pitchFamily="34" charset="0"/>
              <a:buChar char="•"/>
            </a:pPr>
            <a:r>
              <a:rPr lang="ja-JP" altLang="en-US" sz="1400" b="0" i="0" dirty="0">
                <a:solidFill>
                  <a:srgbClr val="000000"/>
                </a:solidFill>
                <a:effectLst/>
                <a:latin typeface="Roboto" panose="02000000000000000000" pitchFamily="2" charset="0"/>
              </a:rPr>
              <a:t>エスカレータより階段を選んだ．地下鉄と徒歩のどちらでも良い時に徒歩を選んだ。</a:t>
            </a:r>
            <a:endParaRPr lang="en-US" altLang="ja-JP" sz="1400" b="0" i="0" dirty="0">
              <a:solidFill>
                <a:srgbClr val="000000"/>
              </a:solidFill>
              <a:effectLst/>
              <a:latin typeface="Roboto" panose="02000000000000000000" pitchFamily="2" charset="0"/>
            </a:endParaRPr>
          </a:p>
        </p:txBody>
      </p:sp>
      <p:sp>
        <p:nvSpPr>
          <p:cNvPr id="30" name="テキスト ボックス 29">
            <a:extLst>
              <a:ext uri="{FF2B5EF4-FFF2-40B4-BE49-F238E27FC236}">
                <a16:creationId xmlns:a16="http://schemas.microsoft.com/office/drawing/2014/main" id="{CC3E4606-78E0-4CAB-8ABA-EA11A6FA2415}"/>
              </a:ext>
            </a:extLst>
          </p:cNvPr>
          <p:cNvSpPr txBox="1"/>
          <p:nvPr/>
        </p:nvSpPr>
        <p:spPr>
          <a:xfrm>
            <a:off x="4704112" y="3509560"/>
            <a:ext cx="4050910" cy="954107"/>
          </a:xfrm>
          <a:prstGeom prst="rect">
            <a:avLst/>
          </a:prstGeom>
          <a:noFill/>
        </p:spPr>
        <p:txBody>
          <a:bodyPr wrap="square" rtlCol="0">
            <a:spAutoFit/>
          </a:bodyPr>
          <a:lstStyle/>
          <a:p>
            <a:r>
              <a:rPr kumimoji="1" lang="ja-JP" altLang="en-US" sz="1400" b="1" dirty="0"/>
              <a:t>レベル</a:t>
            </a:r>
            <a:r>
              <a:rPr kumimoji="1" lang="en-US" altLang="ja-JP" sz="1400" b="1" dirty="0"/>
              <a:t>2</a:t>
            </a:r>
            <a:r>
              <a:rPr kumimoji="1" lang="ja-JP" altLang="en-US" sz="1400" b="1" dirty="0"/>
              <a:t>のポイント獲得による意識により何か具体的な行動に繋がりましたか？</a:t>
            </a:r>
            <a:endParaRPr kumimoji="1" lang="en-US" altLang="ja-JP" sz="1400" b="1" dirty="0"/>
          </a:p>
          <a:p>
            <a:pPr marL="285750" indent="-285750">
              <a:buFont typeface="Arial" panose="020B0604020202020204" pitchFamily="34" charset="0"/>
              <a:buChar char="•"/>
            </a:pPr>
            <a:r>
              <a:rPr lang="ja-JP" altLang="en-US" sz="1400" b="0" i="0" dirty="0">
                <a:solidFill>
                  <a:srgbClr val="000000"/>
                </a:solidFill>
                <a:effectLst/>
                <a:latin typeface="Roboto" panose="02000000000000000000" pitchFamily="2" charset="0"/>
              </a:rPr>
              <a:t>コンビニまで一緒に行ったり，外食を促したりした</a:t>
            </a:r>
            <a:endParaRPr lang="en-US" altLang="ja-JP" sz="1400" b="0" i="0" dirty="0">
              <a:solidFill>
                <a:srgbClr val="000000"/>
              </a:solidFill>
              <a:effectLst/>
              <a:latin typeface="Roboto" panose="02000000000000000000" pitchFamily="2" charset="0"/>
            </a:endParaRPr>
          </a:p>
        </p:txBody>
      </p:sp>
    </p:spTree>
    <p:extLst>
      <p:ext uri="{BB962C8B-B14F-4D97-AF65-F5344CB8AC3E}">
        <p14:creationId xmlns:p14="http://schemas.microsoft.com/office/powerpoint/2010/main" val="1565800124"/>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4" name="テキスト ボックス 3">
            <a:extLst>
              <a:ext uri="{FF2B5EF4-FFF2-40B4-BE49-F238E27FC236}">
                <a16:creationId xmlns:a16="http://schemas.microsoft.com/office/drawing/2014/main" id="{E9518FB0-4AE2-4680-8EE8-8B329565B6E5}"/>
              </a:ext>
            </a:extLst>
          </p:cNvPr>
          <p:cNvSpPr txBox="1"/>
          <p:nvPr/>
        </p:nvSpPr>
        <p:spPr>
          <a:xfrm>
            <a:off x="155492" y="1250689"/>
            <a:ext cx="8833015" cy="5078313"/>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b="1" dirty="0"/>
              <a:t>議論では、レベル１獲得の戦略、レベル</a:t>
            </a:r>
            <a:r>
              <a:rPr kumimoji="1" lang="en-US" altLang="ja-JP" b="1" dirty="0"/>
              <a:t>2</a:t>
            </a:r>
            <a:r>
              <a:rPr kumimoji="1" lang="ja-JP" altLang="en-US" b="1" dirty="0"/>
              <a:t>獲得の戦略が生まれ、これにより議論全体の質の向上・発言量の向上が達成されたと考える。</a:t>
            </a:r>
            <a:endParaRPr kumimoji="1" lang="en-US" altLang="ja-JP" b="1" dirty="0"/>
          </a:p>
          <a:p>
            <a:pPr marL="285750" indent="-285750">
              <a:buFont typeface="Arial" panose="020B0604020202020204" pitchFamily="34" charset="0"/>
              <a:buChar char="•"/>
            </a:pPr>
            <a:endParaRPr kumimoji="1" lang="en-US" altLang="ja-JP" b="1" dirty="0"/>
          </a:p>
          <a:p>
            <a:pPr marL="285750" indent="-285750">
              <a:buFont typeface="Arial" panose="020B0604020202020204" pitchFamily="34" charset="0"/>
              <a:buChar char="•"/>
            </a:pPr>
            <a:r>
              <a:rPr kumimoji="1" lang="ja-JP" altLang="en-US" b="1" dirty="0"/>
              <a:t>利他行為では、実験期間中</a:t>
            </a:r>
            <a:r>
              <a:rPr kumimoji="1" lang="en-US" altLang="ja-JP" b="1" dirty="0"/>
              <a:t>71</a:t>
            </a:r>
            <a:r>
              <a:rPr kumimoji="1" lang="ja-JP" altLang="en-US" b="1" dirty="0"/>
              <a:t>件の利他行為が報告された。利他行為をしようという意識はレベル</a:t>
            </a:r>
            <a:r>
              <a:rPr kumimoji="1" lang="en-US" altLang="ja-JP" b="1" dirty="0"/>
              <a:t>1</a:t>
            </a:r>
            <a:r>
              <a:rPr kumimoji="1" lang="ja-JP" altLang="en-US" b="1" dirty="0"/>
              <a:t>からは引き起こされ、レベル</a:t>
            </a:r>
            <a:r>
              <a:rPr kumimoji="1" lang="en-US" altLang="ja-JP" b="1" dirty="0"/>
              <a:t>2</a:t>
            </a:r>
            <a:r>
              <a:rPr kumimoji="1" lang="ja-JP" altLang="en-US" b="1" dirty="0"/>
              <a:t>からは引き起こされなかった。これは、賭け対象に利他行為をさせるよりも、他の人とコミュニケーションをとる人に賭けたほうが賭けが成功する可能性が高いため。賭け基準の変更など、改善が必要。</a:t>
            </a:r>
            <a:endParaRPr kumimoji="1" lang="en-US" altLang="ja-JP" b="1" dirty="0"/>
          </a:p>
          <a:p>
            <a:pPr marL="285750" indent="-285750">
              <a:buFont typeface="Arial" panose="020B0604020202020204" pitchFamily="34" charset="0"/>
              <a:buChar char="•"/>
            </a:pPr>
            <a:endParaRPr kumimoji="1" lang="en-US" altLang="ja-JP" b="1" dirty="0"/>
          </a:p>
          <a:p>
            <a:pPr marL="285750" indent="-285750">
              <a:buFont typeface="Arial" panose="020B0604020202020204" pitchFamily="34" charset="0"/>
              <a:buChar char="•"/>
            </a:pPr>
            <a:r>
              <a:rPr kumimoji="1" lang="ja-JP" altLang="en-US" b="1" dirty="0"/>
              <a:t>利他行為を報告するというしくみから、</a:t>
            </a:r>
            <a:r>
              <a:rPr lang="ja-JP" altLang="en-US" sz="1800" b="1" i="0" dirty="0">
                <a:effectLst/>
                <a:latin typeface="Roboto" panose="02000000000000000000" pitchFamily="2" charset="0"/>
              </a:rPr>
              <a:t>他人の利他行為を意識し、気づきやすくなり、利他行為に対して感謝の気持ちが湧いてきたという意見が挙がった。</a:t>
            </a:r>
            <a:endParaRPr lang="en-US" altLang="ja-JP" sz="1800" b="1" i="0" dirty="0">
              <a:effectLst/>
              <a:latin typeface="Roboto" panose="02000000000000000000" pitchFamily="2" charset="0"/>
            </a:endParaRPr>
          </a:p>
          <a:p>
            <a:pPr marL="285750" indent="-285750">
              <a:buFont typeface="Arial" panose="020B0604020202020204" pitchFamily="34" charset="0"/>
              <a:buChar char="•"/>
            </a:pPr>
            <a:endParaRPr kumimoji="1" lang="en-US" altLang="ja-JP" b="1" dirty="0"/>
          </a:p>
          <a:p>
            <a:pPr marL="285750" indent="-285750">
              <a:buFont typeface="Arial" panose="020B0604020202020204" pitchFamily="34" charset="0"/>
              <a:buChar char="•"/>
            </a:pPr>
            <a:r>
              <a:rPr kumimoji="1" lang="en-US" altLang="ja-JP" b="1" dirty="0"/>
              <a:t>DERC</a:t>
            </a:r>
            <a:r>
              <a:rPr kumimoji="1" lang="ja-JP" altLang="en-US" b="1" dirty="0"/>
              <a:t>のメカニズムを歩数に導入したことにより、被験者は楽しさを感じ、実際の歩数も向上した。</a:t>
            </a:r>
            <a:endParaRPr kumimoji="1" lang="en-US" altLang="ja-JP" b="1" dirty="0"/>
          </a:p>
          <a:p>
            <a:pPr marL="285750" indent="-285750">
              <a:buFont typeface="Arial" panose="020B0604020202020204" pitchFamily="34" charset="0"/>
              <a:buChar char="•"/>
            </a:pPr>
            <a:endParaRPr kumimoji="1" lang="en-US" altLang="ja-JP" b="1" dirty="0"/>
          </a:p>
          <a:p>
            <a:pPr marL="285750" indent="-285750">
              <a:buFont typeface="Arial" panose="020B0604020202020204" pitchFamily="34" charset="0"/>
              <a:buChar char="•"/>
            </a:pPr>
            <a:r>
              <a:rPr kumimoji="1" lang="ja-JP" altLang="en-US" b="1" dirty="0"/>
              <a:t>被験者ごとに、メインのポイント獲得アクションが異なっており、アクションごとのレベル</a:t>
            </a:r>
            <a:r>
              <a:rPr kumimoji="1" lang="en-US" altLang="ja-JP" b="1" dirty="0"/>
              <a:t>1</a:t>
            </a:r>
            <a:r>
              <a:rPr kumimoji="1" lang="ja-JP" altLang="en-US" b="1" dirty="0"/>
              <a:t>とレベル</a:t>
            </a:r>
            <a:r>
              <a:rPr kumimoji="1" lang="en-US" altLang="ja-JP" b="1" dirty="0"/>
              <a:t>2</a:t>
            </a:r>
            <a:r>
              <a:rPr kumimoji="1" lang="ja-JP" altLang="en-US" b="1" dirty="0"/>
              <a:t>でポイント獲得方法が異なっていたことより、被験者ごとに多種多様なポイント獲得戦略が生まれたことが分かる。</a:t>
            </a:r>
            <a:endParaRPr kumimoji="1" lang="en-US" altLang="ja-JP" b="1" dirty="0"/>
          </a:p>
        </p:txBody>
      </p:sp>
      <p:sp>
        <p:nvSpPr>
          <p:cNvPr id="5" name="Google Shape;250;p6">
            <a:extLst>
              <a:ext uri="{FF2B5EF4-FFF2-40B4-BE49-F238E27FC236}">
                <a16:creationId xmlns:a16="http://schemas.microsoft.com/office/drawing/2014/main" id="{014C582D-DCA4-493F-BCF8-0B640BCAA6F6}"/>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まとめ</a:t>
            </a:r>
            <a:endParaRPr dirty="0"/>
          </a:p>
        </p:txBody>
      </p:sp>
    </p:spTree>
    <p:extLst>
      <p:ext uri="{BB962C8B-B14F-4D97-AF65-F5344CB8AC3E}">
        <p14:creationId xmlns:p14="http://schemas.microsoft.com/office/powerpoint/2010/main" val="266893633"/>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50;p6">
            <a:extLst>
              <a:ext uri="{FF2B5EF4-FFF2-40B4-BE49-F238E27FC236}">
                <a16:creationId xmlns:a16="http://schemas.microsoft.com/office/drawing/2014/main" id="{FF11F696-3E6A-4A0D-AEEC-F523BD267874}"/>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sz="4000" b="1">
                <a:solidFill>
                  <a:schemeClr val="lt1"/>
                </a:solidFill>
                <a:latin typeface="Calibri"/>
                <a:ea typeface="Calibri"/>
                <a:cs typeface="Calibri"/>
                <a:sym typeface="Calibri"/>
              </a:rPr>
              <a:t>研究背景（ループダイナミクス）</a:t>
            </a:r>
            <a:endParaRPr/>
          </a:p>
        </p:txBody>
      </p:sp>
    </p:spTree>
    <p:extLst>
      <p:ext uri="{BB962C8B-B14F-4D97-AF65-F5344CB8AC3E}">
        <p14:creationId xmlns:p14="http://schemas.microsoft.com/office/powerpoint/2010/main" val="41028606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935EBB7A-6AEC-4B1F-AFF8-10ADAB8FCB32}"/>
              </a:ext>
            </a:extLst>
          </p:cNvPr>
          <p:cNvPicPr>
            <a:picLocks noChangeAspect="1"/>
          </p:cNvPicPr>
          <p:nvPr/>
        </p:nvPicPr>
        <p:blipFill>
          <a:blip r:embed="rId2"/>
          <a:stretch>
            <a:fillRect/>
          </a:stretch>
        </p:blipFill>
        <p:spPr>
          <a:xfrm>
            <a:off x="311553" y="839906"/>
            <a:ext cx="5889742" cy="5003941"/>
          </a:xfrm>
          <a:prstGeom prst="rect">
            <a:avLst/>
          </a:prstGeom>
        </p:spPr>
      </p:pic>
      <p:grpSp>
        <p:nvGrpSpPr>
          <p:cNvPr id="6" name="グループ化 5">
            <a:extLst>
              <a:ext uri="{FF2B5EF4-FFF2-40B4-BE49-F238E27FC236}">
                <a16:creationId xmlns:a16="http://schemas.microsoft.com/office/drawing/2014/main" id="{83A5F15D-38C2-4151-94DA-1EC055666AB3}"/>
              </a:ext>
            </a:extLst>
          </p:cNvPr>
          <p:cNvGrpSpPr/>
          <p:nvPr/>
        </p:nvGrpSpPr>
        <p:grpSpPr>
          <a:xfrm>
            <a:off x="3949207" y="4434840"/>
            <a:ext cx="2252088" cy="1132455"/>
            <a:chOff x="38099" y="4300398"/>
            <a:chExt cx="4406361" cy="2215724"/>
          </a:xfrm>
        </p:grpSpPr>
        <p:sp>
          <p:nvSpPr>
            <p:cNvPr id="7" name="四角形: 角を丸くする 6">
              <a:extLst>
                <a:ext uri="{FF2B5EF4-FFF2-40B4-BE49-F238E27FC236}">
                  <a16:creationId xmlns:a16="http://schemas.microsoft.com/office/drawing/2014/main" id="{737070BD-265B-4040-A638-AFCF6B3E2377}"/>
                </a:ext>
              </a:extLst>
            </p:cNvPr>
            <p:cNvSpPr/>
            <p:nvPr/>
          </p:nvSpPr>
          <p:spPr>
            <a:xfrm flipV="1">
              <a:off x="148976" y="5502427"/>
              <a:ext cx="501112" cy="208796"/>
            </a:xfrm>
            <a:prstGeom prst="roundRect">
              <a:avLst>
                <a:gd name="adj" fmla="val 50000"/>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8" name="図 7">
              <a:extLst>
                <a:ext uri="{FF2B5EF4-FFF2-40B4-BE49-F238E27FC236}">
                  <a16:creationId xmlns:a16="http://schemas.microsoft.com/office/drawing/2014/main" id="{204036F8-94B1-4794-ACCA-8FD4B1378236}"/>
                </a:ext>
              </a:extLst>
            </p:cNvPr>
            <p:cNvPicPr>
              <a:picLocks noChangeAspect="1"/>
            </p:cNvPicPr>
            <p:nvPr/>
          </p:nvPicPr>
          <p:blipFill rotWithShape="1">
            <a:blip r:embed="rId3"/>
            <a:srcRect l="1" t="1346" r="5548" b="24078"/>
            <a:stretch/>
          </p:blipFill>
          <p:spPr>
            <a:xfrm>
              <a:off x="38099" y="4300398"/>
              <a:ext cx="4406361" cy="2215724"/>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9" name="正方形/長方形 8">
              <a:extLst>
                <a:ext uri="{FF2B5EF4-FFF2-40B4-BE49-F238E27FC236}">
                  <a16:creationId xmlns:a16="http://schemas.microsoft.com/office/drawing/2014/main" id="{2A51DD86-A0D7-406C-B93F-EFF9E3C2AEC3}"/>
                </a:ext>
              </a:extLst>
            </p:cNvPr>
            <p:cNvSpPr/>
            <p:nvPr/>
          </p:nvSpPr>
          <p:spPr>
            <a:xfrm>
              <a:off x="148946" y="4696565"/>
              <a:ext cx="373498"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B4DC1501-D953-49F7-8503-6DD2A75B0000}"/>
                </a:ext>
              </a:extLst>
            </p:cNvPr>
            <p:cNvSpPr/>
            <p:nvPr/>
          </p:nvSpPr>
          <p:spPr>
            <a:xfrm>
              <a:off x="154026" y="4991205"/>
              <a:ext cx="373498"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1CEB4599-15FC-4C8C-B9E1-19C1A72A3A1A}"/>
                </a:ext>
              </a:extLst>
            </p:cNvPr>
            <p:cNvSpPr/>
            <p:nvPr/>
          </p:nvSpPr>
          <p:spPr>
            <a:xfrm>
              <a:off x="148946" y="5285258"/>
              <a:ext cx="373498"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1435917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グループ化 14">
            <a:extLst>
              <a:ext uri="{FF2B5EF4-FFF2-40B4-BE49-F238E27FC236}">
                <a16:creationId xmlns:a16="http://schemas.microsoft.com/office/drawing/2014/main" id="{22290456-8EAA-4C00-BCAF-0A44EC4C60E1}"/>
              </a:ext>
            </a:extLst>
          </p:cNvPr>
          <p:cNvGrpSpPr/>
          <p:nvPr/>
        </p:nvGrpSpPr>
        <p:grpSpPr>
          <a:xfrm>
            <a:off x="3429000" y="2565610"/>
            <a:ext cx="3626489" cy="2845976"/>
            <a:chOff x="0" y="-153785"/>
            <a:chExt cx="8738816" cy="6858000"/>
          </a:xfrm>
        </p:grpSpPr>
        <p:sp>
          <p:nvSpPr>
            <p:cNvPr id="7" name="四角形: 角を丸くする 6">
              <a:extLst>
                <a:ext uri="{FF2B5EF4-FFF2-40B4-BE49-F238E27FC236}">
                  <a16:creationId xmlns:a16="http://schemas.microsoft.com/office/drawing/2014/main" id="{754F02E7-BC7A-4760-947E-7FFFE6781D20}"/>
                </a:ext>
              </a:extLst>
            </p:cNvPr>
            <p:cNvSpPr/>
            <p:nvPr/>
          </p:nvSpPr>
          <p:spPr>
            <a:xfrm flipV="1">
              <a:off x="5155995" y="5436031"/>
              <a:ext cx="432979" cy="180407"/>
            </a:xfrm>
            <a:prstGeom prst="roundRect">
              <a:avLst>
                <a:gd name="adj" fmla="val 50000"/>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4" name="グループ化 13">
              <a:extLst>
                <a:ext uri="{FF2B5EF4-FFF2-40B4-BE49-F238E27FC236}">
                  <a16:creationId xmlns:a16="http://schemas.microsoft.com/office/drawing/2014/main" id="{0EF4AA63-9CDE-46F2-9B03-5D04038E3FF9}"/>
                </a:ext>
              </a:extLst>
            </p:cNvPr>
            <p:cNvGrpSpPr/>
            <p:nvPr/>
          </p:nvGrpSpPr>
          <p:grpSpPr>
            <a:xfrm>
              <a:off x="0" y="-153785"/>
              <a:ext cx="8738816" cy="6858000"/>
              <a:chOff x="128632" y="-62345"/>
              <a:chExt cx="8738816" cy="6858000"/>
            </a:xfrm>
          </p:grpSpPr>
          <p:pic>
            <p:nvPicPr>
              <p:cNvPr id="13" name="図 12">
                <a:extLst>
                  <a:ext uri="{FF2B5EF4-FFF2-40B4-BE49-F238E27FC236}">
                    <a16:creationId xmlns:a16="http://schemas.microsoft.com/office/drawing/2014/main" id="{D174328F-D0CD-4A0A-AFF2-6589327FF039}"/>
                  </a:ext>
                </a:extLst>
              </p:cNvPr>
              <p:cNvPicPr>
                <a:picLocks noChangeAspect="1"/>
              </p:cNvPicPr>
              <p:nvPr/>
            </p:nvPicPr>
            <p:blipFill>
              <a:blip r:embed="rId2"/>
              <a:stretch>
                <a:fillRect/>
              </a:stretch>
            </p:blipFill>
            <p:spPr>
              <a:xfrm>
                <a:off x="128632" y="-62345"/>
                <a:ext cx="8562539" cy="6858000"/>
              </a:xfrm>
              <a:prstGeom prst="rect">
                <a:avLst/>
              </a:prstGeom>
            </p:spPr>
          </p:pic>
          <p:pic>
            <p:nvPicPr>
              <p:cNvPr id="8" name="図 7">
                <a:extLst>
                  <a:ext uri="{FF2B5EF4-FFF2-40B4-BE49-F238E27FC236}">
                    <a16:creationId xmlns:a16="http://schemas.microsoft.com/office/drawing/2014/main" id="{8F65906D-7C8C-49D8-BAE7-CB565EA1B132}"/>
                  </a:ext>
                </a:extLst>
              </p:cNvPr>
              <p:cNvPicPr>
                <a:picLocks noChangeAspect="1"/>
              </p:cNvPicPr>
              <p:nvPr/>
            </p:nvPicPr>
            <p:blipFill rotWithShape="1">
              <a:blip r:embed="rId3"/>
              <a:srcRect l="1" t="1346" r="5548" b="24078"/>
              <a:stretch/>
            </p:blipFill>
            <p:spPr>
              <a:xfrm>
                <a:off x="5060193" y="4397434"/>
                <a:ext cx="3807255" cy="1914466"/>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grpSp>
        <p:sp>
          <p:nvSpPr>
            <p:cNvPr id="9" name="正方形/長方形 8">
              <a:extLst>
                <a:ext uri="{FF2B5EF4-FFF2-40B4-BE49-F238E27FC236}">
                  <a16:creationId xmlns:a16="http://schemas.microsoft.com/office/drawing/2014/main" id="{0FFB87A1-D6D3-4C9C-8AF5-1F430270C9C8}"/>
                </a:ext>
              </a:extLst>
            </p:cNvPr>
            <p:cNvSpPr/>
            <p:nvPr/>
          </p:nvSpPr>
          <p:spPr>
            <a:xfrm>
              <a:off x="5155969" y="4739737"/>
              <a:ext cx="322716" cy="948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648D53CE-6B2E-4520-965D-AEC5F7F8CF6A}"/>
                </a:ext>
              </a:extLst>
            </p:cNvPr>
            <p:cNvSpPr/>
            <p:nvPr/>
          </p:nvSpPr>
          <p:spPr>
            <a:xfrm>
              <a:off x="5160358" y="4994316"/>
              <a:ext cx="322716" cy="948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3668042A-3BA5-4C9A-972B-7034BF7D24C5}"/>
                </a:ext>
              </a:extLst>
            </p:cNvPr>
            <p:cNvSpPr/>
            <p:nvPr/>
          </p:nvSpPr>
          <p:spPr>
            <a:xfrm>
              <a:off x="5155969" y="5248389"/>
              <a:ext cx="322716" cy="9482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137084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10" name="テキスト ボックス 9">
            <a:extLst>
              <a:ext uri="{FF2B5EF4-FFF2-40B4-BE49-F238E27FC236}">
                <a16:creationId xmlns:a16="http://schemas.microsoft.com/office/drawing/2014/main" id="{093554F1-0231-46A8-84D6-413B4D2D2BDA}"/>
              </a:ext>
            </a:extLst>
          </p:cNvPr>
          <p:cNvSpPr txBox="1"/>
          <p:nvPr/>
        </p:nvSpPr>
        <p:spPr>
          <a:xfrm flipH="1">
            <a:off x="203286" y="5897666"/>
            <a:ext cx="8692441" cy="923330"/>
          </a:xfrm>
          <a:prstGeom prst="rect">
            <a:avLst/>
          </a:prstGeom>
          <a:solidFill>
            <a:schemeClr val="accent6">
              <a:lumMod val="60000"/>
              <a:lumOff val="40000"/>
            </a:schemeClr>
          </a:solidFill>
        </p:spPr>
        <p:txBody>
          <a:bodyPr wrap="square" rtlCol="0">
            <a:spAutoFit/>
          </a:bodyPr>
          <a:lstStyle/>
          <a:p>
            <a:r>
              <a:rPr lang="ja-JP" altLang="en-US" sz="1800" b="0" i="0" dirty="0">
                <a:solidFill>
                  <a:srgbClr val="000000"/>
                </a:solidFill>
                <a:effectLst/>
                <a:latin typeface="Roboto" panose="02000000000000000000" pitchFamily="2" charset="0"/>
              </a:rPr>
              <a:t>賭けた人に利他行為させるよりも他者と</a:t>
            </a:r>
            <a:r>
              <a:rPr lang="ja-JP" altLang="en-US" dirty="0">
                <a:solidFill>
                  <a:srgbClr val="000000"/>
                </a:solidFill>
                <a:latin typeface="Roboto" panose="02000000000000000000" pitchFamily="2" charset="0"/>
              </a:rPr>
              <a:t>交流する機会</a:t>
            </a:r>
            <a:r>
              <a:rPr lang="ja-JP" altLang="en-US" sz="1800" b="0" i="0" dirty="0">
                <a:solidFill>
                  <a:srgbClr val="000000"/>
                </a:solidFill>
                <a:effectLst/>
                <a:latin typeface="Roboto" panose="02000000000000000000" pitchFamily="2" charset="0"/>
              </a:rPr>
              <a:t>が多い人に賭けたほうが成功確率が高くなり</a:t>
            </a:r>
            <a:r>
              <a:rPr lang="ja-JP" altLang="en-US" dirty="0"/>
              <a:t>、賭けられる人が集中し、レベル</a:t>
            </a:r>
            <a:r>
              <a:rPr lang="en-US" altLang="ja-JP" dirty="0"/>
              <a:t>2</a:t>
            </a:r>
            <a:r>
              <a:rPr lang="ja-JP" altLang="en-US" dirty="0"/>
              <a:t>で潜在的に利他行為を起こさせる意識が起きなかった。</a:t>
            </a:r>
            <a:endParaRPr lang="en-US" altLang="ja-JP" b="0" i="0" dirty="0">
              <a:solidFill>
                <a:srgbClr val="000000"/>
              </a:solidFill>
              <a:effectLst/>
              <a:latin typeface="Roboto" panose="02000000000000000000" pitchFamily="2" charset="0"/>
            </a:endParaRPr>
          </a:p>
        </p:txBody>
      </p:sp>
      <p:sp>
        <p:nvSpPr>
          <p:cNvPr id="15" name="テキスト ボックス 14">
            <a:extLst>
              <a:ext uri="{FF2B5EF4-FFF2-40B4-BE49-F238E27FC236}">
                <a16:creationId xmlns:a16="http://schemas.microsoft.com/office/drawing/2014/main" id="{9BCB8095-9669-4E03-A834-2C490182BAE1}"/>
              </a:ext>
            </a:extLst>
          </p:cNvPr>
          <p:cNvSpPr txBox="1"/>
          <p:nvPr/>
        </p:nvSpPr>
        <p:spPr>
          <a:xfrm flipH="1">
            <a:off x="125248" y="2922183"/>
            <a:ext cx="3747983" cy="830997"/>
          </a:xfrm>
          <a:prstGeom prst="rect">
            <a:avLst/>
          </a:prstGeom>
          <a:noFill/>
        </p:spPr>
        <p:txBody>
          <a:bodyPr wrap="square" rtlCol="0">
            <a:spAutoFit/>
          </a:bodyPr>
          <a:lstStyle/>
          <a:p>
            <a:r>
              <a:rPr lang="en-US" altLang="ja-JP" sz="1600" b="1" i="0" dirty="0">
                <a:solidFill>
                  <a:srgbClr val="000000"/>
                </a:solidFill>
                <a:effectLst/>
                <a:latin typeface="Roboto" panose="02000000000000000000" pitchFamily="2" charset="0"/>
              </a:rPr>
              <a:t>D,F,H</a:t>
            </a:r>
            <a:r>
              <a:rPr lang="ja-JP" altLang="en-US" sz="1600" dirty="0">
                <a:solidFill>
                  <a:srgbClr val="000000"/>
                </a:solidFill>
                <a:latin typeface="Roboto" panose="02000000000000000000" pitchFamily="2" charset="0"/>
              </a:rPr>
              <a:t>は実験実施者から見て</a:t>
            </a:r>
            <a:r>
              <a:rPr lang="ja-JP" altLang="en-US" sz="1600" b="0" i="0" dirty="0">
                <a:solidFill>
                  <a:srgbClr val="000000"/>
                </a:solidFill>
                <a:effectLst/>
                <a:latin typeface="Roboto" panose="02000000000000000000" pitchFamily="2" charset="0"/>
              </a:rPr>
              <a:t>他者とよくコミュニケーションを取る傾向にある人たち</a:t>
            </a:r>
            <a:endParaRPr lang="en-US" altLang="ja-JP" sz="1600" b="0" i="0" dirty="0">
              <a:solidFill>
                <a:srgbClr val="000000"/>
              </a:solidFill>
              <a:effectLst/>
              <a:latin typeface="Roboto" panose="02000000000000000000" pitchFamily="2" charset="0"/>
            </a:endParaRPr>
          </a:p>
        </p:txBody>
      </p:sp>
      <p:sp>
        <p:nvSpPr>
          <p:cNvPr id="28" name="テキスト ボックス 27">
            <a:extLst>
              <a:ext uri="{FF2B5EF4-FFF2-40B4-BE49-F238E27FC236}">
                <a16:creationId xmlns:a16="http://schemas.microsoft.com/office/drawing/2014/main" id="{CCD84EDA-C0E8-41A0-A9A2-E0A8365CFEBE}"/>
              </a:ext>
            </a:extLst>
          </p:cNvPr>
          <p:cNvSpPr txBox="1"/>
          <p:nvPr/>
        </p:nvSpPr>
        <p:spPr>
          <a:xfrm flipH="1">
            <a:off x="75393" y="4503366"/>
            <a:ext cx="3747983" cy="954107"/>
          </a:xfrm>
          <a:prstGeom prst="rect">
            <a:avLst/>
          </a:prstGeom>
          <a:solidFill>
            <a:schemeClr val="bg1">
              <a:lumMod val="85000"/>
            </a:schemeClr>
          </a:solidFill>
        </p:spPr>
        <p:txBody>
          <a:bodyPr wrap="square" rtlCol="0">
            <a:spAutoFit/>
          </a:bodyPr>
          <a:lstStyle/>
          <a:p>
            <a:r>
              <a:rPr lang="ja-JP" altLang="en-US" sz="1400" b="1" i="0" dirty="0">
                <a:solidFill>
                  <a:srgbClr val="000000"/>
                </a:solidFill>
                <a:effectLst/>
                <a:latin typeface="Roboto" panose="02000000000000000000" pitchFamily="2" charset="0"/>
              </a:rPr>
              <a:t>賭け相手の選択基準を教えてください。</a:t>
            </a:r>
            <a:endParaRPr kumimoji="1" lang="en-US" altLang="ja-JP" sz="1400" b="1" dirty="0"/>
          </a:p>
          <a:p>
            <a:pPr marL="285750" indent="-285750">
              <a:buFont typeface="Arial" panose="020B0604020202020204" pitchFamily="34" charset="0"/>
              <a:buChar char="•"/>
            </a:pPr>
            <a:r>
              <a:rPr lang="ja-JP" altLang="en-US" sz="1400" b="0" i="0" dirty="0">
                <a:effectLst/>
                <a:latin typeface="Roboto" panose="02000000000000000000" pitchFamily="2" charset="0"/>
              </a:rPr>
              <a:t>普段から様々な人と交流をしている人</a:t>
            </a:r>
            <a:endParaRPr lang="en-US" altLang="ja-JP" sz="1400" b="0" i="0" dirty="0">
              <a:effectLst/>
              <a:latin typeface="Roboto" panose="02000000000000000000" pitchFamily="2" charset="0"/>
            </a:endParaRPr>
          </a:p>
          <a:p>
            <a:pPr marL="285750" indent="-285750">
              <a:buFont typeface="Arial" panose="020B0604020202020204" pitchFamily="34" charset="0"/>
              <a:buChar char="•"/>
            </a:pPr>
            <a:r>
              <a:rPr lang="ja-JP" altLang="en-US" sz="1400" b="0" i="0" dirty="0">
                <a:solidFill>
                  <a:srgbClr val="000000"/>
                </a:solidFill>
                <a:effectLst/>
                <a:latin typeface="Roboto" panose="02000000000000000000" pitchFamily="2" charset="0"/>
              </a:rPr>
              <a:t>他者とのコミュニケーションをコンスタントにとっているひと</a:t>
            </a:r>
            <a:endParaRPr lang="en-US" altLang="ja-JP" sz="1400" dirty="0">
              <a:solidFill>
                <a:srgbClr val="000000"/>
              </a:solidFill>
              <a:latin typeface="Roboto" panose="02000000000000000000" pitchFamily="2" charset="0"/>
            </a:endParaRPr>
          </a:p>
        </p:txBody>
      </p:sp>
      <p:grpSp>
        <p:nvGrpSpPr>
          <p:cNvPr id="31" name="グループ化 30">
            <a:extLst>
              <a:ext uri="{FF2B5EF4-FFF2-40B4-BE49-F238E27FC236}">
                <a16:creationId xmlns:a16="http://schemas.microsoft.com/office/drawing/2014/main" id="{78D196F7-667D-4E0F-A346-ACB832E8E670}"/>
              </a:ext>
            </a:extLst>
          </p:cNvPr>
          <p:cNvGrpSpPr/>
          <p:nvPr/>
        </p:nvGrpSpPr>
        <p:grpSpPr>
          <a:xfrm>
            <a:off x="3873231" y="1098657"/>
            <a:ext cx="5203473" cy="4679379"/>
            <a:chOff x="199890" y="1488248"/>
            <a:chExt cx="5822854" cy="5236376"/>
          </a:xfrm>
        </p:grpSpPr>
        <p:pic>
          <p:nvPicPr>
            <p:cNvPr id="32" name="図 31" descr="ダイアグラム, 概略図&#10;&#10;自動的に生成された説明">
              <a:extLst>
                <a:ext uri="{FF2B5EF4-FFF2-40B4-BE49-F238E27FC236}">
                  <a16:creationId xmlns:a16="http://schemas.microsoft.com/office/drawing/2014/main" id="{D3E65A75-5E37-45BD-A064-F91E4E6B64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979" y="1659260"/>
              <a:ext cx="5066395" cy="4741698"/>
            </a:xfrm>
            <a:prstGeom prst="rect">
              <a:avLst/>
            </a:prstGeom>
          </p:spPr>
        </p:pic>
        <p:sp>
          <p:nvSpPr>
            <p:cNvPr id="34" name="四角形: 角を丸くする 33">
              <a:extLst>
                <a:ext uri="{FF2B5EF4-FFF2-40B4-BE49-F238E27FC236}">
                  <a16:creationId xmlns:a16="http://schemas.microsoft.com/office/drawing/2014/main" id="{7C7FC3CD-0CAC-4318-B911-C5455D3C31C0}"/>
                </a:ext>
              </a:extLst>
            </p:cNvPr>
            <p:cNvSpPr/>
            <p:nvPr/>
          </p:nvSpPr>
          <p:spPr>
            <a:xfrm>
              <a:off x="199890" y="1488248"/>
              <a:ext cx="5822854" cy="5236376"/>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3" name="テキスト ボックス 42">
              <a:extLst>
                <a:ext uri="{FF2B5EF4-FFF2-40B4-BE49-F238E27FC236}">
                  <a16:creationId xmlns:a16="http://schemas.microsoft.com/office/drawing/2014/main" id="{15D1BC2F-4AE5-464B-BEA8-23328C7ABD51}"/>
                </a:ext>
              </a:extLst>
            </p:cNvPr>
            <p:cNvSpPr txBox="1"/>
            <p:nvPr/>
          </p:nvSpPr>
          <p:spPr>
            <a:xfrm>
              <a:off x="2778021" y="1497212"/>
              <a:ext cx="350520" cy="461665"/>
            </a:xfrm>
            <a:prstGeom prst="rect">
              <a:avLst/>
            </a:prstGeom>
            <a:noFill/>
          </p:spPr>
          <p:txBody>
            <a:bodyPr wrap="square" rtlCol="0">
              <a:spAutoFit/>
            </a:bodyPr>
            <a:lstStyle/>
            <a:p>
              <a:r>
                <a:rPr kumimoji="1" lang="en-US" altLang="ja-JP" sz="2400" b="1" dirty="0"/>
                <a:t>A</a:t>
              </a:r>
              <a:endParaRPr kumimoji="1" lang="ja-JP" altLang="en-US" sz="2400" b="1" dirty="0"/>
            </a:p>
          </p:txBody>
        </p:sp>
        <p:sp>
          <p:nvSpPr>
            <p:cNvPr id="44" name="テキスト ボックス 43">
              <a:extLst>
                <a:ext uri="{FF2B5EF4-FFF2-40B4-BE49-F238E27FC236}">
                  <a16:creationId xmlns:a16="http://schemas.microsoft.com/office/drawing/2014/main" id="{D16E2B4A-D9C2-4D79-A1B5-410E81929697}"/>
                </a:ext>
              </a:extLst>
            </p:cNvPr>
            <p:cNvSpPr txBox="1"/>
            <p:nvPr/>
          </p:nvSpPr>
          <p:spPr>
            <a:xfrm>
              <a:off x="3402336" y="1488248"/>
              <a:ext cx="350520" cy="461665"/>
            </a:xfrm>
            <a:prstGeom prst="rect">
              <a:avLst/>
            </a:prstGeom>
            <a:noFill/>
          </p:spPr>
          <p:txBody>
            <a:bodyPr wrap="square" rtlCol="0">
              <a:spAutoFit/>
            </a:bodyPr>
            <a:lstStyle/>
            <a:p>
              <a:r>
                <a:rPr kumimoji="1" lang="en-US" altLang="ja-JP" sz="2400" b="1" dirty="0"/>
                <a:t>B</a:t>
              </a:r>
              <a:endParaRPr kumimoji="1" lang="ja-JP" altLang="en-US" sz="2400" b="1" dirty="0"/>
            </a:p>
          </p:txBody>
        </p:sp>
        <p:sp>
          <p:nvSpPr>
            <p:cNvPr id="45" name="テキスト ボックス 44">
              <a:extLst>
                <a:ext uri="{FF2B5EF4-FFF2-40B4-BE49-F238E27FC236}">
                  <a16:creationId xmlns:a16="http://schemas.microsoft.com/office/drawing/2014/main" id="{69BDFE9D-C957-45AA-8191-6E3588A422C6}"/>
                </a:ext>
              </a:extLst>
            </p:cNvPr>
            <p:cNvSpPr txBox="1"/>
            <p:nvPr/>
          </p:nvSpPr>
          <p:spPr>
            <a:xfrm>
              <a:off x="395537" y="3244069"/>
              <a:ext cx="350520" cy="461665"/>
            </a:xfrm>
            <a:prstGeom prst="rect">
              <a:avLst/>
            </a:prstGeom>
            <a:noFill/>
          </p:spPr>
          <p:txBody>
            <a:bodyPr wrap="square" rtlCol="0">
              <a:spAutoFit/>
            </a:bodyPr>
            <a:lstStyle/>
            <a:p>
              <a:r>
                <a:rPr kumimoji="1" lang="en-US" altLang="ja-JP" sz="2400" b="1" dirty="0"/>
                <a:t>C</a:t>
              </a:r>
              <a:endParaRPr kumimoji="1" lang="ja-JP" altLang="en-US" sz="2400" b="1" dirty="0"/>
            </a:p>
          </p:txBody>
        </p:sp>
        <p:sp>
          <p:nvSpPr>
            <p:cNvPr id="46" name="テキスト ボックス 45">
              <a:extLst>
                <a:ext uri="{FF2B5EF4-FFF2-40B4-BE49-F238E27FC236}">
                  <a16:creationId xmlns:a16="http://schemas.microsoft.com/office/drawing/2014/main" id="{FC114F90-4E2C-4FFD-99C9-36563075A176}"/>
                </a:ext>
              </a:extLst>
            </p:cNvPr>
            <p:cNvSpPr txBox="1"/>
            <p:nvPr/>
          </p:nvSpPr>
          <p:spPr>
            <a:xfrm>
              <a:off x="1089819" y="3799299"/>
              <a:ext cx="350520" cy="461665"/>
            </a:xfrm>
            <a:prstGeom prst="rect">
              <a:avLst/>
            </a:prstGeom>
            <a:noFill/>
          </p:spPr>
          <p:txBody>
            <a:bodyPr wrap="square" rtlCol="0">
              <a:spAutoFit/>
            </a:bodyPr>
            <a:lstStyle/>
            <a:p>
              <a:r>
                <a:rPr kumimoji="1" lang="en-US" altLang="ja-JP" sz="2400" b="1" dirty="0"/>
                <a:t>D</a:t>
              </a:r>
              <a:endParaRPr kumimoji="1" lang="ja-JP" altLang="en-US" sz="2400" b="1" dirty="0"/>
            </a:p>
          </p:txBody>
        </p:sp>
        <p:sp>
          <p:nvSpPr>
            <p:cNvPr id="47" name="テキスト ボックス 46">
              <a:extLst>
                <a:ext uri="{FF2B5EF4-FFF2-40B4-BE49-F238E27FC236}">
                  <a16:creationId xmlns:a16="http://schemas.microsoft.com/office/drawing/2014/main" id="{311C9DFF-AE37-4172-8621-8FA8F8EE7A37}"/>
                </a:ext>
              </a:extLst>
            </p:cNvPr>
            <p:cNvSpPr txBox="1"/>
            <p:nvPr/>
          </p:nvSpPr>
          <p:spPr>
            <a:xfrm>
              <a:off x="2760797" y="6070139"/>
              <a:ext cx="350520" cy="461665"/>
            </a:xfrm>
            <a:prstGeom prst="rect">
              <a:avLst/>
            </a:prstGeom>
            <a:noFill/>
          </p:spPr>
          <p:txBody>
            <a:bodyPr wrap="square" rtlCol="0">
              <a:spAutoFit/>
            </a:bodyPr>
            <a:lstStyle/>
            <a:p>
              <a:r>
                <a:rPr kumimoji="1" lang="en-US" altLang="ja-JP" sz="2400" b="1" dirty="0"/>
                <a:t>I</a:t>
              </a:r>
              <a:endParaRPr kumimoji="1" lang="ja-JP" altLang="en-US" sz="2400" b="1" dirty="0"/>
            </a:p>
          </p:txBody>
        </p:sp>
        <p:sp>
          <p:nvSpPr>
            <p:cNvPr id="48" name="テキスト ボックス 47">
              <a:extLst>
                <a:ext uri="{FF2B5EF4-FFF2-40B4-BE49-F238E27FC236}">
                  <a16:creationId xmlns:a16="http://schemas.microsoft.com/office/drawing/2014/main" id="{7A1EA78C-DF52-4E18-9A82-4956CA5A6BB0}"/>
                </a:ext>
              </a:extLst>
            </p:cNvPr>
            <p:cNvSpPr txBox="1"/>
            <p:nvPr/>
          </p:nvSpPr>
          <p:spPr>
            <a:xfrm>
              <a:off x="5102208" y="4598977"/>
              <a:ext cx="350520" cy="461665"/>
            </a:xfrm>
            <a:prstGeom prst="rect">
              <a:avLst/>
            </a:prstGeom>
            <a:noFill/>
          </p:spPr>
          <p:txBody>
            <a:bodyPr wrap="square" rtlCol="0">
              <a:spAutoFit/>
            </a:bodyPr>
            <a:lstStyle/>
            <a:p>
              <a:r>
                <a:rPr kumimoji="1" lang="en-US" altLang="ja-JP" sz="2400" b="1" dirty="0"/>
                <a:t>H</a:t>
              </a:r>
              <a:endParaRPr kumimoji="1" lang="ja-JP" altLang="en-US" sz="2400" b="1" dirty="0"/>
            </a:p>
          </p:txBody>
        </p:sp>
        <p:sp>
          <p:nvSpPr>
            <p:cNvPr id="49" name="テキスト ボックス 48">
              <a:extLst>
                <a:ext uri="{FF2B5EF4-FFF2-40B4-BE49-F238E27FC236}">
                  <a16:creationId xmlns:a16="http://schemas.microsoft.com/office/drawing/2014/main" id="{A5FF1C8D-5820-4D84-A0B5-F172E3E349F3}"/>
                </a:ext>
              </a:extLst>
            </p:cNvPr>
            <p:cNvSpPr txBox="1"/>
            <p:nvPr/>
          </p:nvSpPr>
          <p:spPr>
            <a:xfrm>
              <a:off x="5484297" y="3568467"/>
              <a:ext cx="350520" cy="461665"/>
            </a:xfrm>
            <a:prstGeom prst="rect">
              <a:avLst/>
            </a:prstGeom>
            <a:noFill/>
          </p:spPr>
          <p:txBody>
            <a:bodyPr wrap="square" rtlCol="0">
              <a:spAutoFit/>
            </a:bodyPr>
            <a:lstStyle/>
            <a:p>
              <a:r>
                <a:rPr kumimoji="1" lang="en-US" altLang="ja-JP" sz="2400" b="1" dirty="0"/>
                <a:t>G</a:t>
              </a:r>
              <a:endParaRPr kumimoji="1" lang="ja-JP" altLang="en-US" sz="2400" b="1" dirty="0"/>
            </a:p>
          </p:txBody>
        </p:sp>
        <p:sp>
          <p:nvSpPr>
            <p:cNvPr id="50" name="テキスト ボックス 49">
              <a:extLst>
                <a:ext uri="{FF2B5EF4-FFF2-40B4-BE49-F238E27FC236}">
                  <a16:creationId xmlns:a16="http://schemas.microsoft.com/office/drawing/2014/main" id="{87F558DE-C2B8-4A64-B50F-70DADE1C3228}"/>
                </a:ext>
              </a:extLst>
            </p:cNvPr>
            <p:cNvSpPr txBox="1"/>
            <p:nvPr/>
          </p:nvSpPr>
          <p:spPr>
            <a:xfrm>
              <a:off x="5256763" y="2694376"/>
              <a:ext cx="350520" cy="461665"/>
            </a:xfrm>
            <a:prstGeom prst="rect">
              <a:avLst/>
            </a:prstGeom>
            <a:noFill/>
          </p:spPr>
          <p:txBody>
            <a:bodyPr wrap="square" rtlCol="0">
              <a:spAutoFit/>
            </a:bodyPr>
            <a:lstStyle/>
            <a:p>
              <a:r>
                <a:rPr kumimoji="1" lang="en-US" altLang="ja-JP" sz="2400" b="1" dirty="0"/>
                <a:t>F</a:t>
              </a:r>
              <a:endParaRPr kumimoji="1" lang="ja-JP" altLang="en-US" sz="2400" b="1" dirty="0"/>
            </a:p>
          </p:txBody>
        </p:sp>
        <p:sp>
          <p:nvSpPr>
            <p:cNvPr id="51" name="テキスト ボックス 50">
              <a:extLst>
                <a:ext uri="{FF2B5EF4-FFF2-40B4-BE49-F238E27FC236}">
                  <a16:creationId xmlns:a16="http://schemas.microsoft.com/office/drawing/2014/main" id="{22AE3C2E-78F4-4F7B-852F-B202C98E709A}"/>
                </a:ext>
              </a:extLst>
            </p:cNvPr>
            <p:cNvSpPr txBox="1"/>
            <p:nvPr/>
          </p:nvSpPr>
          <p:spPr>
            <a:xfrm>
              <a:off x="596698" y="4737075"/>
              <a:ext cx="350520" cy="461665"/>
            </a:xfrm>
            <a:prstGeom prst="rect">
              <a:avLst/>
            </a:prstGeom>
            <a:noFill/>
          </p:spPr>
          <p:txBody>
            <a:bodyPr wrap="square" rtlCol="0">
              <a:spAutoFit/>
            </a:bodyPr>
            <a:lstStyle/>
            <a:p>
              <a:r>
                <a:rPr kumimoji="1" lang="en-US" altLang="ja-JP" sz="2400" b="1" dirty="0"/>
                <a:t>E</a:t>
              </a:r>
              <a:endParaRPr kumimoji="1" lang="ja-JP" altLang="en-US" sz="2400" b="1" dirty="0"/>
            </a:p>
          </p:txBody>
        </p:sp>
        <p:sp>
          <p:nvSpPr>
            <p:cNvPr id="52" name="テキスト ボックス 51">
              <a:extLst>
                <a:ext uri="{FF2B5EF4-FFF2-40B4-BE49-F238E27FC236}">
                  <a16:creationId xmlns:a16="http://schemas.microsoft.com/office/drawing/2014/main" id="{1C954CF8-2F2E-4358-8250-02ABECC1D165}"/>
                </a:ext>
              </a:extLst>
            </p:cNvPr>
            <p:cNvSpPr txBox="1"/>
            <p:nvPr/>
          </p:nvSpPr>
          <p:spPr>
            <a:xfrm>
              <a:off x="4428685" y="6101126"/>
              <a:ext cx="350520" cy="461665"/>
            </a:xfrm>
            <a:prstGeom prst="rect">
              <a:avLst/>
            </a:prstGeom>
            <a:noFill/>
          </p:spPr>
          <p:txBody>
            <a:bodyPr wrap="square" rtlCol="0">
              <a:spAutoFit/>
            </a:bodyPr>
            <a:lstStyle/>
            <a:p>
              <a:r>
                <a:rPr kumimoji="1" lang="en-US" altLang="ja-JP" sz="2400" b="1" dirty="0"/>
                <a:t>J</a:t>
              </a:r>
              <a:endParaRPr kumimoji="1" lang="ja-JP" altLang="en-US" sz="2400" b="1" dirty="0"/>
            </a:p>
          </p:txBody>
        </p:sp>
      </p:grpSp>
      <p:grpSp>
        <p:nvGrpSpPr>
          <p:cNvPr id="2" name="グループ化 1">
            <a:extLst>
              <a:ext uri="{FF2B5EF4-FFF2-40B4-BE49-F238E27FC236}">
                <a16:creationId xmlns:a16="http://schemas.microsoft.com/office/drawing/2014/main" id="{408B1914-6DCA-4E9D-97E9-972C0F15ADAC}"/>
              </a:ext>
            </a:extLst>
          </p:cNvPr>
          <p:cNvGrpSpPr/>
          <p:nvPr/>
        </p:nvGrpSpPr>
        <p:grpSpPr>
          <a:xfrm>
            <a:off x="477052" y="1400527"/>
            <a:ext cx="2610486" cy="941677"/>
            <a:chOff x="290011" y="1157187"/>
            <a:chExt cx="2610486" cy="941677"/>
          </a:xfrm>
        </p:grpSpPr>
        <p:pic>
          <p:nvPicPr>
            <p:cNvPr id="29" name="図 28" descr="ダイアグラム, 概略図&#10;&#10;自動的に生成された説明">
              <a:extLst>
                <a:ext uri="{FF2B5EF4-FFF2-40B4-BE49-F238E27FC236}">
                  <a16:creationId xmlns:a16="http://schemas.microsoft.com/office/drawing/2014/main" id="{06B77F02-42D8-4DEC-83DB-417180317B9F}"/>
                </a:ext>
              </a:extLst>
            </p:cNvPr>
            <p:cNvPicPr>
              <a:picLocks noChangeAspect="1"/>
            </p:cNvPicPr>
            <p:nvPr/>
          </p:nvPicPr>
          <p:blipFill rotWithShape="1">
            <a:blip r:embed="rId4">
              <a:extLst>
                <a:ext uri="{28A0092B-C50C-407E-A947-70E740481C1C}">
                  <a14:useLocalDpi xmlns:a14="http://schemas.microsoft.com/office/drawing/2010/main" val="0"/>
                </a:ext>
              </a:extLst>
            </a:blip>
            <a:srcRect l="27905" t="42955" r="58912" b="42955"/>
            <a:stretch/>
          </p:blipFill>
          <p:spPr>
            <a:xfrm>
              <a:off x="290011" y="1280797"/>
              <a:ext cx="389152" cy="386973"/>
            </a:xfrm>
            <a:prstGeom prst="ellipse">
              <a:avLst/>
            </a:prstGeom>
            <a:ln>
              <a:solidFill>
                <a:schemeClr val="tx1"/>
              </a:solidFill>
            </a:ln>
          </p:spPr>
        </p:pic>
        <p:sp>
          <p:nvSpPr>
            <p:cNvPr id="53" name="テキスト ボックス 52">
              <a:extLst>
                <a:ext uri="{FF2B5EF4-FFF2-40B4-BE49-F238E27FC236}">
                  <a16:creationId xmlns:a16="http://schemas.microsoft.com/office/drawing/2014/main" id="{89730A62-C408-41F6-9CDE-344CDAD2305A}"/>
                </a:ext>
              </a:extLst>
            </p:cNvPr>
            <p:cNvSpPr txBox="1"/>
            <p:nvPr/>
          </p:nvSpPr>
          <p:spPr>
            <a:xfrm flipH="1">
              <a:off x="577941" y="1157187"/>
              <a:ext cx="2322556" cy="918778"/>
            </a:xfrm>
            <a:prstGeom prst="rect">
              <a:avLst/>
            </a:prstGeom>
            <a:noFill/>
          </p:spPr>
          <p:txBody>
            <a:bodyPr wrap="square" rtlCol="0">
              <a:spAutoFit/>
            </a:bodyPr>
            <a:lstStyle/>
            <a:p>
              <a:pPr>
                <a:lnSpc>
                  <a:spcPct val="200000"/>
                </a:lnSpc>
              </a:pPr>
              <a:r>
                <a:rPr kumimoji="1" lang="ja-JP" altLang="en-US" sz="1600" dirty="0"/>
                <a:t>：利他行為した回数</a:t>
              </a:r>
              <a:endParaRPr kumimoji="1" lang="en-US" altLang="ja-JP" sz="1600" dirty="0"/>
            </a:p>
            <a:p>
              <a:pPr>
                <a:lnSpc>
                  <a:spcPct val="150000"/>
                </a:lnSpc>
              </a:pPr>
              <a:r>
                <a:rPr kumimoji="1" lang="ja-JP" altLang="en-US" sz="1600" dirty="0"/>
                <a:t>：賭けられた回数</a:t>
              </a:r>
              <a:endParaRPr kumimoji="1" lang="en-US" altLang="ja-JP" sz="1600" dirty="0"/>
            </a:p>
          </p:txBody>
        </p:sp>
        <p:pic>
          <p:nvPicPr>
            <p:cNvPr id="76" name="図 75" descr="ダイアグラム, 概略図&#10;&#10;自動的に生成された説明">
              <a:extLst>
                <a:ext uri="{FF2B5EF4-FFF2-40B4-BE49-F238E27FC236}">
                  <a16:creationId xmlns:a16="http://schemas.microsoft.com/office/drawing/2014/main" id="{578BB91A-10BB-47CE-AC0E-AEACA3D3D9AB}"/>
                </a:ext>
              </a:extLst>
            </p:cNvPr>
            <p:cNvPicPr>
              <a:picLocks noChangeAspect="1"/>
            </p:cNvPicPr>
            <p:nvPr/>
          </p:nvPicPr>
          <p:blipFill rotWithShape="1">
            <a:blip r:embed="rId3">
              <a:extLst>
                <a:ext uri="{28A0092B-C50C-407E-A947-70E740481C1C}">
                  <a14:useLocalDpi xmlns:a14="http://schemas.microsoft.com/office/drawing/2010/main" val="0"/>
                </a:ext>
              </a:extLst>
            </a:blip>
            <a:srcRect l="5676" t="23254" r="84587" b="67009"/>
            <a:stretch/>
          </p:blipFill>
          <p:spPr>
            <a:xfrm>
              <a:off x="306538" y="1703881"/>
              <a:ext cx="389152" cy="394983"/>
            </a:xfrm>
            <a:prstGeom prst="ellipse">
              <a:avLst/>
            </a:prstGeom>
          </p:spPr>
        </p:pic>
      </p:grpSp>
      <p:sp>
        <p:nvSpPr>
          <p:cNvPr id="54" name="Google Shape;250;p6">
            <a:extLst>
              <a:ext uri="{FF2B5EF4-FFF2-40B4-BE49-F238E27FC236}">
                <a16:creationId xmlns:a16="http://schemas.microsoft.com/office/drawing/2014/main" id="{628AB1B1-52AC-4B2C-84EB-204E5B364086}"/>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賭けの分析</a:t>
            </a:r>
            <a:endParaRPr dirty="0"/>
          </a:p>
        </p:txBody>
      </p:sp>
    </p:spTree>
    <p:extLst>
      <p:ext uri="{BB962C8B-B14F-4D97-AF65-F5344CB8AC3E}">
        <p14:creationId xmlns:p14="http://schemas.microsoft.com/office/powerpoint/2010/main" val="516554828"/>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2" name="Google Shape;162;p4"/>
          <p:cNvSpPr txBox="1"/>
          <p:nvPr/>
        </p:nvSpPr>
        <p:spPr>
          <a:xfrm>
            <a:off x="323944" y="164796"/>
            <a:ext cx="1299210" cy="646331"/>
          </a:xfrm>
          <a:prstGeom prst="rect">
            <a:avLst/>
          </a:prstGeom>
          <a:solidFill>
            <a:srgbClr val="DDEAF6"/>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163" name="Google Shape;163;p4"/>
          <p:cNvSpPr txBox="1"/>
          <p:nvPr/>
        </p:nvSpPr>
        <p:spPr>
          <a:xfrm>
            <a:off x="435728" y="1011382"/>
            <a:ext cx="8846397" cy="67710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2000" b="1" dirty="0">
                <a:solidFill>
                  <a:srgbClr val="FF0000"/>
                </a:solidFill>
                <a:latin typeface="Calibri"/>
                <a:ea typeface="Calibri"/>
                <a:cs typeface="Calibri"/>
                <a:sym typeface="Calibri"/>
              </a:rPr>
              <a:t>D</a:t>
            </a:r>
            <a:r>
              <a:rPr lang="ja-JP" sz="2000" dirty="0">
                <a:solidFill>
                  <a:schemeClr val="dk1"/>
                </a:solidFill>
                <a:latin typeface="Calibri"/>
                <a:ea typeface="Calibri"/>
                <a:cs typeface="Calibri"/>
                <a:sym typeface="Calibri"/>
              </a:rPr>
              <a:t>ual layer gamification </a:t>
            </a:r>
            <a:r>
              <a:rPr lang="ja-JP" sz="2000" b="1" dirty="0">
                <a:solidFill>
                  <a:srgbClr val="FF0000"/>
                </a:solidFill>
                <a:latin typeface="Calibri"/>
                <a:ea typeface="Calibri"/>
                <a:cs typeface="Calibri"/>
                <a:sym typeface="Calibri"/>
              </a:rPr>
              <a:t>E</a:t>
            </a:r>
            <a:r>
              <a:rPr lang="ja-JP" sz="2000" dirty="0">
                <a:solidFill>
                  <a:schemeClr val="dk1"/>
                </a:solidFill>
                <a:latin typeface="Calibri"/>
                <a:ea typeface="Calibri"/>
                <a:cs typeface="Calibri"/>
                <a:sym typeface="Calibri"/>
              </a:rPr>
              <a:t>ncouraging </a:t>
            </a:r>
            <a:r>
              <a:rPr lang="ja-JP" sz="2000" b="1" dirty="0">
                <a:solidFill>
                  <a:srgbClr val="FF0000"/>
                </a:solidFill>
                <a:latin typeface="Calibri"/>
                <a:ea typeface="Calibri"/>
                <a:cs typeface="Calibri"/>
                <a:sym typeface="Calibri"/>
              </a:rPr>
              <a:t>R</a:t>
            </a:r>
            <a:r>
              <a:rPr lang="ja-JP" sz="2000" dirty="0">
                <a:solidFill>
                  <a:schemeClr val="dk1"/>
                </a:solidFill>
                <a:latin typeface="Calibri"/>
                <a:ea typeface="Calibri"/>
                <a:cs typeface="Calibri"/>
                <a:sym typeface="Calibri"/>
              </a:rPr>
              <a:t>eciprocity-based </a:t>
            </a:r>
            <a:r>
              <a:rPr lang="ja-JP" sz="2000" b="1" dirty="0">
                <a:solidFill>
                  <a:srgbClr val="FF0000"/>
                </a:solidFill>
                <a:latin typeface="Calibri"/>
                <a:ea typeface="Calibri"/>
                <a:cs typeface="Calibri"/>
                <a:sym typeface="Calibri"/>
              </a:rPr>
              <a:t>C</a:t>
            </a:r>
            <a:r>
              <a:rPr lang="ja-JP" sz="2000" dirty="0">
                <a:solidFill>
                  <a:schemeClr val="dk1"/>
                </a:solidFill>
                <a:latin typeface="Calibri"/>
                <a:ea typeface="Calibri"/>
                <a:cs typeface="Calibri"/>
                <a:sym typeface="Calibri"/>
              </a:rPr>
              <a:t>ooperation</a:t>
            </a:r>
            <a:endParaRPr dirty="0"/>
          </a:p>
          <a:p>
            <a:pPr marL="0" marR="0" lvl="0" indent="0" algn="l" rtl="0">
              <a:spcBef>
                <a:spcPts val="0"/>
              </a:spcBef>
              <a:spcAft>
                <a:spcPts val="0"/>
              </a:spcAft>
              <a:buNone/>
            </a:pPr>
            <a:r>
              <a:rPr lang="ja-JP" sz="1800" dirty="0">
                <a:solidFill>
                  <a:schemeClr val="dk1"/>
                </a:solidFill>
                <a:latin typeface="Calibri"/>
                <a:ea typeface="Calibri"/>
                <a:cs typeface="Calibri"/>
                <a:sym typeface="Calibri"/>
              </a:rPr>
              <a:t>互恵主義に基づく協力行動を促進する二層のゲーミフィケーション </a:t>
            </a:r>
            <a:endParaRPr sz="1800" dirty="0">
              <a:solidFill>
                <a:schemeClr val="dk1"/>
              </a:solidFill>
              <a:latin typeface="Calibri"/>
              <a:ea typeface="Calibri"/>
              <a:cs typeface="Calibri"/>
              <a:sym typeface="Calibri"/>
            </a:endParaRPr>
          </a:p>
        </p:txBody>
      </p:sp>
      <p:sp>
        <p:nvSpPr>
          <p:cNvPr id="164" name="Google Shape;164;p4"/>
          <p:cNvSpPr txBox="1"/>
          <p:nvPr/>
        </p:nvSpPr>
        <p:spPr>
          <a:xfrm>
            <a:off x="214559" y="1652280"/>
            <a:ext cx="8709985" cy="92328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800" dirty="0">
                <a:solidFill>
                  <a:schemeClr val="dk1"/>
                </a:solidFill>
                <a:latin typeface="Calibri"/>
                <a:ea typeface="Calibri"/>
                <a:cs typeface="Calibri"/>
                <a:sym typeface="Calibri"/>
              </a:rPr>
              <a:t>・目的</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ja-JP" sz="1800" dirty="0">
                <a:solidFill>
                  <a:schemeClr val="dk1"/>
                </a:solidFill>
                <a:latin typeface="Calibri"/>
                <a:ea typeface="Calibri"/>
                <a:cs typeface="Calibri"/>
                <a:sym typeface="Calibri"/>
              </a:rPr>
              <a:t>ユーザーに自分や集団内の他者の利他行為について観察し</a:t>
            </a:r>
            <a:r>
              <a:rPr lang="ja-JP" altLang="en-US" sz="1800" dirty="0">
                <a:solidFill>
                  <a:schemeClr val="dk1"/>
                </a:solidFill>
                <a:latin typeface="Calibri"/>
                <a:ea typeface="Calibri"/>
                <a:cs typeface="Calibri"/>
                <a:sym typeface="Calibri"/>
              </a:rPr>
              <a:t>、</a:t>
            </a:r>
            <a:r>
              <a:rPr lang="ja-JP" sz="1800" dirty="0">
                <a:solidFill>
                  <a:schemeClr val="dk1"/>
                </a:solidFill>
                <a:latin typeface="Calibri"/>
                <a:ea typeface="Calibri"/>
                <a:cs typeface="Calibri"/>
                <a:sym typeface="Calibri"/>
              </a:rPr>
              <a:t>考えるきっかけを作</a:t>
            </a:r>
            <a:r>
              <a:rPr lang="ja-JP" altLang="en-US" dirty="0">
                <a:solidFill>
                  <a:schemeClr val="dk1"/>
                </a:solidFill>
                <a:latin typeface="Calibri"/>
                <a:ea typeface="Calibri"/>
                <a:cs typeface="Calibri"/>
                <a:sym typeface="Calibri"/>
              </a:rPr>
              <a:t>り、</a:t>
            </a:r>
            <a:endParaRPr dirty="0"/>
          </a:p>
          <a:p>
            <a:pPr marL="0" marR="0" lvl="0" indent="0" algn="l" rtl="0">
              <a:spcBef>
                <a:spcPts val="0"/>
              </a:spcBef>
              <a:spcAft>
                <a:spcPts val="0"/>
              </a:spcAft>
              <a:buNone/>
            </a:pPr>
            <a:r>
              <a:rPr lang="ja-JP" altLang="en-US" sz="1800" dirty="0">
                <a:solidFill>
                  <a:schemeClr val="dk1"/>
                </a:solidFill>
                <a:latin typeface="Calibri"/>
                <a:ea typeface="Calibri"/>
                <a:cs typeface="Calibri"/>
                <a:sym typeface="Calibri"/>
              </a:rPr>
              <a:t>学びをもたらすこと</a:t>
            </a:r>
            <a:r>
              <a:rPr lang="ja-JP" altLang="en-US" dirty="0">
                <a:solidFill>
                  <a:schemeClr val="dk1"/>
                </a:solidFill>
                <a:latin typeface="Calibri"/>
                <a:ea typeface="Calibri"/>
                <a:cs typeface="Calibri"/>
                <a:sym typeface="Calibri"/>
              </a:rPr>
              <a:t>。</a:t>
            </a:r>
            <a:r>
              <a:rPr lang="ja-JP" altLang="en-US" sz="1800" dirty="0">
                <a:solidFill>
                  <a:schemeClr val="dk1"/>
                </a:solidFill>
                <a:latin typeface="Calibri"/>
                <a:ea typeface="Calibri"/>
                <a:cs typeface="Calibri"/>
                <a:sym typeface="Calibri"/>
              </a:rPr>
              <a:t>それらの機会によってユーザーの利他行為を促進すること</a:t>
            </a:r>
            <a:r>
              <a:rPr lang="ja-JP" altLang="en-US" dirty="0">
                <a:solidFill>
                  <a:schemeClr val="dk1"/>
                </a:solidFill>
                <a:latin typeface="Calibri"/>
                <a:ea typeface="Calibri"/>
                <a:cs typeface="Calibri"/>
                <a:sym typeface="Calibri"/>
              </a:rPr>
              <a:t>。</a:t>
            </a:r>
            <a:endParaRPr lang="ja-JP" altLang="en-US" sz="1800" dirty="0">
              <a:solidFill>
                <a:schemeClr val="dk1"/>
              </a:solidFill>
              <a:latin typeface="Calibri"/>
              <a:ea typeface="Calibri"/>
              <a:cs typeface="Calibri"/>
              <a:sym typeface="Calibri"/>
            </a:endParaRPr>
          </a:p>
        </p:txBody>
      </p:sp>
      <p:sp>
        <p:nvSpPr>
          <p:cNvPr id="165" name="Google Shape;165;p4"/>
          <p:cNvSpPr txBox="1"/>
          <p:nvPr/>
        </p:nvSpPr>
        <p:spPr>
          <a:xfrm>
            <a:off x="389586" y="2660534"/>
            <a:ext cx="8413038"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800" dirty="0">
                <a:solidFill>
                  <a:schemeClr val="dk1"/>
                </a:solidFill>
                <a:latin typeface="Calibri"/>
                <a:ea typeface="Calibri"/>
                <a:cs typeface="Calibri"/>
                <a:sym typeface="Calibri"/>
              </a:rPr>
              <a:t>・特徴</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ja-JP" sz="1800" dirty="0">
                <a:solidFill>
                  <a:schemeClr val="dk1"/>
                </a:solidFill>
                <a:latin typeface="Calibri"/>
                <a:ea typeface="Calibri"/>
                <a:cs typeface="Calibri"/>
                <a:sym typeface="Calibri"/>
              </a:rPr>
              <a:t>人間が持つ他者に対する印象であるイメージスコア[Nowak &amp; Sigmund 1998]を</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ja-JP" sz="1800" dirty="0">
                <a:solidFill>
                  <a:schemeClr val="dk1"/>
                </a:solidFill>
                <a:latin typeface="Calibri"/>
                <a:ea typeface="Calibri"/>
                <a:cs typeface="Calibri"/>
                <a:sym typeface="Calibri"/>
              </a:rPr>
              <a:t>各ユーザーが持つポイントとし集団内に明示化・共有化したこと</a:t>
            </a:r>
            <a:r>
              <a:rPr lang="ja-JP" altLang="en-US" sz="1800" dirty="0">
                <a:solidFill>
                  <a:schemeClr val="dk1"/>
                </a:solidFill>
                <a:latin typeface="Calibri"/>
                <a:ea typeface="Calibri"/>
                <a:cs typeface="Calibri"/>
                <a:sym typeface="Calibri"/>
              </a:rPr>
              <a:t>。</a:t>
            </a:r>
            <a:endParaRPr dirty="0"/>
          </a:p>
        </p:txBody>
      </p:sp>
      <p:sp>
        <p:nvSpPr>
          <p:cNvPr id="167" name="Google Shape;167;p4"/>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sz="5400" b="1">
                <a:solidFill>
                  <a:schemeClr val="lt1"/>
                </a:solidFill>
                <a:latin typeface="Calibri"/>
                <a:ea typeface="Calibri"/>
                <a:cs typeface="Calibri"/>
                <a:sym typeface="Calibri"/>
              </a:rPr>
              <a:t>DERC</a:t>
            </a:r>
            <a:endParaRPr/>
          </a:p>
        </p:txBody>
      </p:sp>
      <p:grpSp>
        <p:nvGrpSpPr>
          <p:cNvPr id="26" name="グループ化 25">
            <a:extLst>
              <a:ext uri="{FF2B5EF4-FFF2-40B4-BE49-F238E27FC236}">
                <a16:creationId xmlns:a16="http://schemas.microsoft.com/office/drawing/2014/main" id="{699BD515-39E6-4B47-B96B-7168A13F1713}"/>
              </a:ext>
            </a:extLst>
          </p:cNvPr>
          <p:cNvGrpSpPr/>
          <p:nvPr/>
        </p:nvGrpSpPr>
        <p:grpSpPr>
          <a:xfrm>
            <a:off x="389586" y="3873438"/>
            <a:ext cx="3519116" cy="1973180"/>
            <a:chOff x="672004" y="4547904"/>
            <a:chExt cx="3036290" cy="1186608"/>
          </a:xfrm>
        </p:grpSpPr>
        <p:sp>
          <p:nvSpPr>
            <p:cNvPr id="27" name="U ターン矢印 104">
              <a:extLst>
                <a:ext uri="{FF2B5EF4-FFF2-40B4-BE49-F238E27FC236}">
                  <a16:creationId xmlns:a16="http://schemas.microsoft.com/office/drawing/2014/main" id="{A0AC690F-3F6C-43F6-A7E2-657DF2CCAE18}"/>
                </a:ext>
              </a:extLst>
            </p:cNvPr>
            <p:cNvSpPr/>
            <p:nvPr/>
          </p:nvSpPr>
          <p:spPr>
            <a:xfrm rot="5400000">
              <a:off x="2923061" y="5017921"/>
              <a:ext cx="651043" cy="284996"/>
            </a:xfrm>
            <a:prstGeom prst="uturnArrow">
              <a:avLst>
                <a:gd name="adj1" fmla="val 4445"/>
                <a:gd name="adj2" fmla="val 8213"/>
                <a:gd name="adj3" fmla="val 19518"/>
                <a:gd name="adj4" fmla="val 0"/>
                <a:gd name="adj5" fmla="val 100000"/>
              </a:avLst>
            </a:prstGeom>
            <a:solidFill>
              <a:schemeClr val="tx1">
                <a:lumMod val="50000"/>
                <a:lumOff val="50000"/>
              </a:schemeClr>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solidFill>
                  <a:schemeClr val="tx1"/>
                </a:solidFill>
              </a:endParaRPr>
            </a:p>
          </p:txBody>
        </p:sp>
        <p:sp>
          <p:nvSpPr>
            <p:cNvPr id="28" name="正方形/長方形 27">
              <a:extLst>
                <a:ext uri="{FF2B5EF4-FFF2-40B4-BE49-F238E27FC236}">
                  <a16:creationId xmlns:a16="http://schemas.microsoft.com/office/drawing/2014/main" id="{DF60D89F-9952-498C-9094-113220E954DB}"/>
                </a:ext>
              </a:extLst>
            </p:cNvPr>
            <p:cNvSpPr/>
            <p:nvPr/>
          </p:nvSpPr>
          <p:spPr>
            <a:xfrm>
              <a:off x="842364" y="4547904"/>
              <a:ext cx="2251485" cy="554999"/>
            </a:xfrm>
            <a:prstGeom prst="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29" name="正方形/長方形 28">
              <a:extLst>
                <a:ext uri="{FF2B5EF4-FFF2-40B4-BE49-F238E27FC236}">
                  <a16:creationId xmlns:a16="http://schemas.microsoft.com/office/drawing/2014/main" id="{485F4D74-3438-49CB-A122-721F438C0064}"/>
                </a:ext>
              </a:extLst>
            </p:cNvPr>
            <p:cNvSpPr/>
            <p:nvPr/>
          </p:nvSpPr>
          <p:spPr>
            <a:xfrm>
              <a:off x="902434" y="4578342"/>
              <a:ext cx="2134595" cy="496061"/>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000" dirty="0">
                  <a:solidFill>
                    <a:schemeClr val="tx1"/>
                  </a:solidFill>
                  <a:latin typeface="Meiryo" panose="020B0604030504040204" pitchFamily="34" charset="-128"/>
                  <a:ea typeface="Meiryo" panose="020B0604030504040204" pitchFamily="34" charset="-128"/>
                </a:rPr>
                <a:t>L1:</a:t>
              </a:r>
              <a:r>
                <a:rPr lang="ja-JP" altLang="en-US" dirty="0">
                  <a:solidFill>
                    <a:schemeClr val="tx1"/>
                  </a:solidFill>
                  <a:latin typeface="Times New Roman" panose="02020603050405020304" pitchFamily="18" charset="0"/>
                  <a:ea typeface="Meiryo" panose="020B0604030504040204" pitchFamily="34" charset="-128"/>
                  <a:cs typeface="Times New Roman" panose="02020603050405020304" pitchFamily="18" charset="0"/>
                </a:rPr>
                <a:t>行動を起こせば、</a:t>
              </a:r>
              <a:endParaRPr lang="en-US" altLang="ja-JP" dirty="0">
                <a:solidFill>
                  <a:schemeClr val="tx1"/>
                </a:solidFill>
                <a:latin typeface="Times New Roman" panose="02020603050405020304" pitchFamily="18" charset="0"/>
                <a:ea typeface="Meiryo" panose="020B0604030504040204" pitchFamily="34" charset="-128"/>
                <a:cs typeface="Times New Roman" panose="02020603050405020304" pitchFamily="18" charset="0"/>
              </a:endParaRPr>
            </a:p>
            <a:p>
              <a:pPr algn="ctr"/>
              <a:r>
                <a:rPr lang="ja-JP" altLang="en-US" dirty="0">
                  <a:solidFill>
                    <a:schemeClr val="tx1"/>
                  </a:solidFill>
                  <a:latin typeface="Times New Roman" panose="02020603050405020304" pitchFamily="18" charset="0"/>
                  <a:ea typeface="Meiryo" panose="020B0604030504040204" pitchFamily="34" charset="-128"/>
                  <a:cs typeface="Times New Roman" panose="02020603050405020304" pitchFamily="18" charset="0"/>
                </a:rPr>
                <a:t>ポイント獲得</a:t>
              </a:r>
            </a:p>
          </p:txBody>
        </p:sp>
        <p:sp>
          <p:nvSpPr>
            <p:cNvPr id="30" name="角丸四角形 109">
              <a:extLst>
                <a:ext uri="{FF2B5EF4-FFF2-40B4-BE49-F238E27FC236}">
                  <a16:creationId xmlns:a16="http://schemas.microsoft.com/office/drawing/2014/main" id="{8F27E363-CF81-4A4B-A44D-6B4775CDE24D}"/>
                </a:ext>
              </a:extLst>
            </p:cNvPr>
            <p:cNvSpPr/>
            <p:nvPr/>
          </p:nvSpPr>
          <p:spPr>
            <a:xfrm>
              <a:off x="857558" y="5270777"/>
              <a:ext cx="2236291" cy="385053"/>
            </a:xfrm>
            <a:prstGeom prst="roundRect">
              <a:avLst/>
            </a:prstGeom>
            <a:solidFill>
              <a:schemeClr val="bg1">
                <a:lumMod val="9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eiryo" panose="020B0604030504040204" pitchFamily="34" charset="-128"/>
                  <a:ea typeface="Meiryo" panose="020B0604030504040204" pitchFamily="34" charset="-128"/>
                </a:rPr>
                <a:t>目的とする行動</a:t>
              </a:r>
              <a:endParaRPr kumimoji="1" lang="ja-JP" altLang="en-US" dirty="0">
                <a:solidFill>
                  <a:schemeClr val="tx1"/>
                </a:solidFill>
                <a:latin typeface="Meiryo" panose="020B0604030504040204" pitchFamily="34" charset="-128"/>
                <a:ea typeface="Meiryo" panose="020B0604030504040204" pitchFamily="34" charset="-128"/>
              </a:endParaRPr>
            </a:p>
          </p:txBody>
        </p:sp>
        <p:sp>
          <p:nvSpPr>
            <p:cNvPr id="31" name="角丸四角形 110">
              <a:extLst>
                <a:ext uri="{FF2B5EF4-FFF2-40B4-BE49-F238E27FC236}">
                  <a16:creationId xmlns:a16="http://schemas.microsoft.com/office/drawing/2014/main" id="{AF3B2036-CF88-4091-9443-FFC41F9119AB}"/>
                </a:ext>
              </a:extLst>
            </p:cNvPr>
            <p:cNvSpPr/>
            <p:nvPr/>
          </p:nvSpPr>
          <p:spPr>
            <a:xfrm>
              <a:off x="672004" y="5198547"/>
              <a:ext cx="2589718" cy="535965"/>
            </a:xfrm>
            <a:prstGeom prst="roundRect">
              <a:avLst/>
            </a:prstGeom>
            <a:noFill/>
            <a:ln w="22225">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32" name="テキスト ボックス 42">
              <a:extLst>
                <a:ext uri="{FF2B5EF4-FFF2-40B4-BE49-F238E27FC236}">
                  <a16:creationId xmlns:a16="http://schemas.microsoft.com/office/drawing/2014/main" id="{A32821CA-4C56-4E15-9C62-861CA4A738AF}"/>
                </a:ext>
              </a:extLst>
            </p:cNvPr>
            <p:cNvSpPr txBox="1"/>
            <p:nvPr/>
          </p:nvSpPr>
          <p:spPr>
            <a:xfrm rot="5400000">
              <a:off x="3177573" y="4997051"/>
              <a:ext cx="737070" cy="324372"/>
            </a:xfrm>
            <a:prstGeom prst="rect">
              <a:avLst/>
            </a:prstGeom>
            <a:noFill/>
          </p:spPr>
          <p:txBody>
            <a:bodyPr wrap="square" rtlCol="0">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ja-JP" altLang="en-US" sz="1600" dirty="0">
                  <a:solidFill>
                    <a:prstClr val="black"/>
                  </a:solidFill>
                  <a:latin typeface="Meiryo" panose="020B0604030504040204" pitchFamily="34" charset="-128"/>
                  <a:ea typeface="Meiryo" panose="020B0604030504040204" pitchFamily="34" charset="-128"/>
                </a:rPr>
                <a:t>直接的促進</a:t>
              </a:r>
            </a:p>
          </p:txBody>
        </p:sp>
      </p:grpSp>
      <p:grpSp>
        <p:nvGrpSpPr>
          <p:cNvPr id="33" name="グループ化 32">
            <a:extLst>
              <a:ext uri="{FF2B5EF4-FFF2-40B4-BE49-F238E27FC236}">
                <a16:creationId xmlns:a16="http://schemas.microsoft.com/office/drawing/2014/main" id="{9E865CB2-B96F-468C-9B28-B830FC3E71A9}"/>
              </a:ext>
            </a:extLst>
          </p:cNvPr>
          <p:cNvGrpSpPr/>
          <p:nvPr/>
        </p:nvGrpSpPr>
        <p:grpSpPr>
          <a:xfrm>
            <a:off x="4403398" y="3726570"/>
            <a:ext cx="4249131" cy="2457611"/>
            <a:chOff x="4288741" y="3787695"/>
            <a:chExt cx="4249131" cy="2457611"/>
          </a:xfrm>
        </p:grpSpPr>
        <p:sp>
          <p:nvSpPr>
            <p:cNvPr id="34" name="U ターン矢印 123">
              <a:extLst>
                <a:ext uri="{FF2B5EF4-FFF2-40B4-BE49-F238E27FC236}">
                  <a16:creationId xmlns:a16="http://schemas.microsoft.com/office/drawing/2014/main" id="{77330FC6-1D9A-4C05-A87B-F8E6AF52840E}"/>
                </a:ext>
              </a:extLst>
            </p:cNvPr>
            <p:cNvSpPr/>
            <p:nvPr/>
          </p:nvSpPr>
          <p:spPr>
            <a:xfrm rot="5400000" flipV="1">
              <a:off x="4120365" y="4682559"/>
              <a:ext cx="1960836" cy="881131"/>
            </a:xfrm>
            <a:prstGeom prst="uturnArrow">
              <a:avLst>
                <a:gd name="adj1" fmla="val 4445"/>
                <a:gd name="adj2" fmla="val 8213"/>
                <a:gd name="adj3" fmla="val 19518"/>
                <a:gd name="adj4" fmla="val 0"/>
                <a:gd name="adj5" fmla="val 100000"/>
              </a:avLst>
            </a:prstGeom>
            <a:pattFill prst="dkUpDiag">
              <a:fgClr>
                <a:schemeClr val="tx1">
                  <a:lumMod val="50000"/>
                  <a:lumOff val="50000"/>
                </a:schemeClr>
              </a:fgClr>
              <a:bgClr>
                <a:schemeClr val="bg1"/>
              </a:bgClr>
            </a:pattFill>
            <a:ln w="381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endParaRPr kumimoji="1" lang="ja-JP" altLang="en-US">
                <a:solidFill>
                  <a:schemeClr val="tx1"/>
                </a:solidFill>
              </a:endParaRPr>
            </a:p>
          </p:txBody>
        </p:sp>
        <p:sp>
          <p:nvSpPr>
            <p:cNvPr id="35" name="正方形/長方形 34">
              <a:extLst>
                <a:ext uri="{FF2B5EF4-FFF2-40B4-BE49-F238E27FC236}">
                  <a16:creationId xmlns:a16="http://schemas.microsoft.com/office/drawing/2014/main" id="{05010A05-4CF3-4E5E-8382-ADEBE788992C}"/>
                </a:ext>
              </a:extLst>
            </p:cNvPr>
            <p:cNvSpPr/>
            <p:nvPr/>
          </p:nvSpPr>
          <p:spPr>
            <a:xfrm>
              <a:off x="5519577" y="3787695"/>
              <a:ext cx="3001980" cy="1461730"/>
            </a:xfrm>
            <a:prstGeom prst="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endParaRPr kumimoji="1" lang="ja-JP" altLang="en-US"/>
            </a:p>
          </p:txBody>
        </p:sp>
        <p:sp>
          <p:nvSpPr>
            <p:cNvPr id="36" name="正方形/長方形 35">
              <a:extLst>
                <a:ext uri="{FF2B5EF4-FFF2-40B4-BE49-F238E27FC236}">
                  <a16:creationId xmlns:a16="http://schemas.microsoft.com/office/drawing/2014/main" id="{A2983882-9193-41F8-AE69-C9CA82A1467C}"/>
                </a:ext>
              </a:extLst>
            </p:cNvPr>
            <p:cNvSpPr/>
            <p:nvPr/>
          </p:nvSpPr>
          <p:spPr>
            <a:xfrm>
              <a:off x="5610429" y="4547168"/>
              <a:ext cx="2846126" cy="661415"/>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r>
                <a:rPr lang="en-US" altLang="ja-JP" dirty="0">
                  <a:solidFill>
                    <a:schemeClr val="tx1"/>
                  </a:solidFill>
                  <a:latin typeface="Meiryo" panose="020B0604030504040204" pitchFamily="34" charset="-128"/>
                  <a:ea typeface="Meiryo" panose="020B0604030504040204" pitchFamily="34" charset="-128"/>
                </a:rPr>
                <a:t>L1: </a:t>
              </a:r>
              <a:r>
                <a:rPr lang="ja-JP" altLang="en-US" dirty="0">
                  <a:solidFill>
                    <a:schemeClr val="tx1"/>
                  </a:solidFill>
                  <a:latin typeface="Meiryo" panose="020B0604030504040204" pitchFamily="34" charset="-128"/>
                  <a:ea typeface="Meiryo" panose="020B0604030504040204" pitchFamily="34" charset="-128"/>
                </a:rPr>
                <a:t>自分の利他行動が承認されるとポイント獲得</a:t>
              </a:r>
            </a:p>
          </p:txBody>
        </p:sp>
        <p:sp>
          <p:nvSpPr>
            <p:cNvPr id="37" name="正方形/長方形 36">
              <a:extLst>
                <a:ext uri="{FF2B5EF4-FFF2-40B4-BE49-F238E27FC236}">
                  <a16:creationId xmlns:a16="http://schemas.microsoft.com/office/drawing/2014/main" id="{D52D82F7-0726-426E-94C7-43EF4C6541A3}"/>
                </a:ext>
              </a:extLst>
            </p:cNvPr>
            <p:cNvSpPr/>
            <p:nvPr/>
          </p:nvSpPr>
          <p:spPr>
            <a:xfrm>
              <a:off x="5610422" y="3844511"/>
              <a:ext cx="2846126" cy="661415"/>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r>
                <a:rPr lang="en-US" altLang="ja-JP" dirty="0">
                  <a:solidFill>
                    <a:schemeClr val="tx1"/>
                  </a:solidFill>
                  <a:latin typeface="Meiryo" panose="020B0604030504040204" pitchFamily="34" charset="-128"/>
                  <a:ea typeface="Meiryo" panose="020B0604030504040204" pitchFamily="34" charset="-128"/>
                </a:rPr>
                <a:t>L2: </a:t>
              </a:r>
              <a:r>
                <a:rPr lang="ja-JP" altLang="en-US" dirty="0">
                  <a:solidFill>
                    <a:schemeClr val="tx1"/>
                  </a:solidFill>
                  <a:latin typeface="Meiryo" panose="020B0604030504040204" pitchFamily="34" charset="-128"/>
                  <a:ea typeface="Meiryo" panose="020B0604030504040204" pitchFamily="34" charset="-128"/>
                </a:rPr>
                <a:t>掛け対象が保持ポイント増加でポイント獲得</a:t>
              </a:r>
            </a:p>
          </p:txBody>
        </p:sp>
        <p:sp>
          <p:nvSpPr>
            <p:cNvPr id="39" name="テキスト ボックス 42">
              <a:extLst>
                <a:ext uri="{FF2B5EF4-FFF2-40B4-BE49-F238E27FC236}">
                  <a16:creationId xmlns:a16="http://schemas.microsoft.com/office/drawing/2014/main" id="{0B179E99-1D85-4EAF-9742-5A091DEBF5F7}"/>
                </a:ext>
              </a:extLst>
            </p:cNvPr>
            <p:cNvSpPr txBox="1"/>
            <p:nvPr/>
          </p:nvSpPr>
          <p:spPr>
            <a:xfrm rot="5400000">
              <a:off x="4204763" y="5124680"/>
              <a:ext cx="1224136" cy="338554"/>
            </a:xfrm>
            <a:prstGeom prst="rect">
              <a:avLst/>
            </a:prstGeom>
            <a:noFill/>
          </p:spPr>
          <p:txBody>
            <a:bodyPr wrap="square" rtlCol="0">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ja-JP" altLang="en-US" sz="1600" dirty="0">
                  <a:solidFill>
                    <a:prstClr val="black"/>
                  </a:solidFill>
                  <a:latin typeface="Meiryo" panose="020B0604030504040204" pitchFamily="34" charset="-128"/>
                  <a:ea typeface="Meiryo" panose="020B0604030504040204" pitchFamily="34" charset="-128"/>
                </a:rPr>
                <a:t>直接的促進</a:t>
              </a:r>
            </a:p>
          </p:txBody>
        </p:sp>
        <p:sp>
          <p:nvSpPr>
            <p:cNvPr id="40" name="角丸四角形 129">
              <a:extLst>
                <a:ext uri="{FF2B5EF4-FFF2-40B4-BE49-F238E27FC236}">
                  <a16:creationId xmlns:a16="http://schemas.microsoft.com/office/drawing/2014/main" id="{A0341890-853A-4C12-9090-211ABB0FEEB4}"/>
                </a:ext>
              </a:extLst>
            </p:cNvPr>
            <p:cNvSpPr/>
            <p:nvPr/>
          </p:nvSpPr>
          <p:spPr>
            <a:xfrm>
              <a:off x="5556151" y="5872572"/>
              <a:ext cx="2981721" cy="372734"/>
            </a:xfrm>
            <a:prstGeom prst="roundRect">
              <a:avLst/>
            </a:prstGeom>
            <a:solidFill>
              <a:schemeClr val="bg1">
                <a:lumMod val="9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r>
                <a:rPr kumimoji="1" lang="ja-JP" altLang="en-US">
                  <a:solidFill>
                    <a:schemeClr val="tx1"/>
                  </a:solidFill>
                  <a:latin typeface="Meiryo" panose="020B0604030504040204" pitchFamily="34" charset="-128"/>
                  <a:ea typeface="Meiryo" panose="020B0604030504040204" pitchFamily="34" charset="-128"/>
                </a:rPr>
                <a:t>他者の利他行動を促す行動</a:t>
              </a:r>
            </a:p>
          </p:txBody>
        </p:sp>
        <p:sp>
          <p:nvSpPr>
            <p:cNvPr id="41" name="角丸四角形 130">
              <a:extLst>
                <a:ext uri="{FF2B5EF4-FFF2-40B4-BE49-F238E27FC236}">
                  <a16:creationId xmlns:a16="http://schemas.microsoft.com/office/drawing/2014/main" id="{111E415F-94F9-496C-8F68-2DA19FF81EA9}"/>
                </a:ext>
              </a:extLst>
            </p:cNvPr>
            <p:cNvSpPr/>
            <p:nvPr/>
          </p:nvSpPr>
          <p:spPr>
            <a:xfrm>
              <a:off x="5539836" y="5380815"/>
              <a:ext cx="2981721" cy="372734"/>
            </a:xfrm>
            <a:prstGeom prst="roundRect">
              <a:avLst/>
            </a:prstGeom>
            <a:solidFill>
              <a:schemeClr val="bg1">
                <a:lumMod val="9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r>
                <a:rPr kumimoji="1" lang="ja-JP" altLang="en-US" dirty="0">
                  <a:solidFill>
                    <a:schemeClr val="tx1"/>
                  </a:solidFill>
                  <a:latin typeface="Meiryo" panose="020B0604030504040204" pitchFamily="34" charset="-128"/>
                  <a:ea typeface="Meiryo" panose="020B0604030504040204" pitchFamily="34" charset="-128"/>
                </a:rPr>
                <a:t>利他行動</a:t>
              </a:r>
            </a:p>
          </p:txBody>
        </p:sp>
        <p:sp>
          <p:nvSpPr>
            <p:cNvPr id="42" name="U ターン矢印 131">
              <a:extLst>
                <a:ext uri="{FF2B5EF4-FFF2-40B4-BE49-F238E27FC236}">
                  <a16:creationId xmlns:a16="http://schemas.microsoft.com/office/drawing/2014/main" id="{067F7850-BD6F-46A0-B0DE-17D1AFA3E331}"/>
                </a:ext>
              </a:extLst>
            </p:cNvPr>
            <p:cNvSpPr/>
            <p:nvPr/>
          </p:nvSpPr>
          <p:spPr>
            <a:xfrm rot="5400000" flipV="1">
              <a:off x="4921886" y="5007372"/>
              <a:ext cx="661416" cy="533971"/>
            </a:xfrm>
            <a:prstGeom prst="uturnArrow">
              <a:avLst>
                <a:gd name="adj1" fmla="val 4445"/>
                <a:gd name="adj2" fmla="val 8213"/>
                <a:gd name="adj3" fmla="val 19518"/>
                <a:gd name="adj4" fmla="val 0"/>
                <a:gd name="adj5" fmla="val 100000"/>
              </a:avLst>
            </a:prstGeom>
            <a:solidFill>
              <a:schemeClr val="tx1">
                <a:lumMod val="50000"/>
                <a:lumOff val="50000"/>
              </a:schemeClr>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endParaRPr kumimoji="1" lang="ja-JP" altLang="en-US">
                <a:solidFill>
                  <a:schemeClr val="tx1"/>
                </a:solidFill>
              </a:endParaRPr>
            </a:p>
          </p:txBody>
        </p:sp>
        <p:sp>
          <p:nvSpPr>
            <p:cNvPr id="43" name="テキスト ボックス 42">
              <a:extLst>
                <a:ext uri="{FF2B5EF4-FFF2-40B4-BE49-F238E27FC236}">
                  <a16:creationId xmlns:a16="http://schemas.microsoft.com/office/drawing/2014/main" id="{4D36C30E-C00C-450E-AFF6-415F0B9B6AF8}"/>
                </a:ext>
              </a:extLst>
            </p:cNvPr>
            <p:cNvSpPr txBox="1"/>
            <p:nvPr/>
          </p:nvSpPr>
          <p:spPr>
            <a:xfrm rot="5400000">
              <a:off x="3845950" y="5124752"/>
              <a:ext cx="1224136" cy="338554"/>
            </a:xfrm>
            <a:prstGeom prst="rect">
              <a:avLst/>
            </a:prstGeom>
            <a:noFill/>
          </p:spPr>
          <p:txBody>
            <a:bodyPr wrap="square" rtlCol="0">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ja-JP" altLang="en-US" sz="1600">
                  <a:solidFill>
                    <a:prstClr val="black"/>
                  </a:solidFill>
                  <a:latin typeface="Meiryo" panose="020B0604030504040204" pitchFamily="34" charset="-128"/>
                  <a:ea typeface="Meiryo" panose="020B0604030504040204" pitchFamily="34" charset="-128"/>
                </a:rPr>
                <a:t>潜在的促進</a:t>
              </a:r>
              <a:endParaRPr lang="ja-JP" altLang="en-US" sz="1600" dirty="0">
                <a:solidFill>
                  <a:prstClr val="black"/>
                </a:solidFill>
                <a:latin typeface="Meiryo" panose="020B0604030504040204" pitchFamily="34" charset="-128"/>
                <a:ea typeface="Meiryo" panose="020B0604030504040204" pitchFamily="34" charset="-128"/>
              </a:endParaRPr>
            </a:p>
          </p:txBody>
        </p:sp>
        <p:sp>
          <p:nvSpPr>
            <p:cNvPr id="44" name="U ターン矢印 133">
              <a:extLst>
                <a:ext uri="{FF2B5EF4-FFF2-40B4-BE49-F238E27FC236}">
                  <a16:creationId xmlns:a16="http://schemas.microsoft.com/office/drawing/2014/main" id="{ADEC2D14-7097-4996-B29E-44933125782C}"/>
                </a:ext>
              </a:extLst>
            </p:cNvPr>
            <p:cNvSpPr/>
            <p:nvPr/>
          </p:nvSpPr>
          <p:spPr>
            <a:xfrm rot="16200000" flipH="1">
              <a:off x="4876560" y="4194168"/>
              <a:ext cx="720079" cy="617154"/>
            </a:xfrm>
            <a:prstGeom prst="uturnArrow">
              <a:avLst>
                <a:gd name="adj1" fmla="val 6634"/>
                <a:gd name="adj2" fmla="val 7290"/>
                <a:gd name="adj3" fmla="val 22376"/>
                <a:gd name="adj4" fmla="val 56352"/>
                <a:gd name="adj5" fmla="val 100000"/>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endParaRPr kumimoji="1" lang="ja-JP" altLang="en-US">
                <a:solidFill>
                  <a:schemeClr val="tx1"/>
                </a:solidFill>
              </a:endParaRPr>
            </a:p>
          </p:txBody>
        </p:sp>
        <p:sp>
          <p:nvSpPr>
            <p:cNvPr id="45" name="テキスト ボックス 42">
              <a:extLst>
                <a:ext uri="{FF2B5EF4-FFF2-40B4-BE49-F238E27FC236}">
                  <a16:creationId xmlns:a16="http://schemas.microsoft.com/office/drawing/2014/main" id="{68171FDA-A9C9-4C30-A06A-CF3120F2AFA7}"/>
                </a:ext>
              </a:extLst>
            </p:cNvPr>
            <p:cNvSpPr txBox="1"/>
            <p:nvPr/>
          </p:nvSpPr>
          <p:spPr>
            <a:xfrm rot="5400000">
              <a:off x="4944849" y="4231386"/>
              <a:ext cx="605199" cy="584775"/>
            </a:xfrm>
            <a:prstGeom prst="rect">
              <a:avLst/>
            </a:prstGeom>
            <a:noFill/>
          </p:spPr>
          <p:txBody>
            <a:bodyPr wrap="square" rtlCol="0">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ja-JP" altLang="en-US" sz="1600">
                  <a:solidFill>
                    <a:prstClr val="black"/>
                  </a:solidFill>
                  <a:latin typeface="Meiryo" panose="020B0604030504040204" pitchFamily="34" charset="-128"/>
                  <a:ea typeface="Meiryo" panose="020B0604030504040204" pitchFamily="34" charset="-128"/>
                </a:rPr>
                <a:t>メタ操作</a:t>
              </a:r>
              <a:endParaRPr lang="ja-JP" altLang="en-US" sz="1600" dirty="0">
                <a:solidFill>
                  <a:prstClr val="black"/>
                </a:solidFill>
                <a:latin typeface="Meiryo" panose="020B0604030504040204" pitchFamily="34" charset="-128"/>
                <a:ea typeface="Meiryo" panose="020B0604030504040204" pitchFamily="34" charset="-128"/>
              </a:endParaRPr>
            </a:p>
          </p:txBody>
        </p:sp>
      </p:grpSp>
      <p:sp>
        <p:nvSpPr>
          <p:cNvPr id="2" name="テキスト ボックス 1">
            <a:extLst>
              <a:ext uri="{FF2B5EF4-FFF2-40B4-BE49-F238E27FC236}">
                <a16:creationId xmlns:a16="http://schemas.microsoft.com/office/drawing/2014/main" id="{7699FC0F-8CF5-477E-ABD0-AFEE30402CA5}"/>
              </a:ext>
            </a:extLst>
          </p:cNvPr>
          <p:cNvSpPr txBox="1"/>
          <p:nvPr/>
        </p:nvSpPr>
        <p:spPr>
          <a:xfrm>
            <a:off x="289004" y="6081450"/>
            <a:ext cx="3252043" cy="707886"/>
          </a:xfrm>
          <a:prstGeom prst="rect">
            <a:avLst/>
          </a:prstGeom>
          <a:noFill/>
        </p:spPr>
        <p:txBody>
          <a:bodyPr wrap="square" rtlCol="0">
            <a:spAutoFit/>
          </a:bodyPr>
          <a:lstStyle/>
          <a:p>
            <a:r>
              <a:rPr kumimoji="1" lang="ja-JP" altLang="en-US" sz="2000" b="1" dirty="0"/>
              <a:t>従来のゲーミフィケーションのメカニズム</a:t>
            </a:r>
          </a:p>
        </p:txBody>
      </p:sp>
      <p:sp>
        <p:nvSpPr>
          <p:cNvPr id="47" name="テキスト ボックス 46">
            <a:extLst>
              <a:ext uri="{FF2B5EF4-FFF2-40B4-BE49-F238E27FC236}">
                <a16:creationId xmlns:a16="http://schemas.microsoft.com/office/drawing/2014/main" id="{59B9487B-08A4-424D-9C93-2DA1E427F79A}"/>
              </a:ext>
            </a:extLst>
          </p:cNvPr>
          <p:cNvSpPr txBox="1"/>
          <p:nvPr/>
        </p:nvSpPr>
        <p:spPr>
          <a:xfrm>
            <a:off x="5801279" y="6315571"/>
            <a:ext cx="2339113" cy="400110"/>
          </a:xfrm>
          <a:prstGeom prst="rect">
            <a:avLst/>
          </a:prstGeom>
          <a:noFill/>
        </p:spPr>
        <p:txBody>
          <a:bodyPr wrap="square" rtlCol="0">
            <a:spAutoFit/>
          </a:bodyPr>
          <a:lstStyle/>
          <a:p>
            <a:r>
              <a:rPr kumimoji="1" lang="en-US" altLang="ja-JP" sz="2000" b="1" dirty="0"/>
              <a:t>DERC</a:t>
            </a:r>
            <a:r>
              <a:rPr kumimoji="1" lang="ja-JP" altLang="en-US" sz="2000" b="1" dirty="0"/>
              <a:t>のメカニズム</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6" name="テキスト ボックス 5">
            <a:extLst>
              <a:ext uri="{FF2B5EF4-FFF2-40B4-BE49-F238E27FC236}">
                <a16:creationId xmlns:a16="http://schemas.microsoft.com/office/drawing/2014/main" id="{7BF8A244-4360-4D96-9207-39602CA2D563}"/>
              </a:ext>
            </a:extLst>
          </p:cNvPr>
          <p:cNvSpPr txBox="1"/>
          <p:nvPr/>
        </p:nvSpPr>
        <p:spPr>
          <a:xfrm>
            <a:off x="193021" y="4836508"/>
            <a:ext cx="8909267" cy="593304"/>
          </a:xfrm>
          <a:prstGeom prst="rect">
            <a:avLst/>
          </a:prstGeom>
          <a:noFill/>
        </p:spPr>
        <p:txBody>
          <a:bodyPr wrap="square" rtlCol="0">
            <a:spAutoFit/>
          </a:bodyPr>
          <a:lstStyle/>
          <a:p>
            <a:pPr>
              <a:lnSpc>
                <a:spcPct val="150000"/>
              </a:lnSpc>
            </a:pPr>
            <a:r>
              <a:rPr kumimoji="1" lang="ja-JP" altLang="en-US" sz="2400" dirty="0"/>
              <a:t>学会論文用</a:t>
            </a:r>
            <a:endParaRPr kumimoji="1" lang="en-US" altLang="ja-JP" sz="2400" i="0" u="none" strike="noStrike" kern="1200" dirty="0">
              <a:solidFill>
                <a:srgbClr val="000000"/>
              </a:solidFill>
              <a:effectLst/>
              <a:latin typeface="Calibri" panose="020F0502020204030204" pitchFamily="34" charset="0"/>
              <a:ea typeface="游ゴシック" panose="020B0400000000000000" pitchFamily="50" charset="-128"/>
            </a:endParaRPr>
          </a:p>
        </p:txBody>
      </p:sp>
      <p:sp>
        <p:nvSpPr>
          <p:cNvPr id="7" name="Google Shape;250;p6">
            <a:extLst>
              <a:ext uri="{FF2B5EF4-FFF2-40B4-BE49-F238E27FC236}">
                <a16:creationId xmlns:a16="http://schemas.microsoft.com/office/drawing/2014/main" id="{05595E47-7F0E-47D2-B2BE-3C088BDEFA11}"/>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ポイント獲得の戦略</a:t>
            </a:r>
            <a:endParaRPr dirty="0"/>
          </a:p>
        </p:txBody>
      </p:sp>
      <p:graphicFrame>
        <p:nvGraphicFramePr>
          <p:cNvPr id="9" name="表 4">
            <a:extLst>
              <a:ext uri="{FF2B5EF4-FFF2-40B4-BE49-F238E27FC236}">
                <a16:creationId xmlns:a16="http://schemas.microsoft.com/office/drawing/2014/main" id="{4DC6F424-B9FC-4328-A08F-0E11754C38EE}"/>
              </a:ext>
            </a:extLst>
          </p:cNvPr>
          <p:cNvGraphicFramePr>
            <a:graphicFrameLocks noGrp="1"/>
          </p:cNvGraphicFramePr>
          <p:nvPr>
            <p:extLst>
              <p:ext uri="{D42A27DB-BD31-4B8C-83A1-F6EECF244321}">
                <p14:modId xmlns:p14="http://schemas.microsoft.com/office/powerpoint/2010/main" val="2878740901"/>
              </p:ext>
            </p:extLst>
          </p:nvPr>
        </p:nvGraphicFramePr>
        <p:xfrm>
          <a:off x="101601" y="1557455"/>
          <a:ext cx="7469631" cy="3078667"/>
        </p:xfrm>
        <a:graphic>
          <a:graphicData uri="http://schemas.openxmlformats.org/drawingml/2006/table">
            <a:tbl>
              <a:tblPr firstRow="1">
                <a:tableStyleId>{793D81CF-94F2-401A-BA57-92F5A7B2D0C5}</a:tableStyleId>
              </a:tblPr>
              <a:tblGrid>
                <a:gridCol w="7469631">
                  <a:extLst>
                    <a:ext uri="{9D8B030D-6E8A-4147-A177-3AD203B41FA5}">
                      <a16:colId xmlns:a16="http://schemas.microsoft.com/office/drawing/2014/main" val="1301541295"/>
                    </a:ext>
                  </a:extLst>
                </a:gridCol>
              </a:tblGrid>
              <a:tr h="217284">
                <a:tc>
                  <a:txBody>
                    <a:bodyPr/>
                    <a:lstStyle/>
                    <a:p>
                      <a:pPr algn="l" rtl="0" fontAlgn="b"/>
                      <a:r>
                        <a:rPr lang="ja-JP" altLang="en-US" sz="1800" b="1" dirty="0">
                          <a:solidFill>
                            <a:schemeClr val="bg1"/>
                          </a:solidFill>
                          <a:effectLst/>
                        </a:rPr>
                        <a:t>あなたなりのポイント獲得戦略アクションを教えてください。</a:t>
                      </a:r>
                    </a:p>
                  </a:txBody>
                  <a:tcPr marL="22860" marR="22860" marT="15240" marB="15240" anchor="b"/>
                </a:tc>
                <a:extLst>
                  <a:ext uri="{0D108BD9-81ED-4DB2-BD59-A6C34878D82A}">
                    <a16:rowId xmlns:a16="http://schemas.microsoft.com/office/drawing/2014/main" val="530279744"/>
                  </a:ext>
                </a:extLst>
              </a:tr>
              <a:tr h="244027">
                <a:tc>
                  <a:txBody>
                    <a:bodyPr/>
                    <a:lstStyle/>
                    <a:p>
                      <a:pPr algn="l" rtl="0" fontAlgn="b"/>
                      <a:r>
                        <a:rPr lang="ja-JP" altLang="en-US" sz="1400" b="1" dirty="0">
                          <a:solidFill>
                            <a:schemeClr val="tx1"/>
                          </a:solidFill>
                          <a:effectLst/>
                          <a:highlight>
                            <a:srgbClr val="00FFFF"/>
                          </a:highlight>
                        </a:rPr>
                        <a:t>出来るだけ簡単な言葉で発言することを心がけた。</a:t>
                      </a:r>
                      <a:r>
                        <a:rPr lang="ja-JP" altLang="en-US" sz="1400" b="1" dirty="0">
                          <a:solidFill>
                            <a:schemeClr val="tx1"/>
                          </a:solidFill>
                          <a:effectLst/>
                          <a:highlight>
                            <a:srgbClr val="C0C0C0"/>
                          </a:highlight>
                        </a:rPr>
                        <a:t>賭けた人に話を振る。</a:t>
                      </a:r>
                    </a:p>
                  </a:txBody>
                  <a:tcPr marL="22860" marR="22860" marT="15240" marB="15240" anchor="b"/>
                </a:tc>
                <a:extLst>
                  <a:ext uri="{0D108BD9-81ED-4DB2-BD59-A6C34878D82A}">
                    <a16:rowId xmlns:a16="http://schemas.microsoft.com/office/drawing/2014/main" val="3484316683"/>
                  </a:ext>
                </a:extLst>
              </a:tr>
              <a:tr h="196389">
                <a:tc>
                  <a:txBody>
                    <a:bodyPr/>
                    <a:lstStyle/>
                    <a:p>
                      <a:pPr algn="l" rtl="0" fontAlgn="b"/>
                      <a:r>
                        <a:rPr lang="ja-JP" altLang="en-US" sz="1400" b="0" dirty="0">
                          <a:solidFill>
                            <a:schemeClr val="tx1"/>
                          </a:solidFill>
                          <a:effectLst/>
                        </a:rPr>
                        <a:t>賭けでポイントを得るのは不確定要素が多いため</a:t>
                      </a:r>
                      <a:r>
                        <a:rPr lang="ja-JP" altLang="en-US" sz="1400" b="1" dirty="0">
                          <a:solidFill>
                            <a:schemeClr val="tx1"/>
                          </a:solidFill>
                          <a:effectLst/>
                          <a:highlight>
                            <a:srgbClr val="00FFFF"/>
                          </a:highlight>
                        </a:rPr>
                        <a:t>議論で積極的に発言する。</a:t>
                      </a:r>
                    </a:p>
                  </a:txBody>
                  <a:tcPr marL="22860" marR="22860" marT="15240" marB="15240" anchor="b"/>
                </a:tc>
                <a:extLst>
                  <a:ext uri="{0D108BD9-81ED-4DB2-BD59-A6C34878D82A}">
                    <a16:rowId xmlns:a16="http://schemas.microsoft.com/office/drawing/2014/main" val="3595628663"/>
                  </a:ext>
                </a:extLst>
              </a:tr>
              <a:tr h="196389">
                <a:tc>
                  <a:txBody>
                    <a:bodyPr/>
                    <a:lstStyle/>
                    <a:p>
                      <a:pPr algn="l" rtl="0" fontAlgn="b"/>
                      <a:r>
                        <a:rPr lang="ja-JP" altLang="en-US" sz="1400" b="1" dirty="0">
                          <a:solidFill>
                            <a:schemeClr val="tx1"/>
                          </a:solidFill>
                          <a:effectLst/>
                          <a:highlight>
                            <a:srgbClr val="C0C0C0"/>
                          </a:highlight>
                        </a:rPr>
                        <a:t>賭けの対象の人の意見の人の話を広げられるように努めました。</a:t>
                      </a:r>
                    </a:p>
                  </a:txBody>
                  <a:tcPr marL="22860" marR="22860" marT="15240" marB="15240" anchor="b"/>
                </a:tc>
                <a:extLst>
                  <a:ext uri="{0D108BD9-81ED-4DB2-BD59-A6C34878D82A}">
                    <a16:rowId xmlns:a16="http://schemas.microsoft.com/office/drawing/2014/main" val="419886526"/>
                  </a:ext>
                </a:extLst>
              </a:tr>
              <a:tr h="274407">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ja-JP" altLang="en-US" sz="1400" b="1" kern="1200" dirty="0">
                          <a:solidFill>
                            <a:schemeClr val="tx1"/>
                          </a:solidFill>
                          <a:effectLst/>
                          <a:highlight>
                            <a:srgbClr val="00FFFF"/>
                          </a:highlight>
                        </a:rPr>
                        <a:t>長時間無言の時間を作らないようにした。狭い視点で集中して議論を続けるのではなく、広い視野で違った視点からの意見も言うようにした。</a:t>
                      </a:r>
                      <a:endParaRPr kumimoji="1" lang="ja-JP" altLang="en-US" sz="1400" b="1" dirty="0">
                        <a:solidFill>
                          <a:schemeClr val="tx1"/>
                        </a:solidFill>
                        <a:highlight>
                          <a:srgbClr val="00FFFF"/>
                        </a:highlight>
                      </a:endParaRPr>
                    </a:p>
                  </a:txBody>
                  <a:tcPr marL="22860" marR="22860" marT="15240" marB="15240" anchor="b"/>
                </a:tc>
                <a:extLst>
                  <a:ext uri="{0D108BD9-81ED-4DB2-BD59-A6C34878D82A}">
                    <a16:rowId xmlns:a16="http://schemas.microsoft.com/office/drawing/2014/main" val="94143057"/>
                  </a:ext>
                </a:extLst>
              </a:tr>
              <a:tr h="19638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ja-JP" altLang="en-US" sz="1400" b="1" kern="1200" dirty="0">
                          <a:solidFill>
                            <a:schemeClr val="tx1"/>
                          </a:solidFill>
                          <a:effectLst/>
                          <a:highlight>
                            <a:srgbClr val="00FFFF"/>
                          </a:highlight>
                        </a:rPr>
                        <a:t>なるべく建設的な意見を述べるよう心がけた。</a:t>
                      </a:r>
                      <a:endParaRPr kumimoji="1" lang="ja-JP" altLang="en-US" sz="1400" b="1" dirty="0">
                        <a:solidFill>
                          <a:schemeClr val="tx1"/>
                        </a:solidFill>
                        <a:highlight>
                          <a:srgbClr val="00FFFF"/>
                        </a:highlight>
                      </a:endParaRPr>
                    </a:p>
                  </a:txBody>
                  <a:tcPr marL="22860" marR="22860" marT="15240" marB="15240" anchor="b"/>
                </a:tc>
                <a:extLst>
                  <a:ext uri="{0D108BD9-81ED-4DB2-BD59-A6C34878D82A}">
                    <a16:rowId xmlns:a16="http://schemas.microsoft.com/office/drawing/2014/main" val="2828046786"/>
                  </a:ext>
                </a:extLst>
              </a:tr>
              <a:tr h="435822">
                <a:tc>
                  <a:txBody>
                    <a:bodyPr/>
                    <a:lstStyle/>
                    <a:p>
                      <a:pPr algn="l"/>
                      <a:r>
                        <a:rPr kumimoji="1" lang="ja-JP" altLang="en-US" sz="1400" b="0" kern="1200" dirty="0">
                          <a:solidFill>
                            <a:schemeClr val="tx1"/>
                          </a:solidFill>
                          <a:effectLst/>
                        </a:rPr>
                        <a:t>賭けの対象にはよく意見を出しそうな人を選んでいましたので、</a:t>
                      </a:r>
                      <a:r>
                        <a:rPr kumimoji="1" lang="ja-JP" altLang="en-US" sz="1400" b="1" kern="1200" dirty="0">
                          <a:solidFill>
                            <a:schemeClr val="tx1"/>
                          </a:solidFill>
                          <a:effectLst/>
                          <a:highlight>
                            <a:srgbClr val="C0C0C0"/>
                          </a:highlight>
                        </a:rPr>
                        <a:t>議論中は賭け対象の人が出す意見や質問の内容を広げるよう努めた。発言を多く引き出すことが、その人の意見に対して注目が行き評価されるのではないかと考えたため。</a:t>
                      </a:r>
                      <a:endParaRPr kumimoji="1" lang="ja-JP" altLang="en-US" sz="1400" b="1" dirty="0">
                        <a:solidFill>
                          <a:schemeClr val="tx1"/>
                        </a:solidFill>
                        <a:highlight>
                          <a:srgbClr val="C0C0C0"/>
                        </a:highlight>
                      </a:endParaRPr>
                    </a:p>
                  </a:txBody>
                  <a:tcPr/>
                </a:tc>
                <a:extLst>
                  <a:ext uri="{0D108BD9-81ED-4DB2-BD59-A6C34878D82A}">
                    <a16:rowId xmlns:a16="http://schemas.microsoft.com/office/drawing/2014/main" val="1242360336"/>
                  </a:ext>
                </a:extLst>
              </a:tr>
              <a:tr h="196389">
                <a:tc>
                  <a:txBody>
                    <a:bodyPr/>
                    <a:lstStyle/>
                    <a:p>
                      <a:pPr algn="l"/>
                      <a:r>
                        <a:rPr kumimoji="1" lang="ja-JP" altLang="en-US" sz="1400" b="1" kern="1200" dirty="0">
                          <a:solidFill>
                            <a:schemeClr val="tx1"/>
                          </a:solidFill>
                          <a:effectLst/>
                          <a:highlight>
                            <a:srgbClr val="C0C0C0"/>
                          </a:highlight>
                        </a:rPr>
                        <a:t>自分の賭けた人の発言に質問などで深堀することで、さらに良い発言を引き出そうとした。</a:t>
                      </a:r>
                      <a:endParaRPr kumimoji="1" lang="ja-JP" altLang="en-US" sz="1400" b="1" dirty="0">
                        <a:solidFill>
                          <a:schemeClr val="tx1"/>
                        </a:solidFill>
                        <a:highlight>
                          <a:srgbClr val="C0C0C0"/>
                        </a:highlight>
                      </a:endParaRPr>
                    </a:p>
                  </a:txBody>
                  <a:tcPr/>
                </a:tc>
                <a:extLst>
                  <a:ext uri="{0D108BD9-81ED-4DB2-BD59-A6C34878D82A}">
                    <a16:rowId xmlns:a16="http://schemas.microsoft.com/office/drawing/2014/main" val="3594154639"/>
                  </a:ext>
                </a:extLst>
              </a:tr>
              <a:tr h="196389">
                <a:tc>
                  <a:txBody>
                    <a:bodyPr/>
                    <a:lstStyle/>
                    <a:p>
                      <a:pPr algn="l"/>
                      <a:r>
                        <a:rPr kumimoji="1" lang="ja-JP" altLang="en-US" sz="1400" b="1" kern="1200" dirty="0">
                          <a:solidFill>
                            <a:schemeClr val="tx1"/>
                          </a:solidFill>
                          <a:effectLst/>
                          <a:highlight>
                            <a:srgbClr val="00FFFF"/>
                          </a:highlight>
                        </a:rPr>
                        <a:t>良いアイデアかどうか自信がなくてもいろいろな意見を出してみた。</a:t>
                      </a:r>
                      <a:endParaRPr kumimoji="1" lang="ja-JP" altLang="en-US" sz="1400" b="1" dirty="0">
                        <a:solidFill>
                          <a:schemeClr val="tx1"/>
                        </a:solidFill>
                        <a:highlight>
                          <a:srgbClr val="00FFFF"/>
                        </a:highlight>
                      </a:endParaRPr>
                    </a:p>
                  </a:txBody>
                  <a:tcPr/>
                </a:tc>
                <a:extLst>
                  <a:ext uri="{0D108BD9-81ED-4DB2-BD59-A6C34878D82A}">
                    <a16:rowId xmlns:a16="http://schemas.microsoft.com/office/drawing/2014/main" val="1251123698"/>
                  </a:ext>
                </a:extLst>
              </a:tr>
            </a:tbl>
          </a:graphicData>
        </a:graphic>
      </p:graphicFrame>
    </p:spTree>
    <p:extLst>
      <p:ext uri="{BB962C8B-B14F-4D97-AF65-F5344CB8AC3E}">
        <p14:creationId xmlns:p14="http://schemas.microsoft.com/office/powerpoint/2010/main" val="3862400291"/>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graphicFrame>
        <p:nvGraphicFramePr>
          <p:cNvPr id="36" name="表 6">
            <a:extLst>
              <a:ext uri="{FF2B5EF4-FFF2-40B4-BE49-F238E27FC236}">
                <a16:creationId xmlns:a16="http://schemas.microsoft.com/office/drawing/2014/main" id="{DCA10C03-3EDC-499E-89F7-77023D699BDF}"/>
              </a:ext>
            </a:extLst>
          </p:cNvPr>
          <p:cNvGraphicFramePr>
            <a:graphicFrameLocks noGrp="1"/>
          </p:cNvGraphicFramePr>
          <p:nvPr>
            <p:extLst>
              <p:ext uri="{D42A27DB-BD31-4B8C-83A1-F6EECF244321}">
                <p14:modId xmlns:p14="http://schemas.microsoft.com/office/powerpoint/2010/main" val="326914210"/>
              </p:ext>
            </p:extLst>
          </p:nvPr>
        </p:nvGraphicFramePr>
        <p:xfrm>
          <a:off x="5361209" y="4609404"/>
          <a:ext cx="3725885" cy="1224280"/>
        </p:xfrm>
        <a:graphic>
          <a:graphicData uri="http://schemas.openxmlformats.org/drawingml/2006/table">
            <a:tbl>
              <a:tblPr firstRow="1" bandRow="1">
                <a:tableStyleId>{5C22544A-7EE6-4342-B048-85BDC9FD1C3A}</a:tableStyleId>
              </a:tblPr>
              <a:tblGrid>
                <a:gridCol w="1687621">
                  <a:extLst>
                    <a:ext uri="{9D8B030D-6E8A-4147-A177-3AD203B41FA5}">
                      <a16:colId xmlns:a16="http://schemas.microsoft.com/office/drawing/2014/main" val="3679511735"/>
                    </a:ext>
                  </a:extLst>
                </a:gridCol>
                <a:gridCol w="509566">
                  <a:extLst>
                    <a:ext uri="{9D8B030D-6E8A-4147-A177-3AD203B41FA5}">
                      <a16:colId xmlns:a16="http://schemas.microsoft.com/office/drawing/2014/main" val="3007127221"/>
                    </a:ext>
                  </a:extLst>
                </a:gridCol>
                <a:gridCol w="509566">
                  <a:extLst>
                    <a:ext uri="{9D8B030D-6E8A-4147-A177-3AD203B41FA5}">
                      <a16:colId xmlns:a16="http://schemas.microsoft.com/office/drawing/2014/main" val="2115806617"/>
                    </a:ext>
                  </a:extLst>
                </a:gridCol>
                <a:gridCol w="509566">
                  <a:extLst>
                    <a:ext uri="{9D8B030D-6E8A-4147-A177-3AD203B41FA5}">
                      <a16:colId xmlns:a16="http://schemas.microsoft.com/office/drawing/2014/main" val="3534242259"/>
                    </a:ext>
                  </a:extLst>
                </a:gridCol>
                <a:gridCol w="509566">
                  <a:extLst>
                    <a:ext uri="{9D8B030D-6E8A-4147-A177-3AD203B41FA5}">
                      <a16:colId xmlns:a16="http://schemas.microsoft.com/office/drawing/2014/main" val="3531209028"/>
                    </a:ext>
                  </a:extLst>
                </a:gridCol>
              </a:tblGrid>
              <a:tr h="370840">
                <a:tc>
                  <a:txBody>
                    <a:bodyPr/>
                    <a:lstStyle/>
                    <a:p>
                      <a:pPr algn="ctr" rtl="0" fontAlgn="b"/>
                      <a:r>
                        <a:rPr lang="ja-JP" altLang="en-US" sz="1800" dirty="0">
                          <a:effectLst/>
                        </a:rPr>
                        <a:t>部屋</a:t>
                      </a:r>
                    </a:p>
                  </a:txBody>
                  <a:tcPr marL="22860" marR="22860" marT="15240" marB="15240" anchor="ctr"/>
                </a:tc>
                <a:tc>
                  <a:txBody>
                    <a:bodyPr/>
                    <a:lstStyle/>
                    <a:p>
                      <a:pPr algn="ctr" rtl="0" fontAlgn="b"/>
                      <a:r>
                        <a:rPr lang="en-US" altLang="ja-JP" sz="2400" dirty="0">
                          <a:effectLst/>
                        </a:rPr>
                        <a:t>α</a:t>
                      </a:r>
                    </a:p>
                  </a:txBody>
                  <a:tcPr marL="22860" marR="22860" marT="15240" marB="15240" anchor="ctr"/>
                </a:tc>
                <a:tc>
                  <a:txBody>
                    <a:bodyPr/>
                    <a:lstStyle/>
                    <a:p>
                      <a:pPr algn="ctr" rtl="0" fontAlgn="b"/>
                      <a:r>
                        <a:rPr lang="en-US" altLang="ja-JP" sz="2400" dirty="0">
                          <a:effectLst/>
                        </a:rPr>
                        <a:t>β</a:t>
                      </a:r>
                    </a:p>
                  </a:txBody>
                  <a:tcPr marL="22860" marR="22860" marT="15240" marB="15240" anchor="ctr"/>
                </a:tc>
                <a:tc>
                  <a:txBody>
                    <a:bodyPr/>
                    <a:lstStyle/>
                    <a:p>
                      <a:pPr algn="ctr" rtl="0" fontAlgn="b"/>
                      <a:r>
                        <a:rPr lang="en-US" altLang="ja-JP" sz="2400" dirty="0">
                          <a:effectLst/>
                        </a:rPr>
                        <a:t>γ</a:t>
                      </a:r>
                    </a:p>
                  </a:txBody>
                  <a:tcPr marL="22860" marR="22860" marT="15240" marB="15240" anchor="ctr"/>
                </a:tc>
                <a:tc>
                  <a:txBody>
                    <a:bodyPr/>
                    <a:lstStyle/>
                    <a:p>
                      <a:pPr algn="ctr" rtl="0" fontAlgn="b"/>
                      <a:r>
                        <a:rPr lang="en-US" altLang="ja-JP" sz="2400" dirty="0">
                          <a:effectLst/>
                        </a:rPr>
                        <a:t>Δ</a:t>
                      </a:r>
                    </a:p>
                  </a:txBody>
                  <a:tcPr marL="22860" marR="22860" marT="15240" marB="15240" anchor="ctr"/>
                </a:tc>
                <a:extLst>
                  <a:ext uri="{0D108BD9-81ED-4DB2-BD59-A6C34878D82A}">
                    <a16:rowId xmlns:a16="http://schemas.microsoft.com/office/drawing/2014/main" val="2267593125"/>
                  </a:ext>
                </a:extLst>
              </a:tr>
              <a:tr h="0">
                <a:tc>
                  <a:txBody>
                    <a:bodyPr/>
                    <a:lstStyle/>
                    <a:p>
                      <a:pPr algn="ctr" rtl="0" fontAlgn="b"/>
                      <a:r>
                        <a:rPr lang="ja-JP" altLang="en-US" sz="1400" dirty="0">
                          <a:effectLst/>
                        </a:rPr>
                        <a:t>利他行為を</a:t>
                      </a:r>
                      <a:endParaRPr lang="en-US" altLang="ja-JP" sz="1400" dirty="0">
                        <a:effectLst/>
                      </a:endParaRPr>
                    </a:p>
                    <a:p>
                      <a:pPr algn="ctr" rtl="0" fontAlgn="b"/>
                      <a:r>
                        <a:rPr lang="ja-JP" altLang="en-US" sz="1400" dirty="0">
                          <a:effectLst/>
                        </a:rPr>
                        <a:t>評価された回数</a:t>
                      </a:r>
                    </a:p>
                  </a:txBody>
                  <a:tcPr marL="22860" marR="22860" marT="15240" marB="15240" anchor="ctr"/>
                </a:tc>
                <a:tc>
                  <a:txBody>
                    <a:bodyPr/>
                    <a:lstStyle/>
                    <a:p>
                      <a:pPr algn="ctr" rtl="0" fontAlgn="b"/>
                      <a:r>
                        <a:rPr lang="en-US" altLang="ja-JP" sz="1800" b="1" dirty="0">
                          <a:effectLst/>
                        </a:rPr>
                        <a:t>3</a:t>
                      </a:r>
                    </a:p>
                  </a:txBody>
                  <a:tcPr marL="22860" marR="22860" marT="15240" marB="15240" anchor="ctr"/>
                </a:tc>
                <a:tc>
                  <a:txBody>
                    <a:bodyPr/>
                    <a:lstStyle/>
                    <a:p>
                      <a:pPr algn="ctr" rtl="0" fontAlgn="b"/>
                      <a:r>
                        <a:rPr lang="en-US" altLang="ja-JP" sz="1800" b="1" dirty="0">
                          <a:effectLst/>
                        </a:rPr>
                        <a:t>10</a:t>
                      </a:r>
                    </a:p>
                  </a:txBody>
                  <a:tcPr marL="22860" marR="22860" marT="15240" marB="15240" anchor="ctr"/>
                </a:tc>
                <a:tc>
                  <a:txBody>
                    <a:bodyPr/>
                    <a:lstStyle/>
                    <a:p>
                      <a:pPr algn="ctr" rtl="0" fontAlgn="b"/>
                      <a:r>
                        <a:rPr lang="en-US" altLang="ja-JP" sz="1800" b="1" dirty="0">
                          <a:effectLst/>
                        </a:rPr>
                        <a:t>9. 7</a:t>
                      </a:r>
                    </a:p>
                  </a:txBody>
                  <a:tcPr marL="22860" marR="22860" marT="15240" marB="15240" anchor="ctr"/>
                </a:tc>
                <a:tc>
                  <a:txBody>
                    <a:bodyPr/>
                    <a:lstStyle/>
                    <a:p>
                      <a:pPr algn="ctr" rtl="0" fontAlgn="b"/>
                      <a:r>
                        <a:rPr lang="en-US" altLang="ja-JP" sz="1800" b="1" dirty="0">
                          <a:effectLst/>
                        </a:rPr>
                        <a:t>3</a:t>
                      </a:r>
                    </a:p>
                  </a:txBody>
                  <a:tcPr marL="22860" marR="22860" marT="15240" marB="15240" anchor="ctr"/>
                </a:tc>
                <a:extLst>
                  <a:ext uri="{0D108BD9-81ED-4DB2-BD59-A6C34878D82A}">
                    <a16:rowId xmlns:a16="http://schemas.microsoft.com/office/drawing/2014/main" val="2345796547"/>
                  </a:ext>
                </a:extLst>
              </a:tr>
              <a:tr h="370840">
                <a:tc>
                  <a:txBody>
                    <a:bodyPr/>
                    <a:lstStyle/>
                    <a:p>
                      <a:pPr algn="ctr" rtl="0" fontAlgn="b"/>
                      <a:r>
                        <a:rPr lang="ja-JP" altLang="en-US" sz="1400" dirty="0">
                          <a:effectLst/>
                        </a:rPr>
                        <a:t>利他行為された回数</a:t>
                      </a:r>
                    </a:p>
                  </a:txBody>
                  <a:tcPr marL="22860" marR="22860" marT="15240" marB="15240" anchor="ctr"/>
                </a:tc>
                <a:tc>
                  <a:txBody>
                    <a:bodyPr/>
                    <a:lstStyle/>
                    <a:p>
                      <a:pPr algn="ctr" rtl="0" fontAlgn="b"/>
                      <a:r>
                        <a:rPr lang="en-US" altLang="ja-JP" sz="1800" b="1" dirty="0">
                          <a:effectLst/>
                        </a:rPr>
                        <a:t>3</a:t>
                      </a:r>
                    </a:p>
                  </a:txBody>
                  <a:tcPr marL="22860" marR="22860" marT="15240" marB="15240" anchor="ctr"/>
                </a:tc>
                <a:tc>
                  <a:txBody>
                    <a:bodyPr/>
                    <a:lstStyle/>
                    <a:p>
                      <a:pPr algn="ctr" rtl="0" fontAlgn="b"/>
                      <a:r>
                        <a:rPr lang="en-US" altLang="ja-JP" sz="1800" b="1" dirty="0">
                          <a:effectLst/>
                        </a:rPr>
                        <a:t>11.3</a:t>
                      </a:r>
                    </a:p>
                  </a:txBody>
                  <a:tcPr marL="22860" marR="22860" marT="15240" marB="15240" anchor="ctr"/>
                </a:tc>
                <a:tc>
                  <a:txBody>
                    <a:bodyPr/>
                    <a:lstStyle/>
                    <a:p>
                      <a:pPr algn="ctr" rtl="0" fontAlgn="b"/>
                      <a:r>
                        <a:rPr lang="en-US" altLang="ja-JP" sz="1800" b="1" dirty="0">
                          <a:effectLst/>
                        </a:rPr>
                        <a:t>10</a:t>
                      </a:r>
                    </a:p>
                  </a:txBody>
                  <a:tcPr marL="22860" marR="22860" marT="15240" marB="15240" anchor="ctr"/>
                </a:tc>
                <a:tc>
                  <a:txBody>
                    <a:bodyPr/>
                    <a:lstStyle/>
                    <a:p>
                      <a:pPr algn="ctr" rtl="0" fontAlgn="b"/>
                      <a:r>
                        <a:rPr lang="en-US" altLang="ja-JP" sz="1800" b="1" dirty="0">
                          <a:effectLst/>
                        </a:rPr>
                        <a:t>3</a:t>
                      </a:r>
                    </a:p>
                  </a:txBody>
                  <a:tcPr marL="22860" marR="22860" marT="15240" marB="15240" anchor="ctr"/>
                </a:tc>
                <a:extLst>
                  <a:ext uri="{0D108BD9-81ED-4DB2-BD59-A6C34878D82A}">
                    <a16:rowId xmlns:a16="http://schemas.microsoft.com/office/drawing/2014/main" val="938540737"/>
                  </a:ext>
                </a:extLst>
              </a:tr>
            </a:tbl>
          </a:graphicData>
        </a:graphic>
      </p:graphicFrame>
      <p:grpSp>
        <p:nvGrpSpPr>
          <p:cNvPr id="37" name="グループ化 36">
            <a:extLst>
              <a:ext uri="{FF2B5EF4-FFF2-40B4-BE49-F238E27FC236}">
                <a16:creationId xmlns:a16="http://schemas.microsoft.com/office/drawing/2014/main" id="{76DFA196-7273-4C0B-89E5-C9C0DB79DD5A}"/>
              </a:ext>
            </a:extLst>
          </p:cNvPr>
          <p:cNvGrpSpPr/>
          <p:nvPr/>
        </p:nvGrpSpPr>
        <p:grpSpPr>
          <a:xfrm>
            <a:off x="68101" y="1084039"/>
            <a:ext cx="5189387" cy="4875427"/>
            <a:chOff x="199890" y="1254055"/>
            <a:chExt cx="5822854" cy="5470569"/>
          </a:xfrm>
        </p:grpSpPr>
        <p:grpSp>
          <p:nvGrpSpPr>
            <p:cNvPr id="44" name="グループ化 43">
              <a:extLst>
                <a:ext uri="{FF2B5EF4-FFF2-40B4-BE49-F238E27FC236}">
                  <a16:creationId xmlns:a16="http://schemas.microsoft.com/office/drawing/2014/main" id="{35145D7F-5D55-4F22-A52D-6DD598F36A74}"/>
                </a:ext>
              </a:extLst>
            </p:cNvPr>
            <p:cNvGrpSpPr/>
            <p:nvPr/>
          </p:nvGrpSpPr>
          <p:grpSpPr>
            <a:xfrm>
              <a:off x="388132" y="1494956"/>
              <a:ext cx="5447000" cy="4960477"/>
              <a:chOff x="1245601" y="1238612"/>
              <a:chExt cx="5447000" cy="4960477"/>
            </a:xfrm>
          </p:grpSpPr>
          <p:grpSp>
            <p:nvGrpSpPr>
              <p:cNvPr id="63" name="グループ化 62">
                <a:extLst>
                  <a:ext uri="{FF2B5EF4-FFF2-40B4-BE49-F238E27FC236}">
                    <a16:creationId xmlns:a16="http://schemas.microsoft.com/office/drawing/2014/main" id="{309F8684-D27A-4D5E-B029-5A2133B10F38}"/>
                  </a:ext>
                </a:extLst>
              </p:cNvPr>
              <p:cNvGrpSpPr>
                <a:grpSpLocks noChangeAspect="1"/>
              </p:cNvGrpSpPr>
              <p:nvPr/>
            </p:nvGrpSpPr>
            <p:grpSpPr>
              <a:xfrm>
                <a:off x="1420861" y="1392402"/>
                <a:ext cx="5096480" cy="4741697"/>
                <a:chOff x="2912141" y="1059960"/>
                <a:chExt cx="6231860" cy="5798040"/>
              </a:xfrm>
            </p:grpSpPr>
            <p:pic>
              <p:nvPicPr>
                <p:cNvPr id="74" name="図 73" descr="ダイアグラム, 概略図&#10;&#10;自動的に生成された説明">
                  <a:extLst>
                    <a:ext uri="{FF2B5EF4-FFF2-40B4-BE49-F238E27FC236}">
                      <a16:creationId xmlns:a16="http://schemas.microsoft.com/office/drawing/2014/main" id="{045264B7-EE3A-4DDC-A030-8CA5892F2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2141" y="1059960"/>
                  <a:ext cx="6231860" cy="5798040"/>
                </a:xfrm>
                <a:prstGeom prst="rect">
                  <a:avLst/>
                </a:prstGeom>
              </p:spPr>
            </p:pic>
            <p:pic>
              <p:nvPicPr>
                <p:cNvPr id="75" name="図 74" descr="ダイアグラム, 概略図&#10;&#10;自動的に生成された説明">
                  <a:extLst>
                    <a:ext uri="{FF2B5EF4-FFF2-40B4-BE49-F238E27FC236}">
                      <a16:creationId xmlns:a16="http://schemas.microsoft.com/office/drawing/2014/main" id="{D4C34BC9-5A51-46B9-AE93-C7A5E6D031B3}"/>
                    </a:ext>
                  </a:extLst>
                </p:cNvPr>
                <p:cNvPicPr>
                  <a:picLocks noChangeAspect="1"/>
                </p:cNvPicPr>
                <p:nvPr/>
              </p:nvPicPr>
              <p:blipFill rotWithShape="1">
                <a:blip r:embed="rId4">
                  <a:extLst>
                    <a:ext uri="{28A0092B-C50C-407E-A947-70E740481C1C}">
                      <a14:useLocalDpi xmlns:a14="http://schemas.microsoft.com/office/drawing/2010/main" val="0"/>
                    </a:ext>
                  </a:extLst>
                </a:blip>
                <a:srcRect l="66918" t="13261" r="20682" b="56841"/>
                <a:stretch/>
              </p:blipFill>
              <p:spPr>
                <a:xfrm>
                  <a:off x="7082629" y="1826967"/>
                  <a:ext cx="772732" cy="1733550"/>
                </a:xfrm>
                <a:prstGeom prst="rect">
                  <a:avLst/>
                </a:prstGeom>
              </p:spPr>
            </p:pic>
            <p:pic>
              <p:nvPicPr>
                <p:cNvPr id="76" name="図 75" descr="ダイアグラム, 概略図&#10;&#10;自動的に生成された説明">
                  <a:extLst>
                    <a:ext uri="{FF2B5EF4-FFF2-40B4-BE49-F238E27FC236}">
                      <a16:creationId xmlns:a16="http://schemas.microsoft.com/office/drawing/2014/main" id="{A08F7338-C300-4226-A7C5-38CE688F45E2}"/>
                    </a:ext>
                  </a:extLst>
                </p:cNvPr>
                <p:cNvPicPr>
                  <a:picLocks noChangeAspect="1"/>
                </p:cNvPicPr>
                <p:nvPr/>
              </p:nvPicPr>
              <p:blipFill rotWithShape="1">
                <a:blip r:embed="rId4">
                  <a:extLst>
                    <a:ext uri="{28A0092B-C50C-407E-A947-70E740481C1C}">
                      <a14:useLocalDpi xmlns:a14="http://schemas.microsoft.com/office/drawing/2010/main" val="0"/>
                    </a:ext>
                  </a:extLst>
                </a:blip>
                <a:srcRect l="77361" t="55126" r="8119" b="31239"/>
                <a:stretch/>
              </p:blipFill>
              <p:spPr>
                <a:xfrm>
                  <a:off x="7733315" y="4256088"/>
                  <a:ext cx="904875" cy="790575"/>
                </a:xfrm>
                <a:prstGeom prst="rect">
                  <a:avLst/>
                </a:prstGeom>
              </p:spPr>
            </p:pic>
            <p:pic>
              <p:nvPicPr>
                <p:cNvPr id="77" name="図 76" descr="ダイアグラム, 概略図&#10;&#10;自動的に生成された説明">
                  <a:extLst>
                    <a:ext uri="{FF2B5EF4-FFF2-40B4-BE49-F238E27FC236}">
                      <a16:creationId xmlns:a16="http://schemas.microsoft.com/office/drawing/2014/main" id="{5860EFE3-B251-469A-A490-ED4949AB0A71}"/>
                    </a:ext>
                  </a:extLst>
                </p:cNvPr>
                <p:cNvPicPr>
                  <a:picLocks noChangeAspect="1"/>
                </p:cNvPicPr>
                <p:nvPr/>
              </p:nvPicPr>
              <p:blipFill rotWithShape="1">
                <a:blip r:embed="rId4">
                  <a:extLst>
                    <a:ext uri="{28A0092B-C50C-407E-A947-70E740481C1C}">
                      <a14:useLocalDpi xmlns:a14="http://schemas.microsoft.com/office/drawing/2010/main" val="0"/>
                    </a:ext>
                  </a:extLst>
                </a:blip>
                <a:srcRect l="50155" t="90771" r="47130" b="1012"/>
                <a:stretch/>
              </p:blipFill>
              <p:spPr>
                <a:xfrm>
                  <a:off x="6037200" y="6323390"/>
                  <a:ext cx="169182" cy="476401"/>
                </a:xfrm>
                <a:prstGeom prst="rect">
                  <a:avLst/>
                </a:prstGeom>
              </p:spPr>
            </p:pic>
          </p:grpSp>
          <p:sp>
            <p:nvSpPr>
              <p:cNvPr id="64" name="テキスト ボックス 63">
                <a:extLst>
                  <a:ext uri="{FF2B5EF4-FFF2-40B4-BE49-F238E27FC236}">
                    <a16:creationId xmlns:a16="http://schemas.microsoft.com/office/drawing/2014/main" id="{01A75F91-5921-4AF7-AB5A-9FD5694EFAA0}"/>
                  </a:ext>
                </a:extLst>
              </p:cNvPr>
              <p:cNvSpPr txBox="1"/>
              <p:nvPr/>
            </p:nvSpPr>
            <p:spPr>
              <a:xfrm>
                <a:off x="3022002" y="1314812"/>
                <a:ext cx="350520" cy="461665"/>
              </a:xfrm>
              <a:prstGeom prst="rect">
                <a:avLst/>
              </a:prstGeom>
              <a:noFill/>
            </p:spPr>
            <p:txBody>
              <a:bodyPr wrap="square" rtlCol="0">
                <a:spAutoFit/>
              </a:bodyPr>
              <a:lstStyle/>
              <a:p>
                <a:r>
                  <a:rPr kumimoji="1" lang="en-US" altLang="ja-JP" sz="2400" b="1" dirty="0"/>
                  <a:t>A</a:t>
                </a:r>
                <a:endParaRPr kumimoji="1" lang="ja-JP" altLang="en-US" sz="2400" b="1" dirty="0"/>
              </a:p>
            </p:txBody>
          </p:sp>
          <p:sp>
            <p:nvSpPr>
              <p:cNvPr id="65" name="テキスト ボックス 64">
                <a:extLst>
                  <a:ext uri="{FF2B5EF4-FFF2-40B4-BE49-F238E27FC236}">
                    <a16:creationId xmlns:a16="http://schemas.microsoft.com/office/drawing/2014/main" id="{0E93D814-DACC-414A-89B9-A33915876A31}"/>
                  </a:ext>
                </a:extLst>
              </p:cNvPr>
              <p:cNvSpPr txBox="1"/>
              <p:nvPr/>
            </p:nvSpPr>
            <p:spPr>
              <a:xfrm>
                <a:off x="4221480" y="1238612"/>
                <a:ext cx="350520" cy="461665"/>
              </a:xfrm>
              <a:prstGeom prst="rect">
                <a:avLst/>
              </a:prstGeom>
              <a:noFill/>
            </p:spPr>
            <p:txBody>
              <a:bodyPr wrap="square" rtlCol="0">
                <a:spAutoFit/>
              </a:bodyPr>
              <a:lstStyle/>
              <a:p>
                <a:r>
                  <a:rPr kumimoji="1" lang="en-US" altLang="ja-JP" sz="2400" b="1" dirty="0"/>
                  <a:t>B</a:t>
                </a:r>
                <a:endParaRPr kumimoji="1" lang="ja-JP" altLang="en-US" sz="2400" b="1" dirty="0"/>
              </a:p>
            </p:txBody>
          </p:sp>
          <p:sp>
            <p:nvSpPr>
              <p:cNvPr id="66" name="テキスト ボックス 65">
                <a:extLst>
                  <a:ext uri="{FF2B5EF4-FFF2-40B4-BE49-F238E27FC236}">
                    <a16:creationId xmlns:a16="http://schemas.microsoft.com/office/drawing/2014/main" id="{0D73F73B-22A9-4F02-AE27-6F6396EA5208}"/>
                  </a:ext>
                </a:extLst>
              </p:cNvPr>
              <p:cNvSpPr txBox="1"/>
              <p:nvPr/>
            </p:nvSpPr>
            <p:spPr>
              <a:xfrm>
                <a:off x="1279222" y="2975717"/>
                <a:ext cx="350520" cy="461665"/>
              </a:xfrm>
              <a:prstGeom prst="rect">
                <a:avLst/>
              </a:prstGeom>
              <a:noFill/>
            </p:spPr>
            <p:txBody>
              <a:bodyPr wrap="square" rtlCol="0">
                <a:spAutoFit/>
              </a:bodyPr>
              <a:lstStyle/>
              <a:p>
                <a:r>
                  <a:rPr kumimoji="1" lang="en-US" altLang="ja-JP" sz="2400" b="1" dirty="0"/>
                  <a:t>C</a:t>
                </a:r>
                <a:endParaRPr kumimoji="1" lang="ja-JP" altLang="en-US" sz="2400" b="1" dirty="0"/>
              </a:p>
            </p:txBody>
          </p:sp>
          <p:sp>
            <p:nvSpPr>
              <p:cNvPr id="67" name="テキスト ボックス 66">
                <a:extLst>
                  <a:ext uri="{FF2B5EF4-FFF2-40B4-BE49-F238E27FC236}">
                    <a16:creationId xmlns:a16="http://schemas.microsoft.com/office/drawing/2014/main" id="{A727146D-ACD5-4612-AA10-81BCCC29A613}"/>
                  </a:ext>
                </a:extLst>
              </p:cNvPr>
              <p:cNvSpPr txBox="1"/>
              <p:nvPr/>
            </p:nvSpPr>
            <p:spPr>
              <a:xfrm>
                <a:off x="2333085" y="2975718"/>
                <a:ext cx="350520" cy="461665"/>
              </a:xfrm>
              <a:prstGeom prst="rect">
                <a:avLst/>
              </a:prstGeom>
              <a:noFill/>
            </p:spPr>
            <p:txBody>
              <a:bodyPr wrap="square" rtlCol="0">
                <a:spAutoFit/>
              </a:bodyPr>
              <a:lstStyle/>
              <a:p>
                <a:r>
                  <a:rPr kumimoji="1" lang="en-US" altLang="ja-JP" sz="2400" b="1" dirty="0"/>
                  <a:t>D</a:t>
                </a:r>
                <a:endParaRPr kumimoji="1" lang="ja-JP" altLang="en-US" sz="2400" b="1" dirty="0"/>
              </a:p>
            </p:txBody>
          </p:sp>
          <p:sp>
            <p:nvSpPr>
              <p:cNvPr id="68" name="テキスト ボックス 67">
                <a:extLst>
                  <a:ext uri="{FF2B5EF4-FFF2-40B4-BE49-F238E27FC236}">
                    <a16:creationId xmlns:a16="http://schemas.microsoft.com/office/drawing/2014/main" id="{ABAFABBE-6312-495D-9F72-046E0CD2555E}"/>
                  </a:ext>
                </a:extLst>
              </p:cNvPr>
              <p:cNvSpPr txBox="1"/>
              <p:nvPr/>
            </p:nvSpPr>
            <p:spPr>
              <a:xfrm>
                <a:off x="3713678" y="5543912"/>
                <a:ext cx="350520" cy="461665"/>
              </a:xfrm>
              <a:prstGeom prst="rect">
                <a:avLst/>
              </a:prstGeom>
              <a:noFill/>
            </p:spPr>
            <p:txBody>
              <a:bodyPr wrap="square" rtlCol="0">
                <a:spAutoFit/>
              </a:bodyPr>
              <a:lstStyle/>
              <a:p>
                <a:r>
                  <a:rPr kumimoji="1" lang="en-US" altLang="ja-JP" sz="2400" b="1" dirty="0"/>
                  <a:t>I</a:t>
                </a:r>
                <a:endParaRPr kumimoji="1" lang="ja-JP" altLang="en-US" sz="2400" b="1" dirty="0"/>
              </a:p>
            </p:txBody>
          </p:sp>
          <p:sp>
            <p:nvSpPr>
              <p:cNvPr id="69" name="テキスト ボックス 68">
                <a:extLst>
                  <a:ext uri="{FF2B5EF4-FFF2-40B4-BE49-F238E27FC236}">
                    <a16:creationId xmlns:a16="http://schemas.microsoft.com/office/drawing/2014/main" id="{1366BC52-9862-426F-A73E-FF7286574998}"/>
                  </a:ext>
                </a:extLst>
              </p:cNvPr>
              <p:cNvSpPr txBox="1"/>
              <p:nvPr/>
            </p:nvSpPr>
            <p:spPr>
              <a:xfrm>
                <a:off x="5959992" y="4321084"/>
                <a:ext cx="350520" cy="461665"/>
              </a:xfrm>
              <a:prstGeom prst="rect">
                <a:avLst/>
              </a:prstGeom>
              <a:noFill/>
            </p:spPr>
            <p:txBody>
              <a:bodyPr wrap="square" rtlCol="0">
                <a:spAutoFit/>
              </a:bodyPr>
              <a:lstStyle/>
              <a:p>
                <a:r>
                  <a:rPr kumimoji="1" lang="en-US" altLang="ja-JP" sz="2400" b="1" dirty="0"/>
                  <a:t>H</a:t>
                </a:r>
                <a:endParaRPr kumimoji="1" lang="ja-JP" altLang="en-US" sz="2400" b="1" dirty="0"/>
              </a:p>
            </p:txBody>
          </p:sp>
          <p:sp>
            <p:nvSpPr>
              <p:cNvPr id="70" name="テキスト ボックス 69">
                <a:extLst>
                  <a:ext uri="{FF2B5EF4-FFF2-40B4-BE49-F238E27FC236}">
                    <a16:creationId xmlns:a16="http://schemas.microsoft.com/office/drawing/2014/main" id="{174E49B5-6D3D-4663-BC95-9B3705BACEC0}"/>
                  </a:ext>
                </a:extLst>
              </p:cNvPr>
              <p:cNvSpPr txBox="1"/>
              <p:nvPr/>
            </p:nvSpPr>
            <p:spPr>
              <a:xfrm>
                <a:off x="6342081" y="3290574"/>
                <a:ext cx="350520" cy="461665"/>
              </a:xfrm>
              <a:prstGeom prst="rect">
                <a:avLst/>
              </a:prstGeom>
              <a:noFill/>
            </p:spPr>
            <p:txBody>
              <a:bodyPr wrap="square" rtlCol="0">
                <a:spAutoFit/>
              </a:bodyPr>
              <a:lstStyle/>
              <a:p>
                <a:r>
                  <a:rPr kumimoji="1" lang="en-US" altLang="ja-JP" sz="2400" b="1" dirty="0"/>
                  <a:t>G</a:t>
                </a:r>
                <a:endParaRPr kumimoji="1" lang="ja-JP" altLang="en-US" sz="2400" b="1" dirty="0"/>
              </a:p>
            </p:txBody>
          </p:sp>
          <p:sp>
            <p:nvSpPr>
              <p:cNvPr id="71" name="テキスト ボックス 70">
                <a:extLst>
                  <a:ext uri="{FF2B5EF4-FFF2-40B4-BE49-F238E27FC236}">
                    <a16:creationId xmlns:a16="http://schemas.microsoft.com/office/drawing/2014/main" id="{B7B05E28-6988-43A2-8F76-0E314902F4B6}"/>
                  </a:ext>
                </a:extLst>
              </p:cNvPr>
              <p:cNvSpPr txBox="1"/>
              <p:nvPr/>
            </p:nvSpPr>
            <p:spPr>
              <a:xfrm>
                <a:off x="6039138" y="2421364"/>
                <a:ext cx="350520" cy="461665"/>
              </a:xfrm>
              <a:prstGeom prst="rect">
                <a:avLst/>
              </a:prstGeom>
              <a:noFill/>
            </p:spPr>
            <p:txBody>
              <a:bodyPr wrap="square" rtlCol="0">
                <a:spAutoFit/>
              </a:bodyPr>
              <a:lstStyle/>
              <a:p>
                <a:r>
                  <a:rPr kumimoji="1" lang="en-US" altLang="ja-JP" sz="2400" b="1" dirty="0"/>
                  <a:t>F</a:t>
                </a:r>
                <a:endParaRPr kumimoji="1" lang="ja-JP" altLang="en-US" sz="2400" b="1" dirty="0"/>
              </a:p>
            </p:txBody>
          </p:sp>
          <p:sp>
            <p:nvSpPr>
              <p:cNvPr id="72" name="テキスト ボックス 71">
                <a:extLst>
                  <a:ext uri="{FF2B5EF4-FFF2-40B4-BE49-F238E27FC236}">
                    <a16:creationId xmlns:a16="http://schemas.microsoft.com/office/drawing/2014/main" id="{E66DBF7A-6BAF-4D7A-BF16-377D0458794C}"/>
                  </a:ext>
                </a:extLst>
              </p:cNvPr>
              <p:cNvSpPr txBox="1"/>
              <p:nvPr/>
            </p:nvSpPr>
            <p:spPr>
              <a:xfrm>
                <a:off x="1245601" y="4270356"/>
                <a:ext cx="350520" cy="461665"/>
              </a:xfrm>
              <a:prstGeom prst="rect">
                <a:avLst/>
              </a:prstGeom>
              <a:noFill/>
            </p:spPr>
            <p:txBody>
              <a:bodyPr wrap="square" rtlCol="0">
                <a:spAutoFit/>
              </a:bodyPr>
              <a:lstStyle/>
              <a:p>
                <a:r>
                  <a:rPr kumimoji="1" lang="en-US" altLang="ja-JP" sz="2400" b="1" dirty="0"/>
                  <a:t>E</a:t>
                </a:r>
                <a:endParaRPr kumimoji="1" lang="ja-JP" altLang="en-US" sz="2400" b="1" dirty="0"/>
              </a:p>
            </p:txBody>
          </p:sp>
          <p:sp>
            <p:nvSpPr>
              <p:cNvPr id="73" name="テキスト ボックス 72">
                <a:extLst>
                  <a:ext uri="{FF2B5EF4-FFF2-40B4-BE49-F238E27FC236}">
                    <a16:creationId xmlns:a16="http://schemas.microsoft.com/office/drawing/2014/main" id="{E3A21834-9146-48C7-8421-33D728C11360}"/>
                  </a:ext>
                </a:extLst>
              </p:cNvPr>
              <p:cNvSpPr txBox="1"/>
              <p:nvPr/>
            </p:nvSpPr>
            <p:spPr>
              <a:xfrm>
                <a:off x="5383156" y="5737424"/>
                <a:ext cx="350520" cy="461665"/>
              </a:xfrm>
              <a:prstGeom prst="rect">
                <a:avLst/>
              </a:prstGeom>
              <a:noFill/>
            </p:spPr>
            <p:txBody>
              <a:bodyPr wrap="square" rtlCol="0">
                <a:spAutoFit/>
              </a:bodyPr>
              <a:lstStyle/>
              <a:p>
                <a:r>
                  <a:rPr kumimoji="1" lang="en-US" altLang="ja-JP" sz="2400" b="1" dirty="0"/>
                  <a:t>J</a:t>
                </a:r>
                <a:endParaRPr kumimoji="1" lang="ja-JP" altLang="en-US" sz="2400" b="1" dirty="0"/>
              </a:p>
            </p:txBody>
          </p:sp>
        </p:grpSp>
        <p:sp>
          <p:nvSpPr>
            <p:cNvPr id="45" name="四角形: 角を丸くする 44">
              <a:extLst>
                <a:ext uri="{FF2B5EF4-FFF2-40B4-BE49-F238E27FC236}">
                  <a16:creationId xmlns:a16="http://schemas.microsoft.com/office/drawing/2014/main" id="{EF579B76-45A7-42D2-9828-7473468CF67A}"/>
                </a:ext>
              </a:extLst>
            </p:cNvPr>
            <p:cNvSpPr/>
            <p:nvPr/>
          </p:nvSpPr>
          <p:spPr>
            <a:xfrm>
              <a:off x="199890" y="1268864"/>
              <a:ext cx="5822854" cy="5455760"/>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3" name="四角形: 角を丸くする 52">
              <a:extLst>
                <a:ext uri="{FF2B5EF4-FFF2-40B4-BE49-F238E27FC236}">
                  <a16:creationId xmlns:a16="http://schemas.microsoft.com/office/drawing/2014/main" id="{BF45D957-A743-4611-9F41-6FDB9639735B}"/>
                </a:ext>
              </a:extLst>
            </p:cNvPr>
            <p:cNvSpPr/>
            <p:nvPr/>
          </p:nvSpPr>
          <p:spPr>
            <a:xfrm>
              <a:off x="2125563" y="1560857"/>
              <a:ext cx="1986441" cy="617639"/>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6" name="四角形: 角を丸くする 55">
              <a:extLst>
                <a:ext uri="{FF2B5EF4-FFF2-40B4-BE49-F238E27FC236}">
                  <a16:creationId xmlns:a16="http://schemas.microsoft.com/office/drawing/2014/main" id="{5DB7C427-C9C5-43DB-B32A-548AE458F264}"/>
                </a:ext>
              </a:extLst>
            </p:cNvPr>
            <p:cNvSpPr/>
            <p:nvPr/>
          </p:nvSpPr>
          <p:spPr>
            <a:xfrm>
              <a:off x="2668727" y="5808010"/>
              <a:ext cx="2172576" cy="712625"/>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7" name="四角形: 角を丸くする 56">
              <a:extLst>
                <a:ext uri="{FF2B5EF4-FFF2-40B4-BE49-F238E27FC236}">
                  <a16:creationId xmlns:a16="http://schemas.microsoft.com/office/drawing/2014/main" id="{63510B82-A2EE-41FD-A03D-D18EA694BD34}"/>
                </a:ext>
              </a:extLst>
            </p:cNvPr>
            <p:cNvSpPr/>
            <p:nvPr/>
          </p:nvSpPr>
          <p:spPr>
            <a:xfrm>
              <a:off x="3755015" y="2297560"/>
              <a:ext cx="2172576" cy="2763081"/>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8" name="四角形: 角を丸くする 57">
              <a:extLst>
                <a:ext uri="{FF2B5EF4-FFF2-40B4-BE49-F238E27FC236}">
                  <a16:creationId xmlns:a16="http://schemas.microsoft.com/office/drawing/2014/main" id="{B635B3CE-C565-49D0-AA21-D234B89845B3}"/>
                </a:ext>
              </a:extLst>
            </p:cNvPr>
            <p:cNvSpPr/>
            <p:nvPr/>
          </p:nvSpPr>
          <p:spPr>
            <a:xfrm>
              <a:off x="295043" y="2366936"/>
              <a:ext cx="2735028" cy="3326347"/>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9" name="テキスト ボックス 58">
              <a:extLst>
                <a:ext uri="{FF2B5EF4-FFF2-40B4-BE49-F238E27FC236}">
                  <a16:creationId xmlns:a16="http://schemas.microsoft.com/office/drawing/2014/main" id="{24022F3A-BF75-417E-8AF2-1AACBFFA2B40}"/>
                </a:ext>
              </a:extLst>
            </p:cNvPr>
            <p:cNvSpPr txBox="1"/>
            <p:nvPr/>
          </p:nvSpPr>
          <p:spPr>
            <a:xfrm>
              <a:off x="4065367" y="1254055"/>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α</a:t>
              </a:r>
              <a:endParaRPr kumimoji="1" lang="ja-JP" altLang="en-US" sz="4000" dirty="0">
                <a:solidFill>
                  <a:schemeClr val="accent1">
                    <a:lumMod val="75000"/>
                  </a:schemeClr>
                </a:solidFill>
              </a:endParaRPr>
            </a:p>
          </p:txBody>
        </p:sp>
        <p:sp>
          <p:nvSpPr>
            <p:cNvPr id="60" name="テキスト ボックス 59">
              <a:extLst>
                <a:ext uri="{FF2B5EF4-FFF2-40B4-BE49-F238E27FC236}">
                  <a16:creationId xmlns:a16="http://schemas.microsoft.com/office/drawing/2014/main" id="{9DEF8560-0F25-472B-A5C1-E6E169AEEC6F}"/>
                </a:ext>
              </a:extLst>
            </p:cNvPr>
            <p:cNvSpPr txBox="1"/>
            <p:nvPr/>
          </p:nvSpPr>
          <p:spPr>
            <a:xfrm>
              <a:off x="4891696" y="5781648"/>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Δ</a:t>
              </a:r>
              <a:endParaRPr kumimoji="1" lang="ja-JP" altLang="en-US" sz="4000" dirty="0">
                <a:solidFill>
                  <a:schemeClr val="accent1">
                    <a:lumMod val="75000"/>
                  </a:schemeClr>
                </a:solidFill>
              </a:endParaRPr>
            </a:p>
          </p:txBody>
        </p:sp>
        <p:sp>
          <p:nvSpPr>
            <p:cNvPr id="61" name="テキスト ボックス 60">
              <a:extLst>
                <a:ext uri="{FF2B5EF4-FFF2-40B4-BE49-F238E27FC236}">
                  <a16:creationId xmlns:a16="http://schemas.microsoft.com/office/drawing/2014/main" id="{E92BA92F-BA39-4D26-9CF2-941281BD0B9C}"/>
                </a:ext>
              </a:extLst>
            </p:cNvPr>
            <p:cNvSpPr txBox="1"/>
            <p:nvPr/>
          </p:nvSpPr>
          <p:spPr>
            <a:xfrm>
              <a:off x="5294805" y="1624227"/>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γ</a:t>
              </a:r>
              <a:endParaRPr kumimoji="1" lang="ja-JP" altLang="en-US" sz="4000" dirty="0">
                <a:solidFill>
                  <a:schemeClr val="accent1">
                    <a:lumMod val="75000"/>
                  </a:schemeClr>
                </a:solidFill>
              </a:endParaRPr>
            </a:p>
          </p:txBody>
        </p:sp>
        <p:sp>
          <p:nvSpPr>
            <p:cNvPr id="62" name="テキスト ボックス 61">
              <a:extLst>
                <a:ext uri="{FF2B5EF4-FFF2-40B4-BE49-F238E27FC236}">
                  <a16:creationId xmlns:a16="http://schemas.microsoft.com/office/drawing/2014/main" id="{CFA87EF4-32A2-4816-A4C3-3E5A1C346417}"/>
                </a:ext>
              </a:extLst>
            </p:cNvPr>
            <p:cNvSpPr txBox="1"/>
            <p:nvPr/>
          </p:nvSpPr>
          <p:spPr>
            <a:xfrm>
              <a:off x="235222" y="1747337"/>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β</a:t>
              </a:r>
              <a:endParaRPr kumimoji="1" lang="ja-JP" altLang="en-US" sz="4000" dirty="0">
                <a:solidFill>
                  <a:schemeClr val="accent1">
                    <a:lumMod val="75000"/>
                  </a:schemeClr>
                </a:solidFill>
              </a:endParaRPr>
            </a:p>
          </p:txBody>
        </p:sp>
      </p:grpSp>
      <p:grpSp>
        <p:nvGrpSpPr>
          <p:cNvPr id="3" name="グループ化 2">
            <a:extLst>
              <a:ext uri="{FF2B5EF4-FFF2-40B4-BE49-F238E27FC236}">
                <a16:creationId xmlns:a16="http://schemas.microsoft.com/office/drawing/2014/main" id="{BE0956DD-53C5-42B4-A432-B6E5E8E75C3F}"/>
              </a:ext>
            </a:extLst>
          </p:cNvPr>
          <p:cNvGrpSpPr/>
          <p:nvPr/>
        </p:nvGrpSpPr>
        <p:grpSpPr>
          <a:xfrm>
            <a:off x="5798880" y="1578710"/>
            <a:ext cx="2804968" cy="1323370"/>
            <a:chOff x="6053048" y="1337993"/>
            <a:chExt cx="2804968" cy="1323370"/>
          </a:xfrm>
        </p:grpSpPr>
        <p:sp>
          <p:nvSpPr>
            <p:cNvPr id="31" name="テキスト ボックス 30">
              <a:extLst>
                <a:ext uri="{FF2B5EF4-FFF2-40B4-BE49-F238E27FC236}">
                  <a16:creationId xmlns:a16="http://schemas.microsoft.com/office/drawing/2014/main" id="{DCFBBB91-B554-4386-B2B5-D82DCBF7C36A}"/>
                </a:ext>
              </a:extLst>
            </p:cNvPr>
            <p:cNvSpPr txBox="1"/>
            <p:nvPr/>
          </p:nvSpPr>
          <p:spPr>
            <a:xfrm flipH="1">
              <a:off x="6535460" y="1486986"/>
              <a:ext cx="2322556" cy="1077218"/>
            </a:xfrm>
            <a:prstGeom prst="rect">
              <a:avLst/>
            </a:prstGeom>
            <a:noFill/>
          </p:spPr>
          <p:txBody>
            <a:bodyPr wrap="square" rtlCol="0">
              <a:spAutoFit/>
            </a:bodyPr>
            <a:lstStyle/>
            <a:p>
              <a:r>
                <a:rPr kumimoji="1" lang="ja-JP" altLang="en-US" sz="1600" dirty="0"/>
                <a:t>：利他行為された回数</a:t>
              </a:r>
              <a:endParaRPr kumimoji="1" lang="en-US" altLang="ja-JP" sz="1600" dirty="0"/>
            </a:p>
            <a:p>
              <a:endParaRPr kumimoji="1" lang="en-US" altLang="ja-JP" sz="1600" dirty="0"/>
            </a:p>
            <a:p>
              <a:endParaRPr kumimoji="1" lang="en-US" altLang="ja-JP" sz="1600" dirty="0"/>
            </a:p>
            <a:p>
              <a:r>
                <a:rPr kumimoji="1" lang="ja-JP" altLang="en-US" sz="1600" dirty="0"/>
                <a:t>：利他行為した回数</a:t>
              </a:r>
              <a:endParaRPr kumimoji="1" lang="en-US" altLang="ja-JP" sz="1600" dirty="0"/>
            </a:p>
          </p:txBody>
        </p:sp>
        <p:pic>
          <p:nvPicPr>
            <p:cNvPr id="78" name="図 77" descr="ダイアグラム, 概略図&#10;&#10;自動的に生成された説明">
              <a:extLst>
                <a:ext uri="{FF2B5EF4-FFF2-40B4-BE49-F238E27FC236}">
                  <a16:creationId xmlns:a16="http://schemas.microsoft.com/office/drawing/2014/main" id="{CCB687A0-65F7-4A76-A524-BE757D51F9C9}"/>
                </a:ext>
              </a:extLst>
            </p:cNvPr>
            <p:cNvPicPr>
              <a:picLocks noChangeAspect="1"/>
            </p:cNvPicPr>
            <p:nvPr/>
          </p:nvPicPr>
          <p:blipFill rotWithShape="1">
            <a:blip r:embed="rId4">
              <a:extLst>
                <a:ext uri="{28A0092B-C50C-407E-A947-70E740481C1C}">
                  <a14:useLocalDpi xmlns:a14="http://schemas.microsoft.com/office/drawing/2010/main" val="0"/>
                </a:ext>
              </a:extLst>
            </a:blip>
            <a:srcRect l="72723" t="21822" r="14094" b="64088"/>
            <a:stretch/>
          </p:blipFill>
          <p:spPr>
            <a:xfrm>
              <a:off x="6053048" y="1337993"/>
              <a:ext cx="567848" cy="564669"/>
            </a:xfrm>
            <a:prstGeom prst="ellipse">
              <a:avLst/>
            </a:prstGeom>
            <a:ln>
              <a:solidFill>
                <a:schemeClr val="tx1"/>
              </a:solidFill>
            </a:ln>
          </p:spPr>
        </p:pic>
        <p:pic>
          <p:nvPicPr>
            <p:cNvPr id="79" name="図 78" descr="ダイアグラム, 概略図&#10;&#10;自動的に生成された説明">
              <a:extLst>
                <a:ext uri="{FF2B5EF4-FFF2-40B4-BE49-F238E27FC236}">
                  <a16:creationId xmlns:a16="http://schemas.microsoft.com/office/drawing/2014/main" id="{88AE4669-7172-4FFA-BE73-01AAB218F30B}"/>
                </a:ext>
              </a:extLst>
            </p:cNvPr>
            <p:cNvPicPr>
              <a:picLocks noChangeAspect="1"/>
            </p:cNvPicPr>
            <p:nvPr/>
          </p:nvPicPr>
          <p:blipFill rotWithShape="1">
            <a:blip r:embed="rId4">
              <a:extLst>
                <a:ext uri="{28A0092B-C50C-407E-A947-70E740481C1C}">
                  <a14:useLocalDpi xmlns:a14="http://schemas.microsoft.com/office/drawing/2010/main" val="0"/>
                </a:ext>
              </a:extLst>
            </a:blip>
            <a:srcRect l="27905" t="42955" r="58912" b="42955"/>
            <a:stretch/>
          </p:blipFill>
          <p:spPr>
            <a:xfrm>
              <a:off x="6053048" y="2096694"/>
              <a:ext cx="567848" cy="564669"/>
            </a:xfrm>
            <a:prstGeom prst="ellipse">
              <a:avLst/>
            </a:prstGeom>
            <a:ln>
              <a:solidFill>
                <a:schemeClr val="tx1"/>
              </a:solidFill>
            </a:ln>
          </p:spPr>
        </p:pic>
      </p:grpSp>
      <p:sp>
        <p:nvSpPr>
          <p:cNvPr id="34" name="Google Shape;250;p6">
            <a:extLst>
              <a:ext uri="{FF2B5EF4-FFF2-40B4-BE49-F238E27FC236}">
                <a16:creationId xmlns:a16="http://schemas.microsoft.com/office/drawing/2014/main" id="{AB2BED3A-3BC4-4175-B46C-EF98404009D3}"/>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利他行為の方向</a:t>
            </a:r>
            <a:endParaRPr dirty="0"/>
          </a:p>
        </p:txBody>
      </p:sp>
      <p:sp>
        <p:nvSpPr>
          <p:cNvPr id="2" name="楕円 1">
            <a:extLst>
              <a:ext uri="{FF2B5EF4-FFF2-40B4-BE49-F238E27FC236}">
                <a16:creationId xmlns:a16="http://schemas.microsoft.com/office/drawing/2014/main" id="{976F22D5-0B60-4B5D-90A9-C40165122751}"/>
              </a:ext>
            </a:extLst>
          </p:cNvPr>
          <p:cNvSpPr/>
          <p:nvPr/>
        </p:nvSpPr>
        <p:spPr>
          <a:xfrm>
            <a:off x="3457319" y="2073459"/>
            <a:ext cx="1078953" cy="1078953"/>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楕円 38">
            <a:extLst>
              <a:ext uri="{FF2B5EF4-FFF2-40B4-BE49-F238E27FC236}">
                <a16:creationId xmlns:a16="http://schemas.microsoft.com/office/drawing/2014/main" id="{422613D6-6388-4FEF-A687-F780BA512AAE}"/>
              </a:ext>
            </a:extLst>
          </p:cNvPr>
          <p:cNvSpPr/>
          <p:nvPr/>
        </p:nvSpPr>
        <p:spPr>
          <a:xfrm>
            <a:off x="2692837" y="5406099"/>
            <a:ext cx="199798" cy="199798"/>
          </a:xfrm>
          <a:prstGeom prst="ellipse">
            <a:avLst/>
          </a:prstGeom>
          <a:solidFill>
            <a:schemeClr val="accent4">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5" name="グループ化 4">
            <a:extLst>
              <a:ext uri="{FF2B5EF4-FFF2-40B4-BE49-F238E27FC236}">
                <a16:creationId xmlns:a16="http://schemas.microsoft.com/office/drawing/2014/main" id="{9C679994-6776-4241-8BBF-91EDAA00D8C5}"/>
              </a:ext>
            </a:extLst>
          </p:cNvPr>
          <p:cNvGrpSpPr/>
          <p:nvPr/>
        </p:nvGrpSpPr>
        <p:grpSpPr>
          <a:xfrm>
            <a:off x="5927750" y="3179413"/>
            <a:ext cx="2611680" cy="584775"/>
            <a:chOff x="5947501" y="3612540"/>
            <a:chExt cx="2611680" cy="584775"/>
          </a:xfrm>
        </p:grpSpPr>
        <p:sp>
          <p:nvSpPr>
            <p:cNvPr id="40" name="楕円 39">
              <a:extLst>
                <a:ext uri="{FF2B5EF4-FFF2-40B4-BE49-F238E27FC236}">
                  <a16:creationId xmlns:a16="http://schemas.microsoft.com/office/drawing/2014/main" id="{80679F79-EB99-4104-985E-21888541B608}"/>
                </a:ext>
              </a:extLst>
            </p:cNvPr>
            <p:cNvSpPr/>
            <p:nvPr/>
          </p:nvSpPr>
          <p:spPr>
            <a:xfrm>
              <a:off x="5947501" y="3730342"/>
              <a:ext cx="315210" cy="315210"/>
            </a:xfrm>
            <a:prstGeom prst="ellipse">
              <a:avLst/>
            </a:prstGeom>
            <a:solidFill>
              <a:schemeClr val="accent4">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1" name="テキスト ボックス 40">
              <a:extLst>
                <a:ext uri="{FF2B5EF4-FFF2-40B4-BE49-F238E27FC236}">
                  <a16:creationId xmlns:a16="http://schemas.microsoft.com/office/drawing/2014/main" id="{0918DB1B-2C5F-413A-872B-D8702591AAC7}"/>
                </a:ext>
              </a:extLst>
            </p:cNvPr>
            <p:cNvSpPr txBox="1"/>
            <p:nvPr/>
          </p:nvSpPr>
          <p:spPr>
            <a:xfrm flipH="1">
              <a:off x="6236625" y="3612540"/>
              <a:ext cx="2322556" cy="584775"/>
            </a:xfrm>
            <a:prstGeom prst="rect">
              <a:avLst/>
            </a:prstGeom>
            <a:noFill/>
          </p:spPr>
          <p:txBody>
            <a:bodyPr wrap="square" rtlCol="0">
              <a:spAutoFit/>
            </a:bodyPr>
            <a:lstStyle/>
            <a:p>
              <a:r>
                <a:rPr kumimoji="1" lang="ja-JP" altLang="en-US" sz="1600" dirty="0"/>
                <a:t>利他行為した回数</a:t>
              </a:r>
              <a:endParaRPr kumimoji="1" lang="en-US" altLang="ja-JP" sz="1600" dirty="0"/>
            </a:p>
            <a:p>
              <a:r>
                <a:rPr kumimoji="1" lang="ja-JP" altLang="en-US" sz="1600" dirty="0"/>
                <a:t>＝利他行為された回数</a:t>
              </a:r>
              <a:endParaRPr kumimoji="1" lang="en-US" altLang="ja-JP" sz="1600" dirty="0"/>
            </a:p>
          </p:txBody>
        </p:sp>
      </p:grpSp>
      <p:sp>
        <p:nvSpPr>
          <p:cNvPr id="47" name="テキスト ボックス 46">
            <a:extLst>
              <a:ext uri="{FF2B5EF4-FFF2-40B4-BE49-F238E27FC236}">
                <a16:creationId xmlns:a16="http://schemas.microsoft.com/office/drawing/2014/main" id="{E2FDB782-1E5E-47BE-BD38-4694DE21A95B}"/>
              </a:ext>
            </a:extLst>
          </p:cNvPr>
          <p:cNvSpPr txBox="1"/>
          <p:nvPr/>
        </p:nvSpPr>
        <p:spPr>
          <a:xfrm flipH="1">
            <a:off x="5413682" y="4295571"/>
            <a:ext cx="3668021" cy="307777"/>
          </a:xfrm>
          <a:prstGeom prst="rect">
            <a:avLst/>
          </a:prstGeom>
          <a:noFill/>
        </p:spPr>
        <p:txBody>
          <a:bodyPr wrap="square" rtlCol="0">
            <a:spAutoFit/>
          </a:bodyPr>
          <a:lstStyle/>
          <a:p>
            <a:r>
              <a:rPr kumimoji="1" lang="ja-JP" altLang="en-US" sz="1400" dirty="0"/>
              <a:t>一人当たりの利他行為された</a:t>
            </a:r>
            <a:r>
              <a:rPr kumimoji="1" lang="en-US" altLang="ja-JP" sz="1400" dirty="0"/>
              <a:t>/</a:t>
            </a:r>
            <a:r>
              <a:rPr kumimoji="1" lang="ja-JP" altLang="en-US" sz="1400" dirty="0"/>
              <a:t>した平均回数</a:t>
            </a:r>
            <a:endParaRPr kumimoji="1" lang="en-US" altLang="ja-JP" sz="1400" dirty="0"/>
          </a:p>
        </p:txBody>
      </p:sp>
      <p:sp>
        <p:nvSpPr>
          <p:cNvPr id="48" name="テキスト ボックス 47">
            <a:extLst>
              <a:ext uri="{FF2B5EF4-FFF2-40B4-BE49-F238E27FC236}">
                <a16:creationId xmlns:a16="http://schemas.microsoft.com/office/drawing/2014/main" id="{069FF051-A572-4252-8357-2DB974C569CD}"/>
              </a:ext>
            </a:extLst>
          </p:cNvPr>
          <p:cNvSpPr txBox="1"/>
          <p:nvPr/>
        </p:nvSpPr>
        <p:spPr>
          <a:xfrm>
            <a:off x="1096620" y="6201816"/>
            <a:ext cx="6993900" cy="461665"/>
          </a:xfrm>
          <a:prstGeom prst="rect">
            <a:avLst/>
          </a:prstGeom>
          <a:solidFill>
            <a:schemeClr val="accent6">
              <a:lumMod val="60000"/>
              <a:lumOff val="40000"/>
            </a:schemeClr>
          </a:solidFill>
        </p:spPr>
        <p:txBody>
          <a:bodyPr wrap="square" rtlCol="0">
            <a:spAutoFit/>
          </a:bodyPr>
          <a:lstStyle/>
          <a:p>
            <a:r>
              <a:rPr kumimoji="1" lang="en-US" altLang="ja-JP" sz="2400" b="1" dirty="0"/>
              <a:t>3</a:t>
            </a:r>
            <a:r>
              <a:rPr kumimoji="1" lang="ja-JP" altLang="en-US" sz="2400" b="1" dirty="0"/>
              <a:t>人部屋は</a:t>
            </a:r>
            <a:r>
              <a:rPr kumimoji="1" lang="en-US" altLang="ja-JP" sz="2400" b="1" dirty="0"/>
              <a:t>2</a:t>
            </a:r>
            <a:r>
              <a:rPr kumimoji="1" lang="ja-JP" altLang="en-US" sz="2400" b="1" dirty="0"/>
              <a:t>人部屋よりも利他行為が起こりやすい。</a:t>
            </a:r>
          </a:p>
        </p:txBody>
      </p:sp>
    </p:spTree>
    <p:extLst>
      <p:ext uri="{BB962C8B-B14F-4D97-AF65-F5344CB8AC3E}">
        <p14:creationId xmlns:p14="http://schemas.microsoft.com/office/powerpoint/2010/main" val="3583138731"/>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b303b30dc5_0_0"/>
          <p:cNvSpPr txBox="1"/>
          <p:nvPr/>
        </p:nvSpPr>
        <p:spPr>
          <a:xfrm>
            <a:off x="323944" y="164796"/>
            <a:ext cx="1299300" cy="646200"/>
          </a:xfrm>
          <a:prstGeom prst="rect">
            <a:avLst/>
          </a:prstGeom>
          <a:solidFill>
            <a:srgbClr val="DDEAF6"/>
          </a:solidFill>
          <a:ln>
            <a:noFill/>
          </a:ln>
        </p:spPr>
        <p:txBody>
          <a:bodyPr spcFirstLastPara="1" wrap="square" lIns="91425" tIns="45700" rIns="91425" bIns="45700" anchor="t" anchorCtr="0">
            <a:noAutofit/>
          </a:bodyPr>
          <a:lstStyle/>
          <a:p>
            <a:pPr>
              <a:buClr>
                <a:srgbClr val="000000"/>
              </a:buClr>
              <a:buSzPts val="3600"/>
            </a:pPr>
            <a:r>
              <a:rPr lang="en-US" altLang="ja-JP" sz="3600">
                <a:solidFill>
                  <a:schemeClr val="dk1"/>
                </a:solidFill>
                <a:latin typeface="Calibri"/>
                <a:ea typeface="Calibri"/>
                <a:cs typeface="Calibri"/>
                <a:sym typeface="Calibri"/>
              </a:rPr>
              <a:t>DERC</a:t>
            </a:r>
            <a:endParaRPr sz="3600">
              <a:solidFill>
                <a:schemeClr val="dk1"/>
              </a:solidFill>
              <a:latin typeface="Calibri"/>
              <a:ea typeface="Calibri"/>
              <a:cs typeface="Calibri"/>
              <a:sym typeface="Calibri"/>
            </a:endParaRPr>
          </a:p>
        </p:txBody>
      </p:sp>
      <p:sp>
        <p:nvSpPr>
          <p:cNvPr id="10" name="テキスト ボックス 9">
            <a:extLst>
              <a:ext uri="{FF2B5EF4-FFF2-40B4-BE49-F238E27FC236}">
                <a16:creationId xmlns:a16="http://schemas.microsoft.com/office/drawing/2014/main" id="{093554F1-0231-46A8-84D6-413B4D2D2BDA}"/>
              </a:ext>
            </a:extLst>
          </p:cNvPr>
          <p:cNvSpPr txBox="1"/>
          <p:nvPr/>
        </p:nvSpPr>
        <p:spPr>
          <a:xfrm flipH="1">
            <a:off x="203286" y="5897666"/>
            <a:ext cx="8692441" cy="923330"/>
          </a:xfrm>
          <a:prstGeom prst="rect">
            <a:avLst/>
          </a:prstGeom>
          <a:solidFill>
            <a:schemeClr val="accent6">
              <a:lumMod val="60000"/>
              <a:lumOff val="40000"/>
            </a:schemeClr>
          </a:solidFill>
        </p:spPr>
        <p:txBody>
          <a:bodyPr wrap="square" rtlCol="0">
            <a:spAutoFit/>
          </a:bodyPr>
          <a:lstStyle/>
          <a:p>
            <a:r>
              <a:rPr lang="ja-JP" altLang="en-US" sz="1800" b="0" i="0" dirty="0">
                <a:solidFill>
                  <a:srgbClr val="000000"/>
                </a:solidFill>
                <a:effectLst/>
                <a:latin typeface="Roboto" panose="02000000000000000000" pitchFamily="2" charset="0"/>
              </a:rPr>
              <a:t>賭けた人に利他行為させるよりも他者とコミュニケーションをとる回数が多い人に賭けたほうが成功確率も</a:t>
            </a:r>
            <a:r>
              <a:rPr lang="ja-JP" altLang="en-US" dirty="0"/>
              <a:t>高いとユーザーが判断した結果、賭けられる人が集中し、レベル</a:t>
            </a:r>
            <a:r>
              <a:rPr lang="en-US" altLang="ja-JP" dirty="0"/>
              <a:t>2</a:t>
            </a:r>
            <a:r>
              <a:rPr lang="ja-JP" altLang="en-US" dirty="0"/>
              <a:t>で潜在的に利他行為を起こさせる意識が</a:t>
            </a:r>
            <a:r>
              <a:rPr lang="en-US" altLang="ja-JP" dirty="0"/>
              <a:t>10</a:t>
            </a:r>
            <a:r>
              <a:rPr lang="ja-JP" altLang="en-US" dirty="0"/>
              <a:t>人中</a:t>
            </a:r>
            <a:r>
              <a:rPr lang="en-US" altLang="ja-JP" dirty="0"/>
              <a:t>1</a:t>
            </a:r>
            <a:r>
              <a:rPr lang="ja-JP" altLang="en-US" dirty="0"/>
              <a:t>人しか持たなかった。</a:t>
            </a:r>
            <a:endParaRPr lang="en-US" altLang="ja-JP" b="0" i="0" dirty="0">
              <a:solidFill>
                <a:srgbClr val="000000"/>
              </a:solidFill>
              <a:effectLst/>
              <a:latin typeface="Roboto" panose="02000000000000000000" pitchFamily="2" charset="0"/>
            </a:endParaRPr>
          </a:p>
        </p:txBody>
      </p:sp>
      <p:sp>
        <p:nvSpPr>
          <p:cNvPr id="15" name="テキスト ボックス 14">
            <a:extLst>
              <a:ext uri="{FF2B5EF4-FFF2-40B4-BE49-F238E27FC236}">
                <a16:creationId xmlns:a16="http://schemas.microsoft.com/office/drawing/2014/main" id="{9BCB8095-9669-4E03-A834-2C490182BAE1}"/>
              </a:ext>
            </a:extLst>
          </p:cNvPr>
          <p:cNvSpPr txBox="1"/>
          <p:nvPr/>
        </p:nvSpPr>
        <p:spPr>
          <a:xfrm flipH="1">
            <a:off x="125248" y="2922183"/>
            <a:ext cx="3747983" cy="830997"/>
          </a:xfrm>
          <a:prstGeom prst="rect">
            <a:avLst/>
          </a:prstGeom>
          <a:noFill/>
        </p:spPr>
        <p:txBody>
          <a:bodyPr wrap="square" rtlCol="0">
            <a:spAutoFit/>
          </a:bodyPr>
          <a:lstStyle/>
          <a:p>
            <a:r>
              <a:rPr lang="en-US" altLang="ja-JP" sz="1600" b="1" i="0" dirty="0">
                <a:solidFill>
                  <a:srgbClr val="000000"/>
                </a:solidFill>
                <a:effectLst/>
                <a:latin typeface="Roboto" panose="02000000000000000000" pitchFamily="2" charset="0"/>
              </a:rPr>
              <a:t>D,F,H</a:t>
            </a:r>
            <a:r>
              <a:rPr lang="ja-JP" altLang="en-US" sz="1600" dirty="0">
                <a:solidFill>
                  <a:srgbClr val="000000"/>
                </a:solidFill>
                <a:latin typeface="Roboto" panose="02000000000000000000" pitchFamily="2" charset="0"/>
              </a:rPr>
              <a:t>は実験実施者から見て</a:t>
            </a:r>
            <a:r>
              <a:rPr lang="ja-JP" altLang="en-US" sz="1600" b="0" i="0" dirty="0">
                <a:solidFill>
                  <a:srgbClr val="000000"/>
                </a:solidFill>
                <a:effectLst/>
                <a:latin typeface="Roboto" panose="02000000000000000000" pitchFamily="2" charset="0"/>
              </a:rPr>
              <a:t>他者とよくコミュニケーションを取る傾向にある人たち</a:t>
            </a:r>
            <a:endParaRPr lang="en-US" altLang="ja-JP" sz="1600" b="0" i="0" dirty="0">
              <a:solidFill>
                <a:srgbClr val="000000"/>
              </a:solidFill>
              <a:effectLst/>
              <a:latin typeface="Roboto" panose="02000000000000000000" pitchFamily="2" charset="0"/>
            </a:endParaRPr>
          </a:p>
        </p:txBody>
      </p:sp>
      <p:sp>
        <p:nvSpPr>
          <p:cNvPr id="28" name="テキスト ボックス 27">
            <a:extLst>
              <a:ext uri="{FF2B5EF4-FFF2-40B4-BE49-F238E27FC236}">
                <a16:creationId xmlns:a16="http://schemas.microsoft.com/office/drawing/2014/main" id="{CCD84EDA-C0E8-41A0-A9A2-E0A8365CFEBE}"/>
              </a:ext>
            </a:extLst>
          </p:cNvPr>
          <p:cNvSpPr txBox="1"/>
          <p:nvPr/>
        </p:nvSpPr>
        <p:spPr>
          <a:xfrm flipH="1">
            <a:off x="75393" y="4503366"/>
            <a:ext cx="3747983" cy="954107"/>
          </a:xfrm>
          <a:prstGeom prst="rect">
            <a:avLst/>
          </a:prstGeom>
          <a:solidFill>
            <a:schemeClr val="bg1">
              <a:lumMod val="85000"/>
            </a:schemeClr>
          </a:solidFill>
        </p:spPr>
        <p:txBody>
          <a:bodyPr wrap="square" rtlCol="0">
            <a:spAutoFit/>
          </a:bodyPr>
          <a:lstStyle/>
          <a:p>
            <a:r>
              <a:rPr lang="ja-JP" altLang="en-US" sz="1400" b="1" i="0" dirty="0">
                <a:solidFill>
                  <a:srgbClr val="000000"/>
                </a:solidFill>
                <a:effectLst/>
                <a:latin typeface="Roboto" panose="02000000000000000000" pitchFamily="2" charset="0"/>
              </a:rPr>
              <a:t>賭け相手の選択基準を教えてください。</a:t>
            </a:r>
            <a:endParaRPr kumimoji="1" lang="en-US" altLang="ja-JP" sz="1400" b="1" dirty="0"/>
          </a:p>
          <a:p>
            <a:pPr marL="285750" indent="-285750">
              <a:buFont typeface="Arial" panose="020B0604020202020204" pitchFamily="34" charset="0"/>
              <a:buChar char="•"/>
            </a:pPr>
            <a:r>
              <a:rPr lang="ja-JP" altLang="en-US" sz="1400" b="0" i="0" dirty="0">
                <a:effectLst/>
                <a:latin typeface="Roboto" panose="02000000000000000000" pitchFamily="2" charset="0"/>
              </a:rPr>
              <a:t>普段から様々な人と交流をしている人</a:t>
            </a:r>
            <a:endParaRPr lang="en-US" altLang="ja-JP" sz="1400" b="0" i="0" dirty="0">
              <a:effectLst/>
              <a:latin typeface="Roboto" panose="02000000000000000000" pitchFamily="2" charset="0"/>
            </a:endParaRPr>
          </a:p>
          <a:p>
            <a:pPr marL="285750" indent="-285750">
              <a:buFont typeface="Arial" panose="020B0604020202020204" pitchFamily="34" charset="0"/>
              <a:buChar char="•"/>
            </a:pPr>
            <a:r>
              <a:rPr lang="ja-JP" altLang="en-US" sz="1400" b="0" i="0" dirty="0">
                <a:solidFill>
                  <a:srgbClr val="000000"/>
                </a:solidFill>
                <a:effectLst/>
                <a:latin typeface="Roboto" panose="02000000000000000000" pitchFamily="2" charset="0"/>
              </a:rPr>
              <a:t>他者とのコミュニケーションをコンスタントにとっているひと</a:t>
            </a:r>
            <a:endParaRPr lang="en-US" altLang="ja-JP" sz="1400" dirty="0">
              <a:solidFill>
                <a:srgbClr val="000000"/>
              </a:solidFill>
              <a:latin typeface="Roboto" panose="02000000000000000000" pitchFamily="2" charset="0"/>
            </a:endParaRPr>
          </a:p>
        </p:txBody>
      </p:sp>
      <p:grpSp>
        <p:nvGrpSpPr>
          <p:cNvPr id="31" name="グループ化 30">
            <a:extLst>
              <a:ext uri="{FF2B5EF4-FFF2-40B4-BE49-F238E27FC236}">
                <a16:creationId xmlns:a16="http://schemas.microsoft.com/office/drawing/2014/main" id="{78D196F7-667D-4E0F-A346-ACB832E8E670}"/>
              </a:ext>
            </a:extLst>
          </p:cNvPr>
          <p:cNvGrpSpPr/>
          <p:nvPr/>
        </p:nvGrpSpPr>
        <p:grpSpPr>
          <a:xfrm>
            <a:off x="3873231" y="897326"/>
            <a:ext cx="5203473" cy="4880710"/>
            <a:chOff x="199890" y="1262952"/>
            <a:chExt cx="5822854" cy="5461672"/>
          </a:xfrm>
        </p:grpSpPr>
        <p:pic>
          <p:nvPicPr>
            <p:cNvPr id="32" name="図 31" descr="ダイアグラム, 概略図&#10;&#10;自動的に生成された説明">
              <a:extLst>
                <a:ext uri="{FF2B5EF4-FFF2-40B4-BE49-F238E27FC236}">
                  <a16:creationId xmlns:a16="http://schemas.microsoft.com/office/drawing/2014/main" id="{D3E65A75-5E37-45BD-A064-F91E4E6B64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979" y="1659260"/>
              <a:ext cx="5066395" cy="4741698"/>
            </a:xfrm>
            <a:prstGeom prst="rect">
              <a:avLst/>
            </a:prstGeom>
          </p:spPr>
        </p:pic>
        <p:sp>
          <p:nvSpPr>
            <p:cNvPr id="34" name="四角形: 角を丸くする 33">
              <a:extLst>
                <a:ext uri="{FF2B5EF4-FFF2-40B4-BE49-F238E27FC236}">
                  <a16:creationId xmlns:a16="http://schemas.microsoft.com/office/drawing/2014/main" id="{7C7FC3CD-0CAC-4318-B911-C5455D3C31C0}"/>
                </a:ext>
              </a:extLst>
            </p:cNvPr>
            <p:cNvSpPr/>
            <p:nvPr/>
          </p:nvSpPr>
          <p:spPr>
            <a:xfrm>
              <a:off x="199890" y="1488248"/>
              <a:ext cx="5822854" cy="5236376"/>
            </a:xfrm>
            <a:prstGeom prst="roundRect">
              <a:avLst>
                <a:gd name="adj" fmla="val 8379"/>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5" name="四角形: 角を丸くする 34">
              <a:extLst>
                <a:ext uri="{FF2B5EF4-FFF2-40B4-BE49-F238E27FC236}">
                  <a16:creationId xmlns:a16="http://schemas.microsoft.com/office/drawing/2014/main" id="{7CA8C8B5-E799-4F32-AE5D-6A86364CB260}"/>
                </a:ext>
              </a:extLst>
            </p:cNvPr>
            <p:cNvSpPr/>
            <p:nvPr/>
          </p:nvSpPr>
          <p:spPr>
            <a:xfrm>
              <a:off x="2241176" y="1560858"/>
              <a:ext cx="1695636" cy="602090"/>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6" name="四角形: 角を丸くする 35">
              <a:extLst>
                <a:ext uri="{FF2B5EF4-FFF2-40B4-BE49-F238E27FC236}">
                  <a16:creationId xmlns:a16="http://schemas.microsoft.com/office/drawing/2014/main" id="{E6F6CABE-EF87-4367-ACA3-1A0D77E91DD3}"/>
                </a:ext>
              </a:extLst>
            </p:cNvPr>
            <p:cNvSpPr/>
            <p:nvPr/>
          </p:nvSpPr>
          <p:spPr>
            <a:xfrm>
              <a:off x="2668727" y="5808010"/>
              <a:ext cx="2172576" cy="712625"/>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7" name="四角形: 角を丸くする 36">
              <a:extLst>
                <a:ext uri="{FF2B5EF4-FFF2-40B4-BE49-F238E27FC236}">
                  <a16:creationId xmlns:a16="http://schemas.microsoft.com/office/drawing/2014/main" id="{FACBCB78-8662-4B52-BB2D-E6911AE9458D}"/>
                </a:ext>
              </a:extLst>
            </p:cNvPr>
            <p:cNvSpPr/>
            <p:nvPr/>
          </p:nvSpPr>
          <p:spPr>
            <a:xfrm>
              <a:off x="3755015" y="2197982"/>
              <a:ext cx="2172576" cy="2862660"/>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8" name="四角形: 角を丸くする 37">
              <a:extLst>
                <a:ext uri="{FF2B5EF4-FFF2-40B4-BE49-F238E27FC236}">
                  <a16:creationId xmlns:a16="http://schemas.microsoft.com/office/drawing/2014/main" id="{BD9BFB6B-F93E-4674-81F3-CB2A2D36710E}"/>
                </a:ext>
              </a:extLst>
            </p:cNvPr>
            <p:cNvSpPr/>
            <p:nvPr/>
          </p:nvSpPr>
          <p:spPr>
            <a:xfrm>
              <a:off x="295043" y="2366936"/>
              <a:ext cx="2735028" cy="3326347"/>
            </a:xfrm>
            <a:prstGeom prst="round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9" name="テキスト ボックス 38">
              <a:extLst>
                <a:ext uri="{FF2B5EF4-FFF2-40B4-BE49-F238E27FC236}">
                  <a16:creationId xmlns:a16="http://schemas.microsoft.com/office/drawing/2014/main" id="{05F7D45A-7842-4901-817D-B80F58346EAB}"/>
                </a:ext>
              </a:extLst>
            </p:cNvPr>
            <p:cNvSpPr txBox="1"/>
            <p:nvPr/>
          </p:nvSpPr>
          <p:spPr>
            <a:xfrm>
              <a:off x="3936812" y="1262952"/>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α</a:t>
              </a:r>
              <a:endParaRPr kumimoji="1" lang="ja-JP" altLang="en-US" sz="4000" dirty="0">
                <a:solidFill>
                  <a:schemeClr val="accent1">
                    <a:lumMod val="75000"/>
                  </a:schemeClr>
                </a:solidFill>
              </a:endParaRPr>
            </a:p>
          </p:txBody>
        </p:sp>
        <p:sp>
          <p:nvSpPr>
            <p:cNvPr id="40" name="テキスト ボックス 39">
              <a:extLst>
                <a:ext uri="{FF2B5EF4-FFF2-40B4-BE49-F238E27FC236}">
                  <a16:creationId xmlns:a16="http://schemas.microsoft.com/office/drawing/2014/main" id="{990D2C0B-1A0D-41FA-8BEE-8C17781DC560}"/>
                </a:ext>
              </a:extLst>
            </p:cNvPr>
            <p:cNvSpPr txBox="1"/>
            <p:nvPr/>
          </p:nvSpPr>
          <p:spPr>
            <a:xfrm>
              <a:off x="4891696" y="5781648"/>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Δ</a:t>
              </a:r>
              <a:endParaRPr kumimoji="1" lang="ja-JP" altLang="en-US" sz="4000" dirty="0">
                <a:solidFill>
                  <a:schemeClr val="accent1">
                    <a:lumMod val="75000"/>
                  </a:schemeClr>
                </a:solidFill>
              </a:endParaRPr>
            </a:p>
          </p:txBody>
        </p:sp>
        <p:sp>
          <p:nvSpPr>
            <p:cNvPr id="41" name="テキスト ボックス 40">
              <a:extLst>
                <a:ext uri="{FF2B5EF4-FFF2-40B4-BE49-F238E27FC236}">
                  <a16:creationId xmlns:a16="http://schemas.microsoft.com/office/drawing/2014/main" id="{62DAD28D-EC7B-4D0C-9C77-7958077E8FCB}"/>
                </a:ext>
              </a:extLst>
            </p:cNvPr>
            <p:cNvSpPr txBox="1"/>
            <p:nvPr/>
          </p:nvSpPr>
          <p:spPr>
            <a:xfrm>
              <a:off x="5353862" y="1539583"/>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γ</a:t>
              </a:r>
              <a:endParaRPr kumimoji="1" lang="ja-JP" altLang="en-US" sz="4000" dirty="0">
                <a:solidFill>
                  <a:schemeClr val="accent1">
                    <a:lumMod val="75000"/>
                  </a:schemeClr>
                </a:solidFill>
              </a:endParaRPr>
            </a:p>
          </p:txBody>
        </p:sp>
        <p:sp>
          <p:nvSpPr>
            <p:cNvPr id="42" name="テキスト ボックス 41">
              <a:extLst>
                <a:ext uri="{FF2B5EF4-FFF2-40B4-BE49-F238E27FC236}">
                  <a16:creationId xmlns:a16="http://schemas.microsoft.com/office/drawing/2014/main" id="{F86BD24E-D49C-4775-84F1-57C2DA86E26E}"/>
                </a:ext>
              </a:extLst>
            </p:cNvPr>
            <p:cNvSpPr txBox="1"/>
            <p:nvPr/>
          </p:nvSpPr>
          <p:spPr>
            <a:xfrm>
              <a:off x="235222" y="1747337"/>
              <a:ext cx="540327" cy="707886"/>
            </a:xfrm>
            <a:prstGeom prst="rect">
              <a:avLst/>
            </a:prstGeom>
            <a:noFill/>
          </p:spPr>
          <p:txBody>
            <a:bodyPr wrap="square" rtlCol="0">
              <a:spAutoFit/>
            </a:bodyPr>
            <a:lstStyle/>
            <a:p>
              <a:r>
                <a:rPr kumimoji="1" lang="en-US" altLang="ja-JP" sz="4000" dirty="0">
                  <a:solidFill>
                    <a:schemeClr val="accent1">
                      <a:lumMod val="75000"/>
                    </a:schemeClr>
                  </a:solidFill>
                </a:rPr>
                <a:t>β</a:t>
              </a:r>
              <a:endParaRPr kumimoji="1" lang="ja-JP" altLang="en-US" sz="4000" dirty="0">
                <a:solidFill>
                  <a:schemeClr val="accent1">
                    <a:lumMod val="75000"/>
                  </a:schemeClr>
                </a:solidFill>
              </a:endParaRPr>
            </a:p>
          </p:txBody>
        </p:sp>
        <p:sp>
          <p:nvSpPr>
            <p:cNvPr id="43" name="テキスト ボックス 42">
              <a:extLst>
                <a:ext uri="{FF2B5EF4-FFF2-40B4-BE49-F238E27FC236}">
                  <a16:creationId xmlns:a16="http://schemas.microsoft.com/office/drawing/2014/main" id="{15D1BC2F-4AE5-464B-BEA8-23328C7ABD51}"/>
                </a:ext>
              </a:extLst>
            </p:cNvPr>
            <p:cNvSpPr txBox="1"/>
            <p:nvPr/>
          </p:nvSpPr>
          <p:spPr>
            <a:xfrm>
              <a:off x="2778021" y="1497212"/>
              <a:ext cx="350520" cy="461665"/>
            </a:xfrm>
            <a:prstGeom prst="rect">
              <a:avLst/>
            </a:prstGeom>
            <a:noFill/>
          </p:spPr>
          <p:txBody>
            <a:bodyPr wrap="square" rtlCol="0">
              <a:spAutoFit/>
            </a:bodyPr>
            <a:lstStyle/>
            <a:p>
              <a:r>
                <a:rPr kumimoji="1" lang="en-US" altLang="ja-JP" sz="2400" b="1" dirty="0"/>
                <a:t>A</a:t>
              </a:r>
              <a:endParaRPr kumimoji="1" lang="ja-JP" altLang="en-US" sz="2400" b="1" dirty="0"/>
            </a:p>
          </p:txBody>
        </p:sp>
        <p:sp>
          <p:nvSpPr>
            <p:cNvPr id="44" name="テキスト ボックス 43">
              <a:extLst>
                <a:ext uri="{FF2B5EF4-FFF2-40B4-BE49-F238E27FC236}">
                  <a16:creationId xmlns:a16="http://schemas.microsoft.com/office/drawing/2014/main" id="{D16E2B4A-D9C2-4D79-A1B5-410E81929697}"/>
                </a:ext>
              </a:extLst>
            </p:cNvPr>
            <p:cNvSpPr txBox="1"/>
            <p:nvPr/>
          </p:nvSpPr>
          <p:spPr>
            <a:xfrm>
              <a:off x="3402336" y="1488248"/>
              <a:ext cx="350520" cy="461665"/>
            </a:xfrm>
            <a:prstGeom prst="rect">
              <a:avLst/>
            </a:prstGeom>
            <a:noFill/>
          </p:spPr>
          <p:txBody>
            <a:bodyPr wrap="square" rtlCol="0">
              <a:spAutoFit/>
            </a:bodyPr>
            <a:lstStyle/>
            <a:p>
              <a:r>
                <a:rPr kumimoji="1" lang="en-US" altLang="ja-JP" sz="2400" b="1" dirty="0"/>
                <a:t>B</a:t>
              </a:r>
              <a:endParaRPr kumimoji="1" lang="ja-JP" altLang="en-US" sz="2400" b="1" dirty="0"/>
            </a:p>
          </p:txBody>
        </p:sp>
        <p:sp>
          <p:nvSpPr>
            <p:cNvPr id="45" name="テキスト ボックス 44">
              <a:extLst>
                <a:ext uri="{FF2B5EF4-FFF2-40B4-BE49-F238E27FC236}">
                  <a16:creationId xmlns:a16="http://schemas.microsoft.com/office/drawing/2014/main" id="{69BDFE9D-C957-45AA-8191-6E3588A422C6}"/>
                </a:ext>
              </a:extLst>
            </p:cNvPr>
            <p:cNvSpPr txBox="1"/>
            <p:nvPr/>
          </p:nvSpPr>
          <p:spPr>
            <a:xfrm>
              <a:off x="395537" y="3244069"/>
              <a:ext cx="350520" cy="461665"/>
            </a:xfrm>
            <a:prstGeom prst="rect">
              <a:avLst/>
            </a:prstGeom>
            <a:noFill/>
          </p:spPr>
          <p:txBody>
            <a:bodyPr wrap="square" rtlCol="0">
              <a:spAutoFit/>
            </a:bodyPr>
            <a:lstStyle/>
            <a:p>
              <a:r>
                <a:rPr kumimoji="1" lang="en-US" altLang="ja-JP" sz="2400" b="1" dirty="0"/>
                <a:t>C</a:t>
              </a:r>
              <a:endParaRPr kumimoji="1" lang="ja-JP" altLang="en-US" sz="2400" b="1" dirty="0"/>
            </a:p>
          </p:txBody>
        </p:sp>
        <p:sp>
          <p:nvSpPr>
            <p:cNvPr id="46" name="テキスト ボックス 45">
              <a:extLst>
                <a:ext uri="{FF2B5EF4-FFF2-40B4-BE49-F238E27FC236}">
                  <a16:creationId xmlns:a16="http://schemas.microsoft.com/office/drawing/2014/main" id="{FC114F90-4E2C-4FFD-99C9-36563075A176}"/>
                </a:ext>
              </a:extLst>
            </p:cNvPr>
            <p:cNvSpPr txBox="1"/>
            <p:nvPr/>
          </p:nvSpPr>
          <p:spPr>
            <a:xfrm>
              <a:off x="1089819" y="3799299"/>
              <a:ext cx="350520" cy="461665"/>
            </a:xfrm>
            <a:prstGeom prst="rect">
              <a:avLst/>
            </a:prstGeom>
            <a:noFill/>
          </p:spPr>
          <p:txBody>
            <a:bodyPr wrap="square" rtlCol="0">
              <a:spAutoFit/>
            </a:bodyPr>
            <a:lstStyle/>
            <a:p>
              <a:r>
                <a:rPr kumimoji="1" lang="en-US" altLang="ja-JP" sz="2400" b="1" dirty="0"/>
                <a:t>D</a:t>
              </a:r>
              <a:endParaRPr kumimoji="1" lang="ja-JP" altLang="en-US" sz="2400" b="1" dirty="0"/>
            </a:p>
          </p:txBody>
        </p:sp>
        <p:sp>
          <p:nvSpPr>
            <p:cNvPr id="47" name="テキスト ボックス 46">
              <a:extLst>
                <a:ext uri="{FF2B5EF4-FFF2-40B4-BE49-F238E27FC236}">
                  <a16:creationId xmlns:a16="http://schemas.microsoft.com/office/drawing/2014/main" id="{311C9DFF-AE37-4172-8621-8FA8F8EE7A37}"/>
                </a:ext>
              </a:extLst>
            </p:cNvPr>
            <p:cNvSpPr txBox="1"/>
            <p:nvPr/>
          </p:nvSpPr>
          <p:spPr>
            <a:xfrm>
              <a:off x="2760797" y="6070139"/>
              <a:ext cx="350520" cy="461665"/>
            </a:xfrm>
            <a:prstGeom prst="rect">
              <a:avLst/>
            </a:prstGeom>
            <a:noFill/>
          </p:spPr>
          <p:txBody>
            <a:bodyPr wrap="square" rtlCol="0">
              <a:spAutoFit/>
            </a:bodyPr>
            <a:lstStyle/>
            <a:p>
              <a:r>
                <a:rPr kumimoji="1" lang="en-US" altLang="ja-JP" sz="2400" b="1" dirty="0"/>
                <a:t>I</a:t>
              </a:r>
              <a:endParaRPr kumimoji="1" lang="ja-JP" altLang="en-US" sz="2400" b="1" dirty="0"/>
            </a:p>
          </p:txBody>
        </p:sp>
        <p:sp>
          <p:nvSpPr>
            <p:cNvPr id="48" name="テキスト ボックス 47">
              <a:extLst>
                <a:ext uri="{FF2B5EF4-FFF2-40B4-BE49-F238E27FC236}">
                  <a16:creationId xmlns:a16="http://schemas.microsoft.com/office/drawing/2014/main" id="{7A1EA78C-DF52-4E18-9A82-4956CA5A6BB0}"/>
                </a:ext>
              </a:extLst>
            </p:cNvPr>
            <p:cNvSpPr txBox="1"/>
            <p:nvPr/>
          </p:nvSpPr>
          <p:spPr>
            <a:xfrm>
              <a:off x="5102208" y="4598977"/>
              <a:ext cx="350520" cy="461665"/>
            </a:xfrm>
            <a:prstGeom prst="rect">
              <a:avLst/>
            </a:prstGeom>
            <a:noFill/>
          </p:spPr>
          <p:txBody>
            <a:bodyPr wrap="square" rtlCol="0">
              <a:spAutoFit/>
            </a:bodyPr>
            <a:lstStyle/>
            <a:p>
              <a:r>
                <a:rPr kumimoji="1" lang="en-US" altLang="ja-JP" sz="2400" b="1" dirty="0"/>
                <a:t>H</a:t>
              </a:r>
              <a:endParaRPr kumimoji="1" lang="ja-JP" altLang="en-US" sz="2400" b="1" dirty="0"/>
            </a:p>
          </p:txBody>
        </p:sp>
        <p:sp>
          <p:nvSpPr>
            <p:cNvPr id="49" name="テキスト ボックス 48">
              <a:extLst>
                <a:ext uri="{FF2B5EF4-FFF2-40B4-BE49-F238E27FC236}">
                  <a16:creationId xmlns:a16="http://schemas.microsoft.com/office/drawing/2014/main" id="{A5FF1C8D-5820-4D84-A0B5-F172E3E349F3}"/>
                </a:ext>
              </a:extLst>
            </p:cNvPr>
            <p:cNvSpPr txBox="1"/>
            <p:nvPr/>
          </p:nvSpPr>
          <p:spPr>
            <a:xfrm>
              <a:off x="5484297" y="3568467"/>
              <a:ext cx="350520" cy="461665"/>
            </a:xfrm>
            <a:prstGeom prst="rect">
              <a:avLst/>
            </a:prstGeom>
            <a:noFill/>
          </p:spPr>
          <p:txBody>
            <a:bodyPr wrap="square" rtlCol="0">
              <a:spAutoFit/>
            </a:bodyPr>
            <a:lstStyle/>
            <a:p>
              <a:r>
                <a:rPr kumimoji="1" lang="en-US" altLang="ja-JP" sz="2400" b="1" dirty="0"/>
                <a:t>G</a:t>
              </a:r>
              <a:endParaRPr kumimoji="1" lang="ja-JP" altLang="en-US" sz="2400" b="1" dirty="0"/>
            </a:p>
          </p:txBody>
        </p:sp>
        <p:sp>
          <p:nvSpPr>
            <p:cNvPr id="50" name="テキスト ボックス 49">
              <a:extLst>
                <a:ext uri="{FF2B5EF4-FFF2-40B4-BE49-F238E27FC236}">
                  <a16:creationId xmlns:a16="http://schemas.microsoft.com/office/drawing/2014/main" id="{87F558DE-C2B8-4A64-B50F-70DADE1C3228}"/>
                </a:ext>
              </a:extLst>
            </p:cNvPr>
            <p:cNvSpPr txBox="1"/>
            <p:nvPr/>
          </p:nvSpPr>
          <p:spPr>
            <a:xfrm>
              <a:off x="5256763" y="2694376"/>
              <a:ext cx="350520" cy="461665"/>
            </a:xfrm>
            <a:prstGeom prst="rect">
              <a:avLst/>
            </a:prstGeom>
            <a:noFill/>
          </p:spPr>
          <p:txBody>
            <a:bodyPr wrap="square" rtlCol="0">
              <a:spAutoFit/>
            </a:bodyPr>
            <a:lstStyle/>
            <a:p>
              <a:r>
                <a:rPr kumimoji="1" lang="en-US" altLang="ja-JP" sz="2400" b="1" dirty="0"/>
                <a:t>F</a:t>
              </a:r>
              <a:endParaRPr kumimoji="1" lang="ja-JP" altLang="en-US" sz="2400" b="1" dirty="0"/>
            </a:p>
          </p:txBody>
        </p:sp>
        <p:sp>
          <p:nvSpPr>
            <p:cNvPr id="51" name="テキスト ボックス 50">
              <a:extLst>
                <a:ext uri="{FF2B5EF4-FFF2-40B4-BE49-F238E27FC236}">
                  <a16:creationId xmlns:a16="http://schemas.microsoft.com/office/drawing/2014/main" id="{22AE3C2E-78F4-4F7B-852F-B202C98E709A}"/>
                </a:ext>
              </a:extLst>
            </p:cNvPr>
            <p:cNvSpPr txBox="1"/>
            <p:nvPr/>
          </p:nvSpPr>
          <p:spPr>
            <a:xfrm>
              <a:off x="596698" y="4737075"/>
              <a:ext cx="350520" cy="461665"/>
            </a:xfrm>
            <a:prstGeom prst="rect">
              <a:avLst/>
            </a:prstGeom>
            <a:noFill/>
          </p:spPr>
          <p:txBody>
            <a:bodyPr wrap="square" rtlCol="0">
              <a:spAutoFit/>
            </a:bodyPr>
            <a:lstStyle/>
            <a:p>
              <a:r>
                <a:rPr kumimoji="1" lang="en-US" altLang="ja-JP" sz="2400" b="1" dirty="0"/>
                <a:t>E</a:t>
              </a:r>
              <a:endParaRPr kumimoji="1" lang="ja-JP" altLang="en-US" sz="2400" b="1" dirty="0"/>
            </a:p>
          </p:txBody>
        </p:sp>
        <p:sp>
          <p:nvSpPr>
            <p:cNvPr id="52" name="テキスト ボックス 51">
              <a:extLst>
                <a:ext uri="{FF2B5EF4-FFF2-40B4-BE49-F238E27FC236}">
                  <a16:creationId xmlns:a16="http://schemas.microsoft.com/office/drawing/2014/main" id="{1C954CF8-2F2E-4358-8250-02ABECC1D165}"/>
                </a:ext>
              </a:extLst>
            </p:cNvPr>
            <p:cNvSpPr txBox="1"/>
            <p:nvPr/>
          </p:nvSpPr>
          <p:spPr>
            <a:xfrm>
              <a:off x="4428685" y="6101126"/>
              <a:ext cx="350520" cy="461665"/>
            </a:xfrm>
            <a:prstGeom prst="rect">
              <a:avLst/>
            </a:prstGeom>
            <a:noFill/>
          </p:spPr>
          <p:txBody>
            <a:bodyPr wrap="square" rtlCol="0">
              <a:spAutoFit/>
            </a:bodyPr>
            <a:lstStyle/>
            <a:p>
              <a:r>
                <a:rPr kumimoji="1" lang="en-US" altLang="ja-JP" sz="2400" b="1" dirty="0"/>
                <a:t>J</a:t>
              </a:r>
              <a:endParaRPr kumimoji="1" lang="ja-JP" altLang="en-US" sz="2400" b="1" dirty="0"/>
            </a:p>
          </p:txBody>
        </p:sp>
      </p:grpSp>
      <p:grpSp>
        <p:nvGrpSpPr>
          <p:cNvPr id="2" name="グループ化 1">
            <a:extLst>
              <a:ext uri="{FF2B5EF4-FFF2-40B4-BE49-F238E27FC236}">
                <a16:creationId xmlns:a16="http://schemas.microsoft.com/office/drawing/2014/main" id="{408B1914-6DCA-4E9D-97E9-972C0F15ADAC}"/>
              </a:ext>
            </a:extLst>
          </p:cNvPr>
          <p:cNvGrpSpPr/>
          <p:nvPr/>
        </p:nvGrpSpPr>
        <p:grpSpPr>
          <a:xfrm>
            <a:off x="477052" y="1400527"/>
            <a:ext cx="2610486" cy="941677"/>
            <a:chOff x="290011" y="1157187"/>
            <a:chExt cx="2610486" cy="941677"/>
          </a:xfrm>
        </p:grpSpPr>
        <p:pic>
          <p:nvPicPr>
            <p:cNvPr id="29" name="図 28" descr="ダイアグラム, 概略図&#10;&#10;自動的に生成された説明">
              <a:extLst>
                <a:ext uri="{FF2B5EF4-FFF2-40B4-BE49-F238E27FC236}">
                  <a16:creationId xmlns:a16="http://schemas.microsoft.com/office/drawing/2014/main" id="{06B77F02-42D8-4DEC-83DB-417180317B9F}"/>
                </a:ext>
              </a:extLst>
            </p:cNvPr>
            <p:cNvPicPr>
              <a:picLocks noChangeAspect="1"/>
            </p:cNvPicPr>
            <p:nvPr/>
          </p:nvPicPr>
          <p:blipFill rotWithShape="1">
            <a:blip r:embed="rId4">
              <a:extLst>
                <a:ext uri="{28A0092B-C50C-407E-A947-70E740481C1C}">
                  <a14:useLocalDpi xmlns:a14="http://schemas.microsoft.com/office/drawing/2010/main" val="0"/>
                </a:ext>
              </a:extLst>
            </a:blip>
            <a:srcRect l="27905" t="42955" r="58912" b="42955"/>
            <a:stretch/>
          </p:blipFill>
          <p:spPr>
            <a:xfrm>
              <a:off x="290011" y="1280797"/>
              <a:ext cx="389152" cy="386973"/>
            </a:xfrm>
            <a:prstGeom prst="ellipse">
              <a:avLst/>
            </a:prstGeom>
            <a:ln>
              <a:solidFill>
                <a:schemeClr val="tx1"/>
              </a:solidFill>
            </a:ln>
          </p:spPr>
        </p:pic>
        <p:sp>
          <p:nvSpPr>
            <p:cNvPr id="53" name="テキスト ボックス 52">
              <a:extLst>
                <a:ext uri="{FF2B5EF4-FFF2-40B4-BE49-F238E27FC236}">
                  <a16:creationId xmlns:a16="http://schemas.microsoft.com/office/drawing/2014/main" id="{89730A62-C408-41F6-9CDE-344CDAD2305A}"/>
                </a:ext>
              </a:extLst>
            </p:cNvPr>
            <p:cNvSpPr txBox="1"/>
            <p:nvPr/>
          </p:nvSpPr>
          <p:spPr>
            <a:xfrm flipH="1">
              <a:off x="577941" y="1157187"/>
              <a:ext cx="2322556" cy="918778"/>
            </a:xfrm>
            <a:prstGeom prst="rect">
              <a:avLst/>
            </a:prstGeom>
            <a:noFill/>
          </p:spPr>
          <p:txBody>
            <a:bodyPr wrap="square" rtlCol="0">
              <a:spAutoFit/>
            </a:bodyPr>
            <a:lstStyle/>
            <a:p>
              <a:pPr>
                <a:lnSpc>
                  <a:spcPct val="200000"/>
                </a:lnSpc>
              </a:pPr>
              <a:r>
                <a:rPr kumimoji="1" lang="ja-JP" altLang="en-US" sz="1600" dirty="0"/>
                <a:t>：利他行為した回数</a:t>
              </a:r>
              <a:endParaRPr kumimoji="1" lang="en-US" altLang="ja-JP" sz="1600" dirty="0"/>
            </a:p>
            <a:p>
              <a:pPr>
                <a:lnSpc>
                  <a:spcPct val="150000"/>
                </a:lnSpc>
              </a:pPr>
              <a:r>
                <a:rPr kumimoji="1" lang="ja-JP" altLang="en-US" sz="1600" dirty="0"/>
                <a:t>：賭けられた回数</a:t>
              </a:r>
              <a:endParaRPr kumimoji="1" lang="en-US" altLang="ja-JP" sz="1600" dirty="0"/>
            </a:p>
          </p:txBody>
        </p:sp>
        <p:pic>
          <p:nvPicPr>
            <p:cNvPr id="76" name="図 75" descr="ダイアグラム, 概略図&#10;&#10;自動的に生成された説明">
              <a:extLst>
                <a:ext uri="{FF2B5EF4-FFF2-40B4-BE49-F238E27FC236}">
                  <a16:creationId xmlns:a16="http://schemas.microsoft.com/office/drawing/2014/main" id="{578BB91A-10BB-47CE-AC0E-AEACA3D3D9AB}"/>
                </a:ext>
              </a:extLst>
            </p:cNvPr>
            <p:cNvPicPr>
              <a:picLocks noChangeAspect="1"/>
            </p:cNvPicPr>
            <p:nvPr/>
          </p:nvPicPr>
          <p:blipFill rotWithShape="1">
            <a:blip r:embed="rId3">
              <a:extLst>
                <a:ext uri="{28A0092B-C50C-407E-A947-70E740481C1C}">
                  <a14:useLocalDpi xmlns:a14="http://schemas.microsoft.com/office/drawing/2010/main" val="0"/>
                </a:ext>
              </a:extLst>
            </a:blip>
            <a:srcRect l="5676" t="23254" r="84587" b="67009"/>
            <a:stretch/>
          </p:blipFill>
          <p:spPr>
            <a:xfrm>
              <a:off x="306538" y="1703881"/>
              <a:ext cx="389152" cy="394983"/>
            </a:xfrm>
            <a:prstGeom prst="ellipse">
              <a:avLst/>
            </a:prstGeom>
          </p:spPr>
        </p:pic>
      </p:grpSp>
      <p:sp>
        <p:nvSpPr>
          <p:cNvPr id="54" name="Google Shape;250;p6">
            <a:extLst>
              <a:ext uri="{FF2B5EF4-FFF2-40B4-BE49-F238E27FC236}">
                <a16:creationId xmlns:a16="http://schemas.microsoft.com/office/drawing/2014/main" id="{628AB1B1-52AC-4B2C-84EB-204E5B364086}"/>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cs typeface="Calibri"/>
                <a:sym typeface="Calibri"/>
              </a:rPr>
              <a:t>賭けの分析</a:t>
            </a:r>
            <a:endParaRPr dirty="0"/>
          </a:p>
        </p:txBody>
      </p:sp>
    </p:spTree>
    <p:extLst>
      <p:ext uri="{BB962C8B-B14F-4D97-AF65-F5344CB8AC3E}">
        <p14:creationId xmlns:p14="http://schemas.microsoft.com/office/powerpoint/2010/main" val="3741478231"/>
      </p:ext>
    </p:extLst>
  </p:cSld>
  <p:clrMapOvr>
    <a:masterClrMapping/>
  </p:clrMapOvr>
  <mc:AlternateContent xmlns:mc="http://schemas.openxmlformats.org/markup-compatibility/2006" xmlns:p14="http://schemas.microsoft.com/office/powerpoint/2010/main">
    <mc:Choice Requires="p14">
      <p:transition spd="slow" p14:dur="2000" advTm="82812"/>
    </mc:Choice>
    <mc:Fallback xmlns="">
      <p:transition spd="slow" advTm="82812"/>
    </mc:Fallback>
  </mc:AlternateContent>
  <p:extLst>
    <p:ext uri="{3A86A75C-4F4B-4683-9AE1-C65F6400EC91}">
      <p14:laserTraceLst xmlns:p14="http://schemas.microsoft.com/office/powerpoint/2010/main">
        <p14:tracePtLst>
          <p14:tracePt t="2971" x="3778250" y="6235700"/>
          <p14:tracePt t="3408" x="2982913" y="6756400"/>
          <p14:tracePt t="3415" x="2973388" y="6654800"/>
          <p14:tracePt t="3422" x="2955925" y="6526213"/>
          <p14:tracePt t="3430" x="2955925" y="6391275"/>
          <p14:tracePt t="3438" x="2955925" y="6246813"/>
          <p14:tracePt t="3446" x="2955925" y="6135688"/>
          <p14:tracePt t="3454" x="2955925" y="6092825"/>
          <p14:tracePt t="3462" x="2955925" y="6034088"/>
          <p14:tracePt t="3470" x="2947988" y="5991225"/>
          <p14:tracePt t="3478" x="2947988" y="5940425"/>
          <p14:tracePt t="3485" x="2940050" y="5905500"/>
          <p14:tracePt t="3496" x="2930525" y="5864225"/>
          <p14:tracePt t="3501" x="2922588" y="5821363"/>
          <p14:tracePt t="3512" x="2914650" y="5788025"/>
          <p14:tracePt t="3517" x="2897188" y="5735638"/>
          <p14:tracePt t="3524" x="2889250" y="5710238"/>
          <p14:tracePt t="3532" x="2889250" y="5702300"/>
          <p14:tracePt t="3541" x="2879725" y="5684838"/>
          <p14:tracePt t="3547" x="2879725" y="5676900"/>
          <p14:tracePt t="3563" x="2879725" y="5659438"/>
          <p14:tracePt t="3571" x="2879725" y="5651500"/>
          <p14:tracePt t="3680" x="2863850" y="5676900"/>
          <p14:tracePt t="3688" x="2838450" y="5753100"/>
          <p14:tracePt t="3695" x="2828925" y="5838825"/>
          <p14:tracePt t="3703" x="2820988" y="5948363"/>
          <p14:tracePt t="3711" x="2820988" y="6127750"/>
          <p14:tracePt t="3719" x="2820988" y="6305550"/>
          <p14:tracePt t="3728" x="2838450" y="6450013"/>
          <p14:tracePt t="3735" x="2846388" y="6535738"/>
          <p14:tracePt t="3744" x="2854325" y="6594475"/>
          <p14:tracePt t="3751" x="2879725" y="6670675"/>
          <p14:tracePt t="3759" x="2897188" y="6756400"/>
          <p14:tracePt t="4072" x="2897188" y="6110288"/>
          <p14:tracePt t="4078" x="2838450" y="5880100"/>
          <p14:tracePt t="4085" x="2786063" y="5735638"/>
          <p14:tracePt t="4094" x="2727325" y="5507038"/>
          <p14:tracePt t="4102" x="2651125" y="5132388"/>
          <p14:tracePt t="4109" x="2616200" y="4962525"/>
          <p14:tracePt t="4116" x="2600325" y="4852988"/>
          <p14:tracePt t="4124" x="2582863" y="4724400"/>
          <p14:tracePt t="4132" x="2565400" y="4605338"/>
          <p14:tracePt t="4140" x="2549525" y="4478338"/>
          <p14:tracePt t="4147" x="2532063" y="4410075"/>
          <p14:tracePt t="4155" x="2524125" y="4308475"/>
          <p14:tracePt t="4163" x="2514600" y="4275138"/>
          <p14:tracePt t="4170" x="2514600" y="4232275"/>
          <p14:tracePt t="4180" x="2497138" y="4206875"/>
          <p14:tracePt t="4187" x="2497138" y="4189413"/>
          <p14:tracePt t="4194" x="2497138" y="4181475"/>
          <p14:tracePt t="4202" x="2497138" y="4164013"/>
          <p14:tracePt t="4213" x="2489200" y="4156075"/>
          <p14:tracePt t="4228" x="2489200" y="4130675"/>
          <p14:tracePt t="4614" x="2446338" y="4062413"/>
          <p14:tracePt t="4621" x="2405063" y="4011613"/>
          <p14:tracePt t="4630" x="2293938" y="3883025"/>
          <p14:tracePt t="4637" x="2106613" y="3671888"/>
          <p14:tracePt t="4645" x="1860550" y="3348038"/>
          <p14:tracePt t="4654" x="1749425" y="3203575"/>
          <p14:tracePt t="4663" x="1673225" y="3094038"/>
          <p14:tracePt t="4670" x="1579563" y="2957513"/>
          <p14:tracePt t="4678" x="1435100" y="2795588"/>
          <p14:tracePt t="4684" x="1257300" y="2582863"/>
          <p14:tracePt t="4694" x="1155700" y="2455863"/>
          <p14:tracePt t="4699" x="1079500" y="2379663"/>
          <p14:tracePt t="4708" x="1036638" y="2328863"/>
          <p14:tracePt t="4715" x="1011238" y="2293938"/>
          <p14:tracePt t="4723" x="968375" y="2243138"/>
          <p14:tracePt t="4730" x="942975" y="2200275"/>
          <p14:tracePt t="4738" x="925513" y="2184400"/>
          <p14:tracePt t="4745" x="917575" y="2174875"/>
          <p14:tracePt t="4754" x="909638" y="2149475"/>
          <p14:tracePt t="4762" x="884238" y="2124075"/>
          <p14:tracePt t="4771" x="866775" y="2090738"/>
          <p14:tracePt t="5058" x="841375" y="2065338"/>
          <p14:tracePt t="5064" x="831850" y="2047875"/>
          <p14:tracePt t="5072" x="815975" y="2039938"/>
          <p14:tracePt t="5080" x="798513" y="2022475"/>
          <p14:tracePt t="5088" x="773113" y="1997075"/>
          <p14:tracePt t="5096" x="755650" y="1979613"/>
          <p14:tracePt t="5104" x="747713" y="1963738"/>
          <p14:tracePt t="5112" x="730250" y="1954213"/>
          <p14:tracePt t="5120" x="714375" y="1938338"/>
          <p14:tracePt t="5128" x="679450" y="1903413"/>
          <p14:tracePt t="5137" x="654050" y="1860550"/>
          <p14:tracePt t="5145" x="620713" y="1827213"/>
          <p14:tracePt t="5150" x="603250" y="1801813"/>
          <p14:tracePt t="5160" x="585788" y="1776413"/>
          <p14:tracePt t="5166" x="560388" y="1741488"/>
          <p14:tracePt t="5174" x="552450" y="1725613"/>
          <p14:tracePt t="5182" x="544513" y="1708150"/>
          <p14:tracePt t="5190" x="527050" y="1682750"/>
          <p14:tracePt t="5197" x="509588" y="1665288"/>
          <p14:tracePt t="5205" x="501650" y="1649413"/>
          <p14:tracePt t="5221" x="492125" y="1622425"/>
          <p14:tracePt t="5229" x="484188" y="1614488"/>
          <p14:tracePt t="5236" x="476250" y="1606550"/>
          <p14:tracePt t="5245" x="466725" y="1581150"/>
          <p14:tracePt t="5253" x="466725" y="1563688"/>
          <p14:tracePt t="5262" x="458788" y="1546225"/>
          <p14:tracePt t="5267" x="458788" y="1538288"/>
          <p14:tracePt t="5278" x="450850" y="1530350"/>
          <p14:tracePt t="5283" x="450850" y="1520825"/>
          <p14:tracePt t="5307" x="450850" y="1512888"/>
          <p14:tracePt t="5346" x="450850" y="1504950"/>
          <p14:tracePt t="5352" x="433388" y="1495425"/>
          <p14:tracePt t="5360" x="433388" y="1470025"/>
          <p14:tracePt t="5369" x="433388" y="1462088"/>
          <p14:tracePt t="5378" x="433388" y="1452563"/>
          <p14:tracePt t="5385" x="433388" y="1444625"/>
          <p14:tracePt t="5394" x="433388" y="1436688"/>
          <p14:tracePt t="6839" x="425450" y="1436688"/>
          <p14:tracePt t="6846" x="415925" y="1436688"/>
          <p14:tracePt t="6855" x="407988" y="1436688"/>
          <p14:tracePt t="6893" x="400050" y="1436688"/>
          <p14:tracePt t="6901" x="390525" y="1436688"/>
          <p14:tracePt t="6917" x="382588" y="1436688"/>
          <p14:tracePt t="6965" x="373063" y="1436688"/>
          <p14:tracePt t="6971" x="365125" y="1436688"/>
          <p14:tracePt t="6979" x="357188" y="1436688"/>
          <p14:tracePt t="6987" x="347663" y="1444625"/>
          <p14:tracePt t="7002" x="339725" y="1444625"/>
          <p14:tracePt t="47473" x="331788" y="1452563"/>
          <p14:tracePt t="47481" x="322263" y="1470025"/>
          <p14:tracePt t="47489" x="314325" y="1487488"/>
          <p14:tracePt t="47497" x="314325" y="1495425"/>
          <p14:tracePt t="47504" x="306388" y="1512888"/>
          <p14:tracePt t="47512" x="306388" y="1538288"/>
          <p14:tracePt t="47520" x="306388" y="1555750"/>
          <p14:tracePt t="47528" x="306388" y="1563688"/>
          <p14:tracePt t="47536" x="306388" y="1571625"/>
          <p14:tracePt t="47544" x="306388" y="1581150"/>
          <p14:tracePt t="47554" x="296863" y="1581150"/>
          <p14:tracePt t="47559" x="296863" y="1606550"/>
          <p14:tracePt t="47569" x="296863" y="1614488"/>
          <p14:tracePt t="47576" x="288925" y="1631950"/>
          <p14:tracePt t="47582" x="288925" y="1649413"/>
          <p14:tracePt t="47590" x="288925" y="1657350"/>
          <p14:tracePt t="47598" x="288925" y="1690688"/>
          <p14:tracePt t="47605" x="288925" y="1700213"/>
          <p14:tracePt t="47613" x="288925" y="1725613"/>
          <p14:tracePt t="47622" x="288925" y="1751013"/>
          <p14:tracePt t="47630" x="288925" y="1784350"/>
          <p14:tracePt t="47637" x="288925" y="1793875"/>
          <p14:tracePt t="47645" x="288925" y="1809750"/>
          <p14:tracePt t="47653" x="288925" y="1819275"/>
          <p14:tracePt t="47660" x="288925" y="1827213"/>
          <p14:tracePt t="47672" x="288925" y="1844675"/>
          <p14:tracePt t="47675" x="288925" y="1852613"/>
          <p14:tracePt t="47686" x="288925" y="1860550"/>
          <p14:tracePt t="47691" x="288925" y="1870075"/>
          <p14:tracePt t="47707" x="288925" y="1878013"/>
          <p14:tracePt t="47715" x="288925" y="1885950"/>
          <p14:tracePt t="47730" x="288925" y="1903413"/>
          <p14:tracePt t="47738" x="288925" y="1911350"/>
          <p14:tracePt t="47746" x="288925" y="1920875"/>
          <p14:tracePt t="47754" x="288925" y="1928813"/>
          <p14:tracePt t="47761" x="288925" y="1938338"/>
          <p14:tracePt t="47776" x="288925" y="1946275"/>
          <p14:tracePt t="47787" x="288925" y="1954213"/>
          <p14:tracePt t="47792" x="296863" y="1954213"/>
          <p14:tracePt t="47800" x="306388" y="1963738"/>
          <p14:tracePt t="47808" x="314325" y="1971675"/>
          <p14:tracePt t="47816" x="314325" y="1979613"/>
          <p14:tracePt t="47823" x="314325" y="1989138"/>
          <p14:tracePt t="47831" x="314325" y="1997075"/>
          <p14:tracePt t="47839" x="314325" y="2005013"/>
          <p14:tracePt t="47854" x="314325" y="2014538"/>
          <p14:tracePt t="52528" x="314325" y="2030413"/>
          <p14:tracePt t="52534" x="314325" y="2047875"/>
          <p14:tracePt t="52543" x="306388" y="2065338"/>
          <p14:tracePt t="52554" x="296863" y="2082800"/>
          <p14:tracePt t="52559" x="288925" y="2090738"/>
          <p14:tracePt t="52569" x="280988" y="2108200"/>
          <p14:tracePt t="52574" x="280988" y="2116138"/>
          <p14:tracePt t="52584" x="271463" y="2124075"/>
          <p14:tracePt t="52591" x="263525" y="2141538"/>
          <p14:tracePt t="52597" x="255588" y="2149475"/>
          <p14:tracePt t="52605" x="246063" y="2166938"/>
          <p14:tracePt t="52613" x="238125" y="2184400"/>
          <p14:tracePt t="52620" x="230188" y="2200275"/>
          <p14:tracePt t="52628" x="230188" y="2209800"/>
          <p14:tracePt t="52635" x="220663" y="2217738"/>
          <p14:tracePt t="52644" x="220663" y="2227263"/>
          <p14:tracePt t="52660" x="220663" y="2235200"/>
          <p14:tracePt t="52670" x="220663" y="2252663"/>
          <p14:tracePt t="52699" x="220663" y="2260600"/>
          <p14:tracePt t="52706" x="212725" y="2268538"/>
          <p14:tracePt t="52722" x="203200" y="2286000"/>
          <p14:tracePt t="52730" x="195263" y="2303463"/>
          <p14:tracePt t="52737" x="187325" y="2328863"/>
          <p14:tracePt t="52745" x="169863" y="2354263"/>
          <p14:tracePt t="52752" x="169863" y="2379663"/>
          <p14:tracePt t="52761" x="169863" y="2405063"/>
          <p14:tracePt t="52770" x="161925" y="2422525"/>
          <p14:tracePt t="52778" x="161925" y="2430463"/>
          <p14:tracePt t="52784" x="161925" y="2438400"/>
          <p14:tracePt t="52802" x="161925" y="2447925"/>
          <p14:tracePt t="52808" x="161925" y="2455863"/>
          <p14:tracePt t="52817" x="161925" y="2463800"/>
          <p14:tracePt t="52823" x="161925" y="2473325"/>
          <p14:tracePt t="52831" x="152400" y="2506663"/>
          <p14:tracePt t="52838" x="144463" y="2549525"/>
          <p14:tracePt t="52847" x="144463" y="2608263"/>
          <p14:tracePt t="52854" x="144463" y="2651125"/>
          <p14:tracePt t="52862" x="144463" y="2686050"/>
          <p14:tracePt t="52869" x="144463" y="2719388"/>
          <p14:tracePt t="52878" x="144463" y="2736850"/>
          <p14:tracePt t="52886" x="144463" y="2752725"/>
          <p14:tracePt t="52894" x="144463" y="2778125"/>
          <p14:tracePt t="52909" x="144463" y="2787650"/>
          <p14:tracePt t="52919" x="144463" y="2795588"/>
          <p14:tracePt t="52924" x="144463" y="2805113"/>
          <p14:tracePt t="52948" x="144463" y="2813050"/>
          <p14:tracePt t="52955" x="144463" y="2830513"/>
          <p14:tracePt t="52963" x="144463" y="2906713"/>
          <p14:tracePt t="52971" x="144463" y="2982913"/>
          <p14:tracePt t="52979" x="144463" y="3051175"/>
          <p14:tracePt t="52986" x="144463" y="3109913"/>
          <p14:tracePt t="52994" x="144463" y="3144838"/>
          <p14:tracePt t="53003" x="144463" y="3160713"/>
          <p14:tracePt t="53010" x="144463" y="3186113"/>
          <p14:tracePt t="53019" x="144463" y="3195638"/>
          <p14:tracePt t="53026" x="144463" y="3203575"/>
          <p14:tracePt t="53041" x="144463" y="3211513"/>
          <p14:tracePt t="53049" x="144463" y="3221038"/>
          <p14:tracePt t="53088" x="144463" y="3228975"/>
          <p14:tracePt t="60405" x="152400" y="3228975"/>
          <p14:tracePt t="60412" x="177800" y="3228975"/>
          <p14:tracePt t="60419" x="187325" y="3221038"/>
          <p14:tracePt t="60428" x="203200" y="3221038"/>
          <p14:tracePt t="60436" x="230188" y="3221038"/>
          <p14:tracePt t="60443" x="238125" y="3221038"/>
          <p14:tracePt t="60450" x="255588" y="3221038"/>
          <p14:tracePt t="60459" x="263525" y="3221038"/>
          <p14:tracePt t="60475" x="271463" y="3221038"/>
          <p14:tracePt t="60484" x="280988" y="3221038"/>
          <p14:tracePt t="60490" x="288925" y="3221038"/>
          <p14:tracePt t="60501" x="296863" y="3221038"/>
          <p14:tracePt t="60505" x="306388" y="3221038"/>
          <p14:tracePt t="60521" x="314325" y="3211513"/>
          <p14:tracePt t="60529" x="322263" y="3211513"/>
          <p14:tracePt t="60544" x="331788" y="3211513"/>
          <p14:tracePt t="60552" x="339725" y="3211513"/>
          <p14:tracePt t="60560" x="347663" y="3211513"/>
          <p14:tracePt t="60583" x="365125" y="3211513"/>
          <p14:tracePt t="60591" x="373063" y="3211513"/>
          <p14:tracePt t="60607" x="382588" y="3211513"/>
          <p14:tracePt t="60617" x="390525" y="3211513"/>
          <p14:tracePt t="74439" x="373063" y="3254375"/>
          <p14:tracePt t="74446" x="357188" y="3314700"/>
          <p14:tracePt t="74453" x="331788" y="3398838"/>
          <p14:tracePt t="74465" x="314325" y="3475038"/>
          <p14:tracePt t="74470" x="288925" y="3578225"/>
          <p14:tracePt t="74480" x="288925" y="3636963"/>
          <p14:tracePt t="74485" x="288925" y="3697288"/>
          <p14:tracePt t="74493" x="288925" y="3748088"/>
          <p14:tracePt t="74500" x="288925" y="3790950"/>
          <p14:tracePt t="74509" x="288925" y="3824288"/>
          <p14:tracePt t="74516" x="288925" y="3849688"/>
          <p14:tracePt t="74524" x="288925" y="3883025"/>
          <p14:tracePt t="74531" x="296863" y="3900488"/>
          <p14:tracePt t="74540" x="296863" y="3935413"/>
          <p14:tracePt t="74548" x="296863" y="3976688"/>
          <p14:tracePt t="74556" x="296863" y="4011613"/>
          <p14:tracePt t="74563" x="296863" y="4037013"/>
          <p14:tracePt t="74571" x="296863" y="4079875"/>
          <p14:tracePt t="74581" x="296863" y="4095750"/>
          <p14:tracePt t="74586" x="296863" y="4121150"/>
          <p14:tracePt t="74596" x="296863" y="4156075"/>
          <p14:tracePt t="74602" x="296863" y="4164013"/>
          <p14:tracePt t="74609" x="296863" y="4189413"/>
          <p14:tracePt t="74619" x="296863" y="4214813"/>
          <p14:tracePt t="74625" x="296863" y="4240213"/>
          <p14:tracePt t="74632" x="296863" y="4257675"/>
          <p14:tracePt t="74641" x="296863" y="4265613"/>
          <p14:tracePt t="74648" x="296863" y="4283075"/>
          <p14:tracePt t="74657" x="296863" y="4300538"/>
          <p14:tracePt t="74665" x="296863" y="4316413"/>
          <p14:tracePt t="74672" x="296863" y="4333875"/>
          <p14:tracePt t="74681" x="296863" y="4351338"/>
          <p14:tracePt t="74699" x="296863" y="4359275"/>
          <p14:tracePt t="74703" x="296863" y="4368800"/>
          <p14:tracePt t="74719" x="296863" y="4376738"/>
          <p14:tracePt t="74727" x="296863" y="4394200"/>
          <p14:tracePt t="74742" x="296863" y="4402138"/>
          <p14:tracePt t="74750" x="296863" y="4410075"/>
          <p14:tracePt t="74764" x="296863" y="4419600"/>
          <p14:tracePt t="74773" x="296863" y="4427538"/>
          <p14:tracePt t="74782" x="296863" y="4435475"/>
          <p14:tracePt t="74797" x="296863" y="4445000"/>
          <p14:tracePt t="74805" x="296863" y="4460875"/>
          <p14:tracePt t="74843" x="296863" y="4470400"/>
          <p14:tracePt t="74851" x="296863" y="4478338"/>
          <p14:tracePt t="81508" x="288925" y="4351338"/>
          <p14:tracePt t="81515" x="255588" y="4052888"/>
          <p14:tracePt t="81522" x="246063" y="3968750"/>
          <p14:tracePt t="81530" x="220663" y="3824288"/>
          <p14:tracePt t="81538" x="187325" y="3535363"/>
          <p14:tracePt t="81546" x="144463" y="3263900"/>
          <p14:tracePt t="81555" x="127000" y="3127375"/>
          <p14:tracePt t="81564" x="101600" y="2974975"/>
          <p14:tracePt t="81570" x="76200" y="2752725"/>
          <p14:tracePt t="81579" x="25400" y="2422525"/>
        </p14:tracePtLst>
      </p14:laserTraceLst>
    </p:ext>
  </p:extLs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50;p6">
            <a:extLst>
              <a:ext uri="{FF2B5EF4-FFF2-40B4-BE49-F238E27FC236}">
                <a16:creationId xmlns:a16="http://schemas.microsoft.com/office/drawing/2014/main" id="{2A9C2239-4509-4616-9222-E4B680A8E03D}"/>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プラットフォーム使用の流れ</a:t>
            </a:r>
            <a:endParaRPr dirty="0"/>
          </a:p>
        </p:txBody>
      </p:sp>
      <p:sp>
        <p:nvSpPr>
          <p:cNvPr id="5" name="テキスト ボックス 4">
            <a:extLst>
              <a:ext uri="{FF2B5EF4-FFF2-40B4-BE49-F238E27FC236}">
                <a16:creationId xmlns:a16="http://schemas.microsoft.com/office/drawing/2014/main" id="{3079068D-E569-49D0-BC63-89747ABACA24}"/>
              </a:ext>
            </a:extLst>
          </p:cNvPr>
          <p:cNvSpPr txBox="1"/>
          <p:nvPr/>
        </p:nvSpPr>
        <p:spPr>
          <a:xfrm>
            <a:off x="392802" y="1077539"/>
            <a:ext cx="8455377" cy="1477328"/>
          </a:xfrm>
          <a:prstGeom prst="rect">
            <a:avLst/>
          </a:prstGeom>
          <a:noFill/>
        </p:spPr>
        <p:txBody>
          <a:bodyPr wrap="square" rtlCol="0">
            <a:spAutoFit/>
          </a:bodyPr>
          <a:lstStyle/>
          <a:p>
            <a:r>
              <a:rPr kumimoji="1" lang="ja-JP" altLang="en-US" dirty="0"/>
              <a:t>被験者は実験期間中、各アクションを通じてポイントを獲得することができる。</a:t>
            </a:r>
            <a:endParaRPr kumimoji="1" lang="en-US" altLang="ja-JP" dirty="0"/>
          </a:p>
          <a:p>
            <a:endParaRPr kumimoji="1" lang="en-US" altLang="ja-JP" dirty="0"/>
          </a:p>
          <a:p>
            <a:endParaRPr kumimoji="1" lang="en-US" altLang="ja-JP" dirty="0"/>
          </a:p>
          <a:p>
            <a:r>
              <a:rPr kumimoji="1" lang="ja-JP" altLang="en-US" dirty="0"/>
              <a:t>ポイントが青天井に増えることを防ぐために（新規参加障壁を下げるため）、日ごとにポイントの減算を行った。</a:t>
            </a:r>
          </a:p>
        </p:txBody>
      </p:sp>
      <p:grpSp>
        <p:nvGrpSpPr>
          <p:cNvPr id="23" name="グループ化 22">
            <a:extLst>
              <a:ext uri="{FF2B5EF4-FFF2-40B4-BE49-F238E27FC236}">
                <a16:creationId xmlns:a16="http://schemas.microsoft.com/office/drawing/2014/main" id="{BAC02EEA-B60A-4FB9-965E-1AD8F5E7DF2D}"/>
              </a:ext>
            </a:extLst>
          </p:cNvPr>
          <p:cNvGrpSpPr/>
          <p:nvPr/>
        </p:nvGrpSpPr>
        <p:grpSpPr>
          <a:xfrm>
            <a:off x="392802" y="2924002"/>
            <a:ext cx="8037533" cy="2758264"/>
            <a:chOff x="502526" y="4006018"/>
            <a:chExt cx="8037533" cy="2758264"/>
          </a:xfrm>
        </p:grpSpPr>
        <p:grpSp>
          <p:nvGrpSpPr>
            <p:cNvPr id="2" name="グループ化 1">
              <a:extLst>
                <a:ext uri="{FF2B5EF4-FFF2-40B4-BE49-F238E27FC236}">
                  <a16:creationId xmlns:a16="http://schemas.microsoft.com/office/drawing/2014/main" id="{B30C464D-D6DD-44BF-8CA4-3EA24991FA84}"/>
                </a:ext>
              </a:extLst>
            </p:cNvPr>
            <p:cNvGrpSpPr/>
            <p:nvPr/>
          </p:nvGrpSpPr>
          <p:grpSpPr>
            <a:xfrm>
              <a:off x="502526" y="4006018"/>
              <a:ext cx="8037533" cy="2758264"/>
              <a:chOff x="387414" y="3295862"/>
              <a:chExt cx="8037533" cy="2758264"/>
            </a:xfrm>
          </p:grpSpPr>
          <p:grpSp>
            <p:nvGrpSpPr>
              <p:cNvPr id="6" name="グループ化 5">
                <a:extLst>
                  <a:ext uri="{FF2B5EF4-FFF2-40B4-BE49-F238E27FC236}">
                    <a16:creationId xmlns:a16="http://schemas.microsoft.com/office/drawing/2014/main" id="{C93C44C3-F4EC-4DDD-B19B-709277AAFC32}"/>
                  </a:ext>
                </a:extLst>
              </p:cNvPr>
              <p:cNvGrpSpPr/>
              <p:nvPr/>
            </p:nvGrpSpPr>
            <p:grpSpPr>
              <a:xfrm>
                <a:off x="387414" y="3295862"/>
                <a:ext cx="8037533" cy="2758264"/>
                <a:chOff x="490401" y="2835481"/>
                <a:chExt cx="8037533" cy="2758264"/>
              </a:xfrm>
            </p:grpSpPr>
            <p:sp>
              <p:nvSpPr>
                <p:cNvPr id="7" name="矢印: 五方向 6">
                  <a:extLst>
                    <a:ext uri="{FF2B5EF4-FFF2-40B4-BE49-F238E27FC236}">
                      <a16:creationId xmlns:a16="http://schemas.microsoft.com/office/drawing/2014/main" id="{21592B1F-BC1A-41B4-9D9D-33C506FCFF22}"/>
                    </a:ext>
                  </a:extLst>
                </p:cNvPr>
                <p:cNvSpPr/>
                <p:nvPr/>
              </p:nvSpPr>
              <p:spPr>
                <a:xfrm>
                  <a:off x="1724528" y="3490374"/>
                  <a:ext cx="160946" cy="383824"/>
                </a:xfrm>
                <a:prstGeom prst="homePlate">
                  <a:avLst>
                    <a:gd name="adj" fmla="val 82508"/>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矢印: 五方向 7">
                  <a:extLst>
                    <a:ext uri="{FF2B5EF4-FFF2-40B4-BE49-F238E27FC236}">
                      <a16:creationId xmlns:a16="http://schemas.microsoft.com/office/drawing/2014/main" id="{C93CB044-E02E-41F9-8547-3525AD4DF92E}"/>
                    </a:ext>
                  </a:extLst>
                </p:cNvPr>
                <p:cNvSpPr/>
                <p:nvPr/>
              </p:nvSpPr>
              <p:spPr>
                <a:xfrm>
                  <a:off x="8377636" y="3504241"/>
                  <a:ext cx="150298" cy="383824"/>
                </a:xfrm>
                <a:prstGeom prst="homePlate">
                  <a:avLst>
                    <a:gd name="adj" fmla="val 0"/>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 name="グループ化 8">
                  <a:extLst>
                    <a:ext uri="{FF2B5EF4-FFF2-40B4-BE49-F238E27FC236}">
                      <a16:creationId xmlns:a16="http://schemas.microsoft.com/office/drawing/2014/main" id="{86EDFF53-D1F0-490A-A0EF-9C3A9507EF0A}"/>
                    </a:ext>
                  </a:extLst>
                </p:cNvPr>
                <p:cNvGrpSpPr/>
                <p:nvPr/>
              </p:nvGrpSpPr>
              <p:grpSpPr>
                <a:xfrm>
                  <a:off x="1896768" y="3498597"/>
                  <a:ext cx="5554128" cy="389468"/>
                  <a:chOff x="1444978" y="2112906"/>
                  <a:chExt cx="5554128" cy="389468"/>
                </a:xfrm>
              </p:grpSpPr>
              <p:sp>
                <p:nvSpPr>
                  <p:cNvPr id="47" name="矢印: 五方向 46">
                    <a:extLst>
                      <a:ext uri="{FF2B5EF4-FFF2-40B4-BE49-F238E27FC236}">
                        <a16:creationId xmlns:a16="http://schemas.microsoft.com/office/drawing/2014/main" id="{E33FE0BF-282F-4FB6-8A17-78D8A74821B4}"/>
                      </a:ext>
                    </a:extLst>
                  </p:cNvPr>
                  <p:cNvSpPr/>
                  <p:nvPr/>
                </p:nvSpPr>
                <p:spPr>
                  <a:xfrm>
                    <a:off x="1444978" y="2112906"/>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五方向 47">
                    <a:extLst>
                      <a:ext uri="{FF2B5EF4-FFF2-40B4-BE49-F238E27FC236}">
                        <a16:creationId xmlns:a16="http://schemas.microsoft.com/office/drawing/2014/main" id="{F88750EA-A178-43D3-BB2F-AD49A75D3647}"/>
                      </a:ext>
                    </a:extLst>
                  </p:cNvPr>
                  <p:cNvSpPr/>
                  <p:nvPr/>
                </p:nvSpPr>
                <p:spPr>
                  <a:xfrm>
                    <a:off x="1907822" y="2112906"/>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矢印: 五方向 48">
                    <a:extLst>
                      <a:ext uri="{FF2B5EF4-FFF2-40B4-BE49-F238E27FC236}">
                        <a16:creationId xmlns:a16="http://schemas.microsoft.com/office/drawing/2014/main" id="{761EC520-E3BF-4D4A-9362-28EFDF6032FD}"/>
                      </a:ext>
                    </a:extLst>
                  </p:cNvPr>
                  <p:cNvSpPr/>
                  <p:nvPr/>
                </p:nvSpPr>
                <p:spPr>
                  <a:xfrm>
                    <a:off x="2370666" y="2118550"/>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矢印: 五方向 49">
                    <a:extLst>
                      <a:ext uri="{FF2B5EF4-FFF2-40B4-BE49-F238E27FC236}">
                        <a16:creationId xmlns:a16="http://schemas.microsoft.com/office/drawing/2014/main" id="{8725FB77-3F67-4607-8F9E-7EA53F1064FD}"/>
                      </a:ext>
                    </a:extLst>
                  </p:cNvPr>
                  <p:cNvSpPr/>
                  <p:nvPr/>
                </p:nvSpPr>
                <p:spPr>
                  <a:xfrm>
                    <a:off x="2833510" y="2112906"/>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矢印: 五方向 50">
                    <a:extLst>
                      <a:ext uri="{FF2B5EF4-FFF2-40B4-BE49-F238E27FC236}">
                        <a16:creationId xmlns:a16="http://schemas.microsoft.com/office/drawing/2014/main" id="{0737825D-BDB0-4672-B608-69485CB2EE7A}"/>
                      </a:ext>
                    </a:extLst>
                  </p:cNvPr>
                  <p:cNvSpPr/>
                  <p:nvPr/>
                </p:nvSpPr>
                <p:spPr>
                  <a:xfrm>
                    <a:off x="3296354" y="2112906"/>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矢印: 五方向 51">
                    <a:extLst>
                      <a:ext uri="{FF2B5EF4-FFF2-40B4-BE49-F238E27FC236}">
                        <a16:creationId xmlns:a16="http://schemas.microsoft.com/office/drawing/2014/main" id="{84198597-026F-41FA-BA3D-92B43792E4AE}"/>
                      </a:ext>
                    </a:extLst>
                  </p:cNvPr>
                  <p:cNvSpPr/>
                  <p:nvPr/>
                </p:nvSpPr>
                <p:spPr>
                  <a:xfrm>
                    <a:off x="3759198" y="2118550"/>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3" name="矢印: 五方向 52">
                    <a:extLst>
                      <a:ext uri="{FF2B5EF4-FFF2-40B4-BE49-F238E27FC236}">
                        <a16:creationId xmlns:a16="http://schemas.microsoft.com/office/drawing/2014/main" id="{F5A84ED3-FB80-49BA-BC22-09554070AEB0}"/>
                      </a:ext>
                    </a:extLst>
                  </p:cNvPr>
                  <p:cNvSpPr/>
                  <p:nvPr/>
                </p:nvSpPr>
                <p:spPr>
                  <a:xfrm>
                    <a:off x="4222042" y="2112906"/>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矢印: 五方向 53">
                    <a:extLst>
                      <a:ext uri="{FF2B5EF4-FFF2-40B4-BE49-F238E27FC236}">
                        <a16:creationId xmlns:a16="http://schemas.microsoft.com/office/drawing/2014/main" id="{230BBF3A-2D0B-4C87-B2B1-6050493FACC1}"/>
                      </a:ext>
                    </a:extLst>
                  </p:cNvPr>
                  <p:cNvSpPr/>
                  <p:nvPr/>
                </p:nvSpPr>
                <p:spPr>
                  <a:xfrm>
                    <a:off x="4684886" y="2112906"/>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矢印: 五方向 54">
                    <a:extLst>
                      <a:ext uri="{FF2B5EF4-FFF2-40B4-BE49-F238E27FC236}">
                        <a16:creationId xmlns:a16="http://schemas.microsoft.com/office/drawing/2014/main" id="{F58B0BEA-FC0D-4788-B254-AEA694674DCB}"/>
                      </a:ext>
                    </a:extLst>
                  </p:cNvPr>
                  <p:cNvSpPr/>
                  <p:nvPr/>
                </p:nvSpPr>
                <p:spPr>
                  <a:xfrm>
                    <a:off x="5147730" y="2118550"/>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矢印: 五方向 55">
                    <a:extLst>
                      <a:ext uri="{FF2B5EF4-FFF2-40B4-BE49-F238E27FC236}">
                        <a16:creationId xmlns:a16="http://schemas.microsoft.com/office/drawing/2014/main" id="{965F9D3F-E691-4802-AF08-E5BE2C128D86}"/>
                      </a:ext>
                    </a:extLst>
                  </p:cNvPr>
                  <p:cNvSpPr/>
                  <p:nvPr/>
                </p:nvSpPr>
                <p:spPr>
                  <a:xfrm>
                    <a:off x="5610574" y="2112906"/>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矢印: 五方向 56">
                    <a:extLst>
                      <a:ext uri="{FF2B5EF4-FFF2-40B4-BE49-F238E27FC236}">
                        <a16:creationId xmlns:a16="http://schemas.microsoft.com/office/drawing/2014/main" id="{7E685458-4DF5-402D-B75E-CD0C2495CB8C}"/>
                      </a:ext>
                    </a:extLst>
                  </p:cNvPr>
                  <p:cNvSpPr/>
                  <p:nvPr/>
                </p:nvSpPr>
                <p:spPr>
                  <a:xfrm>
                    <a:off x="6073418" y="2112906"/>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矢印: 五方向 57">
                    <a:extLst>
                      <a:ext uri="{FF2B5EF4-FFF2-40B4-BE49-F238E27FC236}">
                        <a16:creationId xmlns:a16="http://schemas.microsoft.com/office/drawing/2014/main" id="{8EC12EE9-9E97-4E4D-A3C4-97E688C78878}"/>
                      </a:ext>
                    </a:extLst>
                  </p:cNvPr>
                  <p:cNvSpPr/>
                  <p:nvPr/>
                </p:nvSpPr>
                <p:spPr>
                  <a:xfrm>
                    <a:off x="6536262" y="2118550"/>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0" name="テキスト ボックス 9">
                  <a:extLst>
                    <a:ext uri="{FF2B5EF4-FFF2-40B4-BE49-F238E27FC236}">
                      <a16:creationId xmlns:a16="http://schemas.microsoft.com/office/drawing/2014/main" id="{F1BBAB10-DFF4-4C19-9BE5-C5353C48D217}"/>
                    </a:ext>
                  </a:extLst>
                </p:cNvPr>
                <p:cNvSpPr txBox="1"/>
                <p:nvPr/>
              </p:nvSpPr>
              <p:spPr>
                <a:xfrm>
                  <a:off x="600731" y="3526876"/>
                  <a:ext cx="1162328" cy="338554"/>
                </a:xfrm>
                <a:prstGeom prst="rect">
                  <a:avLst/>
                </a:prstGeom>
                <a:noFill/>
              </p:spPr>
              <p:txBody>
                <a:bodyPr wrap="square" rtlCol="0">
                  <a:spAutoFit/>
                </a:bodyPr>
                <a:lstStyle/>
                <a:p>
                  <a:pPr algn="ctr"/>
                  <a:r>
                    <a:rPr kumimoji="1" lang="ja-JP" altLang="en-US" sz="1600" b="1" dirty="0"/>
                    <a:t>利他行為</a:t>
                  </a:r>
                  <a:endParaRPr kumimoji="1" lang="en-US" altLang="ja-JP" sz="1600" b="1" dirty="0"/>
                </a:p>
              </p:txBody>
            </p:sp>
            <p:sp>
              <p:nvSpPr>
                <p:cNvPr id="11" name="テキスト ボックス 10">
                  <a:extLst>
                    <a:ext uri="{FF2B5EF4-FFF2-40B4-BE49-F238E27FC236}">
                      <a16:creationId xmlns:a16="http://schemas.microsoft.com/office/drawing/2014/main" id="{B8C8D42D-2FDE-4463-9289-D1AA73E6E455}"/>
                    </a:ext>
                  </a:extLst>
                </p:cNvPr>
                <p:cNvSpPr txBox="1"/>
                <p:nvPr/>
              </p:nvSpPr>
              <p:spPr>
                <a:xfrm>
                  <a:off x="878214" y="4429716"/>
                  <a:ext cx="598348" cy="338554"/>
                </a:xfrm>
                <a:prstGeom prst="rect">
                  <a:avLst/>
                </a:prstGeom>
                <a:noFill/>
              </p:spPr>
              <p:txBody>
                <a:bodyPr wrap="square" rtlCol="0">
                  <a:spAutoFit/>
                </a:bodyPr>
                <a:lstStyle/>
                <a:p>
                  <a:r>
                    <a:rPr kumimoji="1" lang="ja-JP" altLang="en-US" sz="1600" b="1" dirty="0"/>
                    <a:t>議論</a:t>
                  </a:r>
                  <a:endParaRPr kumimoji="1" lang="en-US" altLang="ja-JP" sz="1600" dirty="0"/>
                </a:p>
              </p:txBody>
            </p:sp>
            <p:sp>
              <p:nvSpPr>
                <p:cNvPr id="12" name="テキスト ボックス 11">
                  <a:extLst>
                    <a:ext uri="{FF2B5EF4-FFF2-40B4-BE49-F238E27FC236}">
                      <a16:creationId xmlns:a16="http://schemas.microsoft.com/office/drawing/2014/main" id="{4B00DC01-6CD2-4A58-8066-18EE7D245080}"/>
                    </a:ext>
                  </a:extLst>
                </p:cNvPr>
                <p:cNvSpPr txBox="1"/>
                <p:nvPr/>
              </p:nvSpPr>
              <p:spPr>
                <a:xfrm>
                  <a:off x="490401" y="3828525"/>
                  <a:ext cx="1341114" cy="584775"/>
                </a:xfrm>
                <a:prstGeom prst="rect">
                  <a:avLst/>
                </a:prstGeom>
                <a:noFill/>
              </p:spPr>
              <p:txBody>
                <a:bodyPr wrap="square" rtlCol="0">
                  <a:spAutoFit/>
                </a:bodyPr>
                <a:lstStyle/>
                <a:p>
                  <a:pPr algn="ctr"/>
                  <a:r>
                    <a:rPr kumimoji="1" lang="ja-JP" altLang="en-US" sz="1600" b="1" dirty="0"/>
                    <a:t>ヘルスケア（歩数）</a:t>
                  </a:r>
                  <a:endParaRPr kumimoji="1" lang="en-US" altLang="ja-JP" sz="1600" b="1" dirty="0"/>
                </a:p>
              </p:txBody>
            </p:sp>
            <p:sp>
              <p:nvSpPr>
                <p:cNvPr id="13" name="矢印: 五方向 12">
                  <a:extLst>
                    <a:ext uri="{FF2B5EF4-FFF2-40B4-BE49-F238E27FC236}">
                      <a16:creationId xmlns:a16="http://schemas.microsoft.com/office/drawing/2014/main" id="{856AB73A-B60C-41CA-ADC1-466E374424DE}"/>
                    </a:ext>
                  </a:extLst>
                </p:cNvPr>
                <p:cNvSpPr/>
                <p:nvPr/>
              </p:nvSpPr>
              <p:spPr>
                <a:xfrm>
                  <a:off x="2563529" y="4381732"/>
                  <a:ext cx="146323" cy="383824"/>
                </a:xfrm>
                <a:prstGeom prst="homePlat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4" name="矢印: 五方向 13">
                  <a:extLst>
                    <a:ext uri="{FF2B5EF4-FFF2-40B4-BE49-F238E27FC236}">
                      <a16:creationId xmlns:a16="http://schemas.microsoft.com/office/drawing/2014/main" id="{9CE6BD19-F116-4EAF-B0F8-240573895F73}"/>
                    </a:ext>
                  </a:extLst>
                </p:cNvPr>
                <p:cNvSpPr/>
                <p:nvPr/>
              </p:nvSpPr>
              <p:spPr>
                <a:xfrm>
                  <a:off x="3858398" y="4390956"/>
                  <a:ext cx="146323" cy="383824"/>
                </a:xfrm>
                <a:prstGeom prst="homePlat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5" name="矢印: 五方向 14">
                  <a:extLst>
                    <a:ext uri="{FF2B5EF4-FFF2-40B4-BE49-F238E27FC236}">
                      <a16:creationId xmlns:a16="http://schemas.microsoft.com/office/drawing/2014/main" id="{FCF1F1F5-5F0C-43BA-95B7-42E0B8792556}"/>
                    </a:ext>
                  </a:extLst>
                </p:cNvPr>
                <p:cNvSpPr/>
                <p:nvPr/>
              </p:nvSpPr>
              <p:spPr>
                <a:xfrm>
                  <a:off x="3048859" y="4384626"/>
                  <a:ext cx="146323" cy="383824"/>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矢印: 五方向 15">
                  <a:extLst>
                    <a:ext uri="{FF2B5EF4-FFF2-40B4-BE49-F238E27FC236}">
                      <a16:creationId xmlns:a16="http://schemas.microsoft.com/office/drawing/2014/main" id="{AF1C92C7-17DB-4955-844D-A9BCBA761DA6}"/>
                    </a:ext>
                  </a:extLst>
                </p:cNvPr>
                <p:cNvSpPr/>
                <p:nvPr/>
              </p:nvSpPr>
              <p:spPr>
                <a:xfrm>
                  <a:off x="4006554" y="4389675"/>
                  <a:ext cx="146323" cy="383824"/>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41F4701D-138C-4954-9A4D-AAA374D10448}"/>
                    </a:ext>
                  </a:extLst>
                </p:cNvPr>
                <p:cNvSpPr/>
                <p:nvPr/>
              </p:nvSpPr>
              <p:spPr>
                <a:xfrm>
                  <a:off x="1724528" y="3376853"/>
                  <a:ext cx="6803406" cy="151283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8" name="直線矢印コネクタ 17">
                  <a:extLst>
                    <a:ext uri="{FF2B5EF4-FFF2-40B4-BE49-F238E27FC236}">
                      <a16:creationId xmlns:a16="http://schemas.microsoft.com/office/drawing/2014/main" id="{92CC750D-BF0E-4BFC-883D-1EE156A2630A}"/>
                    </a:ext>
                  </a:extLst>
                </p:cNvPr>
                <p:cNvCxnSpPr>
                  <a:cxnSpLocks/>
                  <a:stCxn id="19" idx="1"/>
                </p:cNvCxnSpPr>
                <p:nvPr/>
              </p:nvCxnSpPr>
              <p:spPr>
                <a:xfrm flipH="1">
                  <a:off x="5136676" y="3020147"/>
                  <a:ext cx="518703" cy="21104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B44E747F-6EB5-4E61-963A-13826012CA6C}"/>
                    </a:ext>
                  </a:extLst>
                </p:cNvPr>
                <p:cNvSpPr txBox="1"/>
                <p:nvPr/>
              </p:nvSpPr>
              <p:spPr>
                <a:xfrm>
                  <a:off x="5655379" y="2835481"/>
                  <a:ext cx="2044309" cy="369332"/>
                </a:xfrm>
                <a:prstGeom prst="rect">
                  <a:avLst/>
                </a:prstGeom>
                <a:noFill/>
              </p:spPr>
              <p:txBody>
                <a:bodyPr wrap="square" rtlCol="0">
                  <a:spAutoFit/>
                </a:bodyPr>
                <a:lstStyle/>
                <a:p>
                  <a:r>
                    <a:rPr kumimoji="1" lang="ja-JP" altLang="en-US" b="1" dirty="0"/>
                    <a:t>毎日清算を行う</a:t>
                  </a:r>
                </a:p>
              </p:txBody>
            </p:sp>
            <p:sp>
              <p:nvSpPr>
                <p:cNvPr id="20" name="矢印: 五方向 19">
                  <a:extLst>
                    <a:ext uri="{FF2B5EF4-FFF2-40B4-BE49-F238E27FC236}">
                      <a16:creationId xmlns:a16="http://schemas.microsoft.com/office/drawing/2014/main" id="{3E5A225B-F29E-4E31-AF3C-E497313FB497}"/>
                    </a:ext>
                  </a:extLst>
                </p:cNvPr>
                <p:cNvSpPr/>
                <p:nvPr/>
              </p:nvSpPr>
              <p:spPr>
                <a:xfrm>
                  <a:off x="7913740" y="3504241"/>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矢印: 五方向 20">
                  <a:extLst>
                    <a:ext uri="{FF2B5EF4-FFF2-40B4-BE49-F238E27FC236}">
                      <a16:creationId xmlns:a16="http://schemas.microsoft.com/office/drawing/2014/main" id="{49E006E7-D3F6-4F86-819E-D790DA5EA507}"/>
                    </a:ext>
                  </a:extLst>
                </p:cNvPr>
                <p:cNvSpPr/>
                <p:nvPr/>
              </p:nvSpPr>
              <p:spPr>
                <a:xfrm>
                  <a:off x="7450896" y="3504241"/>
                  <a:ext cx="462844"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4" name="グループ化 23">
                  <a:extLst>
                    <a:ext uri="{FF2B5EF4-FFF2-40B4-BE49-F238E27FC236}">
                      <a16:creationId xmlns:a16="http://schemas.microsoft.com/office/drawing/2014/main" id="{C5644B09-2C13-4437-B1A2-C90C638ADFBF}"/>
                    </a:ext>
                  </a:extLst>
                </p:cNvPr>
                <p:cNvGrpSpPr/>
                <p:nvPr/>
              </p:nvGrpSpPr>
              <p:grpSpPr>
                <a:xfrm>
                  <a:off x="1735822" y="3929001"/>
                  <a:ext cx="6790761" cy="400674"/>
                  <a:chOff x="1843888" y="3746121"/>
                  <a:chExt cx="6790761" cy="400674"/>
                </a:xfrm>
                <a:solidFill>
                  <a:schemeClr val="bg2">
                    <a:lumMod val="75000"/>
                  </a:schemeClr>
                </a:solidFill>
              </p:grpSpPr>
              <p:grpSp>
                <p:nvGrpSpPr>
                  <p:cNvPr id="30" name="グループ化 29">
                    <a:extLst>
                      <a:ext uri="{FF2B5EF4-FFF2-40B4-BE49-F238E27FC236}">
                        <a16:creationId xmlns:a16="http://schemas.microsoft.com/office/drawing/2014/main" id="{4DF85E55-2002-4936-B8C8-5E0A148D4ED5}"/>
                      </a:ext>
                    </a:extLst>
                  </p:cNvPr>
                  <p:cNvGrpSpPr/>
                  <p:nvPr/>
                </p:nvGrpSpPr>
                <p:grpSpPr>
                  <a:xfrm>
                    <a:off x="2004834" y="3746121"/>
                    <a:ext cx="5554128" cy="389468"/>
                    <a:chOff x="1444978" y="2112906"/>
                    <a:chExt cx="5554128" cy="389468"/>
                  </a:xfrm>
                  <a:grpFill/>
                </p:grpSpPr>
                <p:sp>
                  <p:nvSpPr>
                    <p:cNvPr id="35" name="矢印: 五方向 34">
                      <a:extLst>
                        <a:ext uri="{FF2B5EF4-FFF2-40B4-BE49-F238E27FC236}">
                          <a16:creationId xmlns:a16="http://schemas.microsoft.com/office/drawing/2014/main" id="{EB195A1E-786C-414C-8EE6-BEA26D8D5AB7}"/>
                        </a:ext>
                      </a:extLst>
                    </p:cNvPr>
                    <p:cNvSpPr/>
                    <p:nvPr/>
                  </p:nvSpPr>
                  <p:spPr>
                    <a:xfrm>
                      <a:off x="1444978" y="2112906"/>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矢印: 五方向 35">
                      <a:extLst>
                        <a:ext uri="{FF2B5EF4-FFF2-40B4-BE49-F238E27FC236}">
                          <a16:creationId xmlns:a16="http://schemas.microsoft.com/office/drawing/2014/main" id="{81E079F8-BAB2-4E3F-AF9D-BF9DFDB1C171}"/>
                        </a:ext>
                      </a:extLst>
                    </p:cNvPr>
                    <p:cNvSpPr/>
                    <p:nvPr/>
                  </p:nvSpPr>
                  <p:spPr>
                    <a:xfrm>
                      <a:off x="1907822" y="2112906"/>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矢印: 五方向 36">
                      <a:extLst>
                        <a:ext uri="{FF2B5EF4-FFF2-40B4-BE49-F238E27FC236}">
                          <a16:creationId xmlns:a16="http://schemas.microsoft.com/office/drawing/2014/main" id="{FF8DF5FD-8FA0-45C8-8407-0AD1B880E759}"/>
                        </a:ext>
                      </a:extLst>
                    </p:cNvPr>
                    <p:cNvSpPr/>
                    <p:nvPr/>
                  </p:nvSpPr>
                  <p:spPr>
                    <a:xfrm>
                      <a:off x="2370666" y="2118550"/>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矢印: 五方向 37">
                      <a:extLst>
                        <a:ext uri="{FF2B5EF4-FFF2-40B4-BE49-F238E27FC236}">
                          <a16:creationId xmlns:a16="http://schemas.microsoft.com/office/drawing/2014/main" id="{7BE72F96-70CC-4375-AEC7-B659EB2F6940}"/>
                        </a:ext>
                      </a:extLst>
                    </p:cNvPr>
                    <p:cNvSpPr/>
                    <p:nvPr/>
                  </p:nvSpPr>
                  <p:spPr>
                    <a:xfrm>
                      <a:off x="2833510" y="2112906"/>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矢印: 五方向 38">
                      <a:extLst>
                        <a:ext uri="{FF2B5EF4-FFF2-40B4-BE49-F238E27FC236}">
                          <a16:creationId xmlns:a16="http://schemas.microsoft.com/office/drawing/2014/main" id="{AD3D5122-ADA7-45AD-ABD2-F83652AF15F8}"/>
                        </a:ext>
                      </a:extLst>
                    </p:cNvPr>
                    <p:cNvSpPr/>
                    <p:nvPr/>
                  </p:nvSpPr>
                  <p:spPr>
                    <a:xfrm>
                      <a:off x="3296354" y="2112906"/>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矢印: 五方向 39">
                      <a:extLst>
                        <a:ext uri="{FF2B5EF4-FFF2-40B4-BE49-F238E27FC236}">
                          <a16:creationId xmlns:a16="http://schemas.microsoft.com/office/drawing/2014/main" id="{FD12B340-A08C-4DD2-8CC5-F0A7F36496D0}"/>
                        </a:ext>
                      </a:extLst>
                    </p:cNvPr>
                    <p:cNvSpPr/>
                    <p:nvPr/>
                  </p:nvSpPr>
                  <p:spPr>
                    <a:xfrm>
                      <a:off x="3759198" y="2118550"/>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1" name="矢印: 五方向 40">
                      <a:extLst>
                        <a:ext uri="{FF2B5EF4-FFF2-40B4-BE49-F238E27FC236}">
                          <a16:creationId xmlns:a16="http://schemas.microsoft.com/office/drawing/2014/main" id="{F5FA7D73-6DB1-4431-A35D-306B39B51935}"/>
                        </a:ext>
                      </a:extLst>
                    </p:cNvPr>
                    <p:cNvSpPr/>
                    <p:nvPr/>
                  </p:nvSpPr>
                  <p:spPr>
                    <a:xfrm>
                      <a:off x="4222042" y="2112906"/>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矢印: 五方向 41">
                      <a:extLst>
                        <a:ext uri="{FF2B5EF4-FFF2-40B4-BE49-F238E27FC236}">
                          <a16:creationId xmlns:a16="http://schemas.microsoft.com/office/drawing/2014/main" id="{909B5BBD-C2D1-4B12-81CA-7E4BA7998583}"/>
                        </a:ext>
                      </a:extLst>
                    </p:cNvPr>
                    <p:cNvSpPr/>
                    <p:nvPr/>
                  </p:nvSpPr>
                  <p:spPr>
                    <a:xfrm>
                      <a:off x="4684886" y="2112906"/>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矢印: 五方向 42">
                      <a:extLst>
                        <a:ext uri="{FF2B5EF4-FFF2-40B4-BE49-F238E27FC236}">
                          <a16:creationId xmlns:a16="http://schemas.microsoft.com/office/drawing/2014/main" id="{E8758610-769F-4A9E-8E70-03607667063E}"/>
                        </a:ext>
                      </a:extLst>
                    </p:cNvPr>
                    <p:cNvSpPr/>
                    <p:nvPr/>
                  </p:nvSpPr>
                  <p:spPr>
                    <a:xfrm>
                      <a:off x="5147730" y="2118550"/>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矢印: 五方向 43">
                      <a:extLst>
                        <a:ext uri="{FF2B5EF4-FFF2-40B4-BE49-F238E27FC236}">
                          <a16:creationId xmlns:a16="http://schemas.microsoft.com/office/drawing/2014/main" id="{AABC0796-8213-4A72-885B-5294909E762E}"/>
                        </a:ext>
                      </a:extLst>
                    </p:cNvPr>
                    <p:cNvSpPr/>
                    <p:nvPr/>
                  </p:nvSpPr>
                  <p:spPr>
                    <a:xfrm>
                      <a:off x="5610574" y="2112906"/>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矢印: 五方向 44">
                      <a:extLst>
                        <a:ext uri="{FF2B5EF4-FFF2-40B4-BE49-F238E27FC236}">
                          <a16:creationId xmlns:a16="http://schemas.microsoft.com/office/drawing/2014/main" id="{040B5C5F-E3B5-4898-8576-81F6107A4A04}"/>
                        </a:ext>
                      </a:extLst>
                    </p:cNvPr>
                    <p:cNvSpPr/>
                    <p:nvPr/>
                  </p:nvSpPr>
                  <p:spPr>
                    <a:xfrm>
                      <a:off x="6073418" y="2112906"/>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矢印: 五方向 45">
                      <a:extLst>
                        <a:ext uri="{FF2B5EF4-FFF2-40B4-BE49-F238E27FC236}">
                          <a16:creationId xmlns:a16="http://schemas.microsoft.com/office/drawing/2014/main" id="{CC483602-9173-44E9-A9B1-089F0BAEABBC}"/>
                        </a:ext>
                      </a:extLst>
                    </p:cNvPr>
                    <p:cNvSpPr/>
                    <p:nvPr/>
                  </p:nvSpPr>
                  <p:spPr>
                    <a:xfrm>
                      <a:off x="6536262" y="2118550"/>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1" name="矢印: 五方向 30">
                    <a:extLst>
                      <a:ext uri="{FF2B5EF4-FFF2-40B4-BE49-F238E27FC236}">
                        <a16:creationId xmlns:a16="http://schemas.microsoft.com/office/drawing/2014/main" id="{D6ADF0CC-0FD8-4BC8-AA4A-D0C959F9D4B8}"/>
                      </a:ext>
                    </a:extLst>
                  </p:cNvPr>
                  <p:cNvSpPr/>
                  <p:nvPr/>
                </p:nvSpPr>
                <p:spPr>
                  <a:xfrm>
                    <a:off x="1843888" y="3746121"/>
                    <a:ext cx="160946" cy="383824"/>
                  </a:xfrm>
                  <a:prstGeom prst="homePlate">
                    <a:avLst>
                      <a:gd name="adj" fmla="val 82508"/>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矢印: 五方向 31">
                    <a:extLst>
                      <a:ext uri="{FF2B5EF4-FFF2-40B4-BE49-F238E27FC236}">
                        <a16:creationId xmlns:a16="http://schemas.microsoft.com/office/drawing/2014/main" id="{8C4A3BB5-6CE4-4D6C-80FE-4AFA7C9B3613}"/>
                      </a:ext>
                    </a:extLst>
                  </p:cNvPr>
                  <p:cNvSpPr/>
                  <p:nvPr/>
                </p:nvSpPr>
                <p:spPr>
                  <a:xfrm>
                    <a:off x="8484351" y="3762971"/>
                    <a:ext cx="150298" cy="383824"/>
                  </a:xfrm>
                  <a:prstGeom prst="homePlate">
                    <a:avLst>
                      <a:gd name="adj" fmla="val 0"/>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矢印: 五方向 32">
                    <a:extLst>
                      <a:ext uri="{FF2B5EF4-FFF2-40B4-BE49-F238E27FC236}">
                        <a16:creationId xmlns:a16="http://schemas.microsoft.com/office/drawing/2014/main" id="{1C1E4C54-72C9-41D5-8EA8-9EB9CA1CA5D2}"/>
                      </a:ext>
                    </a:extLst>
                  </p:cNvPr>
                  <p:cNvSpPr/>
                  <p:nvPr/>
                </p:nvSpPr>
                <p:spPr>
                  <a:xfrm>
                    <a:off x="8020455" y="3762971"/>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矢印: 五方向 33">
                    <a:extLst>
                      <a:ext uri="{FF2B5EF4-FFF2-40B4-BE49-F238E27FC236}">
                        <a16:creationId xmlns:a16="http://schemas.microsoft.com/office/drawing/2014/main" id="{96D59721-E825-413F-8F89-3EDAD278AC43}"/>
                      </a:ext>
                    </a:extLst>
                  </p:cNvPr>
                  <p:cNvSpPr/>
                  <p:nvPr/>
                </p:nvSpPr>
                <p:spPr>
                  <a:xfrm>
                    <a:off x="7557611" y="3762971"/>
                    <a:ext cx="462844" cy="383824"/>
                  </a:xfrm>
                  <a:prstGeom prst="homePlat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5" name="矢印: 五方向 24">
                  <a:extLst>
                    <a:ext uri="{FF2B5EF4-FFF2-40B4-BE49-F238E27FC236}">
                      <a16:creationId xmlns:a16="http://schemas.microsoft.com/office/drawing/2014/main" id="{F2587978-37DB-4FC6-8F60-FDBBB45B8F63}"/>
                    </a:ext>
                  </a:extLst>
                </p:cNvPr>
                <p:cNvSpPr/>
                <p:nvPr/>
              </p:nvSpPr>
              <p:spPr>
                <a:xfrm>
                  <a:off x="3521131" y="5044545"/>
                  <a:ext cx="197556" cy="383824"/>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矢印: 五方向 25">
                  <a:extLst>
                    <a:ext uri="{FF2B5EF4-FFF2-40B4-BE49-F238E27FC236}">
                      <a16:creationId xmlns:a16="http://schemas.microsoft.com/office/drawing/2014/main" id="{71CDE156-BC12-4FEA-B17B-7B8FDDC670F7}"/>
                    </a:ext>
                  </a:extLst>
                </p:cNvPr>
                <p:cNvSpPr/>
                <p:nvPr/>
              </p:nvSpPr>
              <p:spPr>
                <a:xfrm>
                  <a:off x="5254461" y="5054265"/>
                  <a:ext cx="197556" cy="383824"/>
                </a:xfrm>
                <a:prstGeom prst="homePlat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7" name="テキスト ボックス 26">
                  <a:extLst>
                    <a:ext uri="{FF2B5EF4-FFF2-40B4-BE49-F238E27FC236}">
                      <a16:creationId xmlns:a16="http://schemas.microsoft.com/office/drawing/2014/main" id="{CDE5DA0A-3FC2-422E-9BB0-EAE9C0084B68}"/>
                    </a:ext>
                  </a:extLst>
                </p:cNvPr>
                <p:cNvSpPr txBox="1"/>
                <p:nvPr/>
              </p:nvSpPr>
              <p:spPr>
                <a:xfrm>
                  <a:off x="2099942" y="5067180"/>
                  <a:ext cx="1477209" cy="338554"/>
                </a:xfrm>
                <a:prstGeom prst="rect">
                  <a:avLst/>
                </a:prstGeom>
                <a:noFill/>
              </p:spPr>
              <p:txBody>
                <a:bodyPr wrap="square" rtlCol="0">
                  <a:spAutoFit/>
                </a:bodyPr>
                <a:lstStyle/>
                <a:p>
                  <a:r>
                    <a:rPr kumimoji="1" lang="ja-JP" altLang="en-US" sz="1600" b="1" dirty="0"/>
                    <a:t>テキスト議論</a:t>
                  </a:r>
                  <a:endParaRPr kumimoji="1" lang="en-US" altLang="ja-JP" sz="1600" b="1" dirty="0"/>
                </a:p>
              </p:txBody>
            </p:sp>
            <p:sp>
              <p:nvSpPr>
                <p:cNvPr id="28" name="テキスト ボックス 27">
                  <a:extLst>
                    <a:ext uri="{FF2B5EF4-FFF2-40B4-BE49-F238E27FC236}">
                      <a16:creationId xmlns:a16="http://schemas.microsoft.com/office/drawing/2014/main" id="{3E214C07-C746-42B5-BB9F-94B7FFA1E1A8}"/>
                    </a:ext>
                  </a:extLst>
                </p:cNvPr>
                <p:cNvSpPr txBox="1"/>
                <p:nvPr/>
              </p:nvSpPr>
              <p:spPr>
                <a:xfrm>
                  <a:off x="3979085" y="5067180"/>
                  <a:ext cx="1275376" cy="338554"/>
                </a:xfrm>
                <a:prstGeom prst="rect">
                  <a:avLst/>
                </a:prstGeom>
                <a:noFill/>
              </p:spPr>
              <p:txBody>
                <a:bodyPr wrap="square" rtlCol="0">
                  <a:spAutoFit/>
                </a:bodyPr>
                <a:lstStyle/>
                <a:p>
                  <a:r>
                    <a:rPr kumimoji="1" lang="ja-JP" altLang="en-US" sz="1600" b="1" dirty="0"/>
                    <a:t>ビデオ議論</a:t>
                  </a:r>
                  <a:endParaRPr kumimoji="1" lang="en-US" altLang="ja-JP" sz="1600" b="1" dirty="0"/>
                </a:p>
              </p:txBody>
            </p:sp>
            <p:sp>
              <p:nvSpPr>
                <p:cNvPr id="29" name="テキスト ボックス 28">
                  <a:extLst>
                    <a:ext uri="{FF2B5EF4-FFF2-40B4-BE49-F238E27FC236}">
                      <a16:creationId xmlns:a16="http://schemas.microsoft.com/office/drawing/2014/main" id="{0E064E88-FA59-4E3A-9F68-C95EF73B7033}"/>
                    </a:ext>
                  </a:extLst>
                </p:cNvPr>
                <p:cNvSpPr txBox="1"/>
                <p:nvPr/>
              </p:nvSpPr>
              <p:spPr>
                <a:xfrm>
                  <a:off x="7008332" y="4947414"/>
                  <a:ext cx="1386397" cy="646331"/>
                </a:xfrm>
                <a:prstGeom prst="rect">
                  <a:avLst/>
                </a:prstGeom>
                <a:noFill/>
              </p:spPr>
              <p:txBody>
                <a:bodyPr wrap="square" rtlCol="0">
                  <a:spAutoFit/>
                </a:bodyPr>
                <a:lstStyle/>
                <a:p>
                  <a:r>
                    <a:rPr kumimoji="1" lang="ja-JP" altLang="en-US" b="1" dirty="0"/>
                    <a:t>議論終了後</a:t>
                  </a:r>
                  <a:endParaRPr kumimoji="1" lang="en-US" altLang="ja-JP" b="1" dirty="0"/>
                </a:p>
                <a:p>
                  <a:r>
                    <a:rPr kumimoji="1" lang="ja-JP" altLang="en-US" b="1" dirty="0"/>
                    <a:t>清算を行う</a:t>
                  </a:r>
                </a:p>
              </p:txBody>
            </p:sp>
          </p:grpSp>
          <p:sp>
            <p:nvSpPr>
              <p:cNvPr id="63" name="矢印: 五方向 62">
                <a:extLst>
                  <a:ext uri="{FF2B5EF4-FFF2-40B4-BE49-F238E27FC236}">
                    <a16:creationId xmlns:a16="http://schemas.microsoft.com/office/drawing/2014/main" id="{8C426365-47D2-4D4F-A4B4-1682819F70C6}"/>
                  </a:ext>
                </a:extLst>
              </p:cNvPr>
              <p:cNvSpPr/>
              <p:nvPr/>
            </p:nvSpPr>
            <p:spPr>
              <a:xfrm>
                <a:off x="6602468" y="4842113"/>
                <a:ext cx="146323" cy="383824"/>
              </a:xfrm>
              <a:prstGeom prst="homePlat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矢印: 五方向 63">
                <a:extLst>
                  <a:ext uri="{FF2B5EF4-FFF2-40B4-BE49-F238E27FC236}">
                    <a16:creationId xmlns:a16="http://schemas.microsoft.com/office/drawing/2014/main" id="{5EB4FEC9-5D49-4744-95C6-8C64C54FE228}"/>
                  </a:ext>
                </a:extLst>
              </p:cNvPr>
              <p:cNvSpPr/>
              <p:nvPr/>
            </p:nvSpPr>
            <p:spPr>
              <a:xfrm>
                <a:off x="7579233" y="4842113"/>
                <a:ext cx="146323" cy="383824"/>
              </a:xfrm>
              <a:prstGeom prst="homePlat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5" name="矢印: 五方向 64">
                <a:extLst>
                  <a:ext uri="{FF2B5EF4-FFF2-40B4-BE49-F238E27FC236}">
                    <a16:creationId xmlns:a16="http://schemas.microsoft.com/office/drawing/2014/main" id="{1707AB7E-9466-463D-A2C8-3DFF1672F57F}"/>
                  </a:ext>
                </a:extLst>
              </p:cNvPr>
              <p:cNvSpPr/>
              <p:nvPr/>
            </p:nvSpPr>
            <p:spPr>
              <a:xfrm>
                <a:off x="7087798" y="4845007"/>
                <a:ext cx="146323" cy="383824"/>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矢印: 五方向 65">
                <a:extLst>
                  <a:ext uri="{FF2B5EF4-FFF2-40B4-BE49-F238E27FC236}">
                    <a16:creationId xmlns:a16="http://schemas.microsoft.com/office/drawing/2014/main" id="{81FDB956-601B-4932-9CE0-261EB2744763}"/>
                  </a:ext>
                </a:extLst>
              </p:cNvPr>
              <p:cNvSpPr/>
              <p:nvPr/>
            </p:nvSpPr>
            <p:spPr>
              <a:xfrm>
                <a:off x="8045493" y="4850056"/>
                <a:ext cx="146323" cy="383824"/>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03" name="グループ化 102">
              <a:extLst>
                <a:ext uri="{FF2B5EF4-FFF2-40B4-BE49-F238E27FC236}">
                  <a16:creationId xmlns:a16="http://schemas.microsoft.com/office/drawing/2014/main" id="{60F92F75-C604-40F8-A815-44408128C073}"/>
                </a:ext>
              </a:extLst>
            </p:cNvPr>
            <p:cNvGrpSpPr/>
            <p:nvPr/>
          </p:nvGrpSpPr>
          <p:grpSpPr>
            <a:xfrm>
              <a:off x="1908893" y="4161993"/>
              <a:ext cx="6478465" cy="1912532"/>
              <a:chOff x="1829149" y="3923625"/>
              <a:chExt cx="6478465" cy="1697698"/>
            </a:xfrm>
          </p:grpSpPr>
          <p:cxnSp>
            <p:nvCxnSpPr>
              <p:cNvPr id="74" name="直線コネクタ 73">
                <a:extLst>
                  <a:ext uri="{FF2B5EF4-FFF2-40B4-BE49-F238E27FC236}">
                    <a16:creationId xmlns:a16="http://schemas.microsoft.com/office/drawing/2014/main" id="{FC369CB5-FDCF-4F7C-BAFC-3C8EA028C341}"/>
                  </a:ext>
                </a:extLst>
              </p:cNvPr>
              <p:cNvCxnSpPr>
                <a:cxnSpLocks/>
              </p:cNvCxnSpPr>
              <p:nvPr/>
            </p:nvCxnSpPr>
            <p:spPr>
              <a:xfrm>
                <a:off x="1829149" y="3923625"/>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D406444E-1BFE-4665-8379-8AEF6A590EF1}"/>
                  </a:ext>
                </a:extLst>
              </p:cNvPr>
              <p:cNvCxnSpPr>
                <a:cxnSpLocks/>
              </p:cNvCxnSpPr>
              <p:nvPr/>
            </p:nvCxnSpPr>
            <p:spPr>
              <a:xfrm>
                <a:off x="2295753" y="3930674"/>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62" name="グループ化 61">
                <a:extLst>
                  <a:ext uri="{FF2B5EF4-FFF2-40B4-BE49-F238E27FC236}">
                    <a16:creationId xmlns:a16="http://schemas.microsoft.com/office/drawing/2014/main" id="{2BC64CD1-E224-44AB-874A-B18E7F91CF3F}"/>
                  </a:ext>
                </a:extLst>
              </p:cNvPr>
              <p:cNvGrpSpPr/>
              <p:nvPr/>
            </p:nvGrpSpPr>
            <p:grpSpPr>
              <a:xfrm>
                <a:off x="2738307" y="3923625"/>
                <a:ext cx="5569307" cy="1697698"/>
                <a:chOff x="2738307" y="3923625"/>
                <a:chExt cx="5569307" cy="1697698"/>
              </a:xfrm>
            </p:grpSpPr>
            <p:cxnSp>
              <p:nvCxnSpPr>
                <p:cNvPr id="22" name="直線コネクタ 21">
                  <a:extLst>
                    <a:ext uri="{FF2B5EF4-FFF2-40B4-BE49-F238E27FC236}">
                      <a16:creationId xmlns:a16="http://schemas.microsoft.com/office/drawing/2014/main" id="{8A306D37-B0B8-4FFA-A0D4-01C519DDB59E}"/>
                    </a:ext>
                  </a:extLst>
                </p:cNvPr>
                <p:cNvCxnSpPr>
                  <a:cxnSpLocks/>
                </p:cNvCxnSpPr>
                <p:nvPr/>
              </p:nvCxnSpPr>
              <p:spPr>
                <a:xfrm>
                  <a:off x="3219013" y="3930674"/>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80A857A3-2EB5-4015-8804-6CF83445BC00}"/>
                    </a:ext>
                  </a:extLst>
                </p:cNvPr>
                <p:cNvCxnSpPr>
                  <a:cxnSpLocks/>
                </p:cNvCxnSpPr>
                <p:nvPr/>
              </p:nvCxnSpPr>
              <p:spPr>
                <a:xfrm>
                  <a:off x="3680525" y="3930674"/>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10A6EE46-3CEF-42E9-A2C9-D6C94D6060C1}"/>
                    </a:ext>
                  </a:extLst>
                </p:cNvPr>
                <p:cNvCxnSpPr>
                  <a:cxnSpLocks/>
                </p:cNvCxnSpPr>
                <p:nvPr/>
              </p:nvCxnSpPr>
              <p:spPr>
                <a:xfrm>
                  <a:off x="4143369" y="3930674"/>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FEAF1AAE-9C0C-4077-8F60-77CB2A58165A}"/>
                    </a:ext>
                  </a:extLst>
                </p:cNvPr>
                <p:cNvCxnSpPr>
                  <a:cxnSpLocks/>
                </p:cNvCxnSpPr>
                <p:nvPr/>
              </p:nvCxnSpPr>
              <p:spPr>
                <a:xfrm>
                  <a:off x="2738307" y="3930674"/>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2F4E24D1-AE02-403E-9A6D-74D08660FDE3}"/>
                    </a:ext>
                  </a:extLst>
                </p:cNvPr>
                <p:cNvCxnSpPr>
                  <a:cxnSpLocks/>
                </p:cNvCxnSpPr>
                <p:nvPr/>
              </p:nvCxnSpPr>
              <p:spPr>
                <a:xfrm>
                  <a:off x="5994745" y="4089373"/>
                  <a:ext cx="0" cy="1522967"/>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FF1CB59D-F6D0-4668-BF61-2F093AA9492E}"/>
                    </a:ext>
                  </a:extLst>
                </p:cNvPr>
                <p:cNvCxnSpPr>
                  <a:cxnSpLocks/>
                </p:cNvCxnSpPr>
                <p:nvPr/>
              </p:nvCxnSpPr>
              <p:spPr>
                <a:xfrm>
                  <a:off x="6456257" y="4089373"/>
                  <a:ext cx="0" cy="15229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984BE7D2-5093-446B-B4CE-F29BE534BFD1}"/>
                    </a:ext>
                  </a:extLst>
                </p:cNvPr>
                <p:cNvCxnSpPr>
                  <a:cxnSpLocks/>
                </p:cNvCxnSpPr>
                <p:nvPr/>
              </p:nvCxnSpPr>
              <p:spPr>
                <a:xfrm>
                  <a:off x="6919101" y="4089373"/>
                  <a:ext cx="0" cy="1522967"/>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15557F06-F122-4B68-A6DA-D3E5BD27EA7F}"/>
                    </a:ext>
                  </a:extLst>
                </p:cNvPr>
                <p:cNvCxnSpPr>
                  <a:cxnSpLocks/>
                </p:cNvCxnSpPr>
                <p:nvPr/>
              </p:nvCxnSpPr>
              <p:spPr>
                <a:xfrm flipH="1">
                  <a:off x="5514039" y="4089373"/>
                  <a:ext cx="17862" cy="1522967"/>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77EDE737-E406-49D6-86A4-27A56E3BD87E}"/>
                    </a:ext>
                  </a:extLst>
                </p:cNvPr>
                <p:cNvCxnSpPr>
                  <a:cxnSpLocks/>
                </p:cNvCxnSpPr>
                <p:nvPr/>
              </p:nvCxnSpPr>
              <p:spPr>
                <a:xfrm>
                  <a:off x="4604881" y="3923625"/>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9B809415-7FDA-4AAF-B47C-D4E9AD193CB2}"/>
                    </a:ext>
                  </a:extLst>
                </p:cNvPr>
                <p:cNvCxnSpPr>
                  <a:cxnSpLocks/>
                </p:cNvCxnSpPr>
                <p:nvPr/>
              </p:nvCxnSpPr>
              <p:spPr>
                <a:xfrm>
                  <a:off x="5071485" y="3930674"/>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0" name="直線コネクタ 99">
                  <a:extLst>
                    <a:ext uri="{FF2B5EF4-FFF2-40B4-BE49-F238E27FC236}">
                      <a16:creationId xmlns:a16="http://schemas.microsoft.com/office/drawing/2014/main" id="{1BCEBAD5-7562-49A7-8AC0-DAA6DE196A3C}"/>
                    </a:ext>
                  </a:extLst>
                </p:cNvPr>
                <p:cNvCxnSpPr>
                  <a:cxnSpLocks/>
                </p:cNvCxnSpPr>
                <p:nvPr/>
              </p:nvCxnSpPr>
              <p:spPr>
                <a:xfrm>
                  <a:off x="7381926" y="4136430"/>
                  <a:ext cx="0" cy="1484893"/>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1" name="直線コネクタ 100">
                  <a:extLst>
                    <a:ext uri="{FF2B5EF4-FFF2-40B4-BE49-F238E27FC236}">
                      <a16:creationId xmlns:a16="http://schemas.microsoft.com/office/drawing/2014/main" id="{6DE68758-1483-453B-8F02-054F8327C02A}"/>
                    </a:ext>
                  </a:extLst>
                </p:cNvPr>
                <p:cNvCxnSpPr>
                  <a:cxnSpLocks/>
                </p:cNvCxnSpPr>
                <p:nvPr/>
              </p:nvCxnSpPr>
              <p:spPr>
                <a:xfrm>
                  <a:off x="8307614" y="3923625"/>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2" name="直線コネクタ 101">
                  <a:extLst>
                    <a:ext uri="{FF2B5EF4-FFF2-40B4-BE49-F238E27FC236}">
                      <a16:creationId xmlns:a16="http://schemas.microsoft.com/office/drawing/2014/main" id="{781FCB3D-A938-41A9-A3C2-BE693907B800}"/>
                    </a:ext>
                  </a:extLst>
                </p:cNvPr>
                <p:cNvCxnSpPr>
                  <a:cxnSpLocks/>
                </p:cNvCxnSpPr>
                <p:nvPr/>
              </p:nvCxnSpPr>
              <p:spPr>
                <a:xfrm>
                  <a:off x="7850936" y="3939657"/>
                  <a:ext cx="0" cy="1681666"/>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grpSp>
        <p:cxnSp>
          <p:nvCxnSpPr>
            <p:cNvPr id="106" name="直線矢印コネクタ 105">
              <a:extLst>
                <a:ext uri="{FF2B5EF4-FFF2-40B4-BE49-F238E27FC236}">
                  <a16:creationId xmlns:a16="http://schemas.microsoft.com/office/drawing/2014/main" id="{FEFEEF18-30F5-4233-9F29-63D1B13645C5}"/>
                </a:ext>
              </a:extLst>
            </p:cNvPr>
            <p:cNvCxnSpPr>
              <a:cxnSpLocks/>
              <a:stCxn id="29" idx="1"/>
              <a:endCxn id="63" idx="3"/>
            </p:cNvCxnSpPr>
            <p:nvPr/>
          </p:nvCxnSpPr>
          <p:spPr>
            <a:xfrm flipH="1" flipV="1">
              <a:off x="6863903" y="5744181"/>
              <a:ext cx="156554" cy="69693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184620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5"/>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sz="4400" b="1" dirty="0">
                <a:solidFill>
                  <a:schemeClr val="lt1"/>
                </a:solidFill>
                <a:latin typeface="Calibri"/>
                <a:ea typeface="Calibri"/>
                <a:cs typeface="Calibri"/>
                <a:sym typeface="Calibri"/>
              </a:rPr>
              <a:t>DERC</a:t>
            </a:r>
            <a:r>
              <a:rPr lang="ja-JP" altLang="en-US" sz="4400" b="1" dirty="0">
                <a:solidFill>
                  <a:schemeClr val="lt1"/>
                </a:solidFill>
                <a:latin typeface="Calibri"/>
                <a:ea typeface="Calibri"/>
                <a:cs typeface="Calibri"/>
                <a:sym typeface="Calibri"/>
              </a:rPr>
              <a:t>（レベルごとの解説）</a:t>
            </a:r>
            <a:endParaRPr sz="4400" b="1" dirty="0">
              <a:solidFill>
                <a:schemeClr val="lt1"/>
              </a:solidFill>
              <a:latin typeface="Calibri"/>
              <a:ea typeface="Calibri"/>
              <a:cs typeface="Calibri"/>
              <a:sym typeface="Calibri"/>
            </a:endParaRPr>
          </a:p>
        </p:txBody>
      </p:sp>
      <p:sp>
        <p:nvSpPr>
          <p:cNvPr id="193" name="Google Shape;193;p5"/>
          <p:cNvSpPr/>
          <p:nvPr/>
        </p:nvSpPr>
        <p:spPr>
          <a:xfrm>
            <a:off x="1640481" y="2248903"/>
            <a:ext cx="621699" cy="199055"/>
          </a:xfrm>
          <a:prstGeom prst="rightArrow">
            <a:avLst>
              <a:gd name="adj1" fmla="val 50000"/>
              <a:gd name="adj2" fmla="val 50000"/>
            </a:avLst>
          </a:prstGeom>
          <a:solidFill>
            <a:schemeClr val="dk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194" name="Google Shape;194;p5"/>
          <p:cNvSpPr/>
          <p:nvPr/>
        </p:nvSpPr>
        <p:spPr>
          <a:xfrm rot="10800000">
            <a:off x="1626442" y="2507470"/>
            <a:ext cx="621699" cy="199055"/>
          </a:xfrm>
          <a:prstGeom prst="rightArrow">
            <a:avLst>
              <a:gd name="adj1" fmla="val 50000"/>
              <a:gd name="adj2" fmla="val 50000"/>
            </a:avLst>
          </a:prstGeom>
          <a:solidFill>
            <a:schemeClr val="dk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200" name="Google Shape;200;p5"/>
          <p:cNvSpPr txBox="1"/>
          <p:nvPr/>
        </p:nvSpPr>
        <p:spPr>
          <a:xfrm>
            <a:off x="1257341" y="1683945"/>
            <a:ext cx="1483080"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800" dirty="0">
                <a:solidFill>
                  <a:schemeClr val="dk1"/>
                </a:solidFill>
                <a:latin typeface="Calibri"/>
                <a:ea typeface="Calibri"/>
                <a:cs typeface="Calibri"/>
                <a:sym typeface="Calibri"/>
              </a:rPr>
              <a:t>(1)利他行為</a:t>
            </a:r>
            <a:endParaRPr dirty="0"/>
          </a:p>
        </p:txBody>
      </p:sp>
      <p:sp>
        <p:nvSpPr>
          <p:cNvPr id="201" name="Google Shape;201;p5"/>
          <p:cNvSpPr txBox="1"/>
          <p:nvPr/>
        </p:nvSpPr>
        <p:spPr>
          <a:xfrm>
            <a:off x="1257341" y="3043462"/>
            <a:ext cx="1483080"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800" dirty="0">
                <a:solidFill>
                  <a:schemeClr val="dk1"/>
                </a:solidFill>
                <a:latin typeface="Calibri"/>
                <a:ea typeface="Calibri"/>
                <a:cs typeface="Calibri"/>
                <a:sym typeface="Calibri"/>
              </a:rPr>
              <a:t>(2)</a:t>
            </a:r>
            <a:r>
              <a:rPr lang="ja-JP" altLang="en-US" sz="1800" dirty="0">
                <a:solidFill>
                  <a:schemeClr val="dk1"/>
                </a:solidFill>
                <a:latin typeface="Calibri"/>
                <a:ea typeface="Calibri"/>
                <a:cs typeface="Calibri"/>
                <a:sym typeface="Calibri"/>
              </a:rPr>
              <a:t>匿名</a:t>
            </a:r>
            <a:r>
              <a:rPr lang="ja-JP" sz="1800" dirty="0">
                <a:solidFill>
                  <a:schemeClr val="dk1"/>
                </a:solidFill>
                <a:latin typeface="Calibri"/>
                <a:ea typeface="Calibri"/>
                <a:cs typeface="Calibri"/>
                <a:sym typeface="Calibri"/>
              </a:rPr>
              <a:t>評価</a:t>
            </a:r>
            <a:endParaRPr dirty="0"/>
          </a:p>
        </p:txBody>
      </p:sp>
      <p:sp>
        <p:nvSpPr>
          <p:cNvPr id="61" name="フリーフォーム: 図形 60">
            <a:extLst>
              <a:ext uri="{FF2B5EF4-FFF2-40B4-BE49-F238E27FC236}">
                <a16:creationId xmlns:a16="http://schemas.microsoft.com/office/drawing/2014/main" id="{E49E0D92-C7E4-4BD4-9836-DEC68DF47DCC}"/>
              </a:ext>
            </a:extLst>
          </p:cNvPr>
          <p:cNvSpPr/>
          <p:nvPr/>
        </p:nvSpPr>
        <p:spPr>
          <a:xfrm>
            <a:off x="798084" y="2054436"/>
            <a:ext cx="654605" cy="1020966"/>
          </a:xfrm>
          <a:custGeom>
            <a:avLst/>
            <a:gdLst>
              <a:gd name="connsiteX0" fmla="*/ 327302 w 654605"/>
              <a:gd name="connsiteY0" fmla="*/ 0 h 1020966"/>
              <a:gd name="connsiteX1" fmla="*/ 593267 w 654605"/>
              <a:gd name="connsiteY1" fmla="*/ 255410 h 1020966"/>
              <a:gd name="connsiteX2" fmla="*/ 430827 w 654605"/>
              <a:gd name="connsiteY2" fmla="*/ 490749 h 1020966"/>
              <a:gd name="connsiteX3" fmla="*/ 428141 w 654605"/>
              <a:gd name="connsiteY3" fmla="*/ 491270 h 1020966"/>
              <a:gd name="connsiteX4" fmla="*/ 654605 w 654605"/>
              <a:gd name="connsiteY4" fmla="*/ 1020966 h 1020966"/>
              <a:gd name="connsiteX5" fmla="*/ 0 w 654605"/>
              <a:gd name="connsiteY5" fmla="*/ 1020966 h 1020966"/>
              <a:gd name="connsiteX6" fmla="*/ 226464 w 654605"/>
              <a:gd name="connsiteY6" fmla="*/ 491270 h 1020966"/>
              <a:gd name="connsiteX7" fmla="*/ 223777 w 654605"/>
              <a:gd name="connsiteY7" fmla="*/ 490749 h 1020966"/>
              <a:gd name="connsiteX8" fmla="*/ 61337 w 654605"/>
              <a:gd name="connsiteY8" fmla="*/ 255410 h 1020966"/>
              <a:gd name="connsiteX9" fmla="*/ 327302 w 654605"/>
              <a:gd name="connsiteY9" fmla="*/ 0 h 102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4605" h="1020966">
                <a:moveTo>
                  <a:pt x="327302" y="0"/>
                </a:moveTo>
                <a:cubicBezTo>
                  <a:pt x="474190" y="0"/>
                  <a:pt x="593267" y="114351"/>
                  <a:pt x="593267" y="255410"/>
                </a:cubicBezTo>
                <a:cubicBezTo>
                  <a:pt x="593267" y="361204"/>
                  <a:pt x="526286" y="451975"/>
                  <a:pt x="430827" y="490749"/>
                </a:cubicBezTo>
                <a:lnTo>
                  <a:pt x="428141" y="491270"/>
                </a:lnTo>
                <a:lnTo>
                  <a:pt x="654605" y="1020966"/>
                </a:lnTo>
                <a:lnTo>
                  <a:pt x="0" y="1020966"/>
                </a:lnTo>
                <a:lnTo>
                  <a:pt x="226464" y="491270"/>
                </a:lnTo>
                <a:lnTo>
                  <a:pt x="223777" y="490749"/>
                </a:lnTo>
                <a:cubicBezTo>
                  <a:pt x="128318" y="451975"/>
                  <a:pt x="61337" y="361204"/>
                  <a:pt x="61337" y="255410"/>
                </a:cubicBezTo>
                <a:cubicBezTo>
                  <a:pt x="61337" y="114351"/>
                  <a:pt x="180414" y="0"/>
                  <a:pt x="327302" y="0"/>
                </a:cubicBezTo>
                <a:close/>
              </a:path>
            </a:pathLst>
          </a:custGeom>
          <a:solidFill>
            <a:srgbClr val="BBD6EE"/>
          </a:solidFill>
          <a:ln>
            <a:solidFill>
              <a:schemeClr val="tx1"/>
            </a:solid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800" b="1" dirty="0">
                <a:solidFill>
                  <a:srgbClr val="000000"/>
                </a:solidFill>
                <a:latin typeface="Calibri"/>
                <a:ea typeface="Calibri"/>
                <a:cs typeface="Calibri"/>
                <a:sym typeface="Calibri"/>
              </a:rPr>
              <a:t>A</a:t>
            </a:r>
            <a:endParaRPr lang="en-US" altLang="ja-JP" sz="2800" b="1" dirty="0">
              <a:solidFill>
                <a:srgbClr val="000000"/>
              </a:solidFill>
              <a:latin typeface="Calibri"/>
              <a:ea typeface="Calibri"/>
              <a:cs typeface="Calibri"/>
              <a:sym typeface="Calibri"/>
            </a:endParaRPr>
          </a:p>
          <a:p>
            <a:pPr marL="0" marR="0" lvl="0" indent="0" algn="ctr" rtl="0">
              <a:spcBef>
                <a:spcPts val="0"/>
              </a:spcBef>
              <a:spcAft>
                <a:spcPts val="0"/>
              </a:spcAft>
              <a:buNone/>
            </a:pPr>
            <a:endParaRPr sz="2800" b="1" dirty="0">
              <a:solidFill>
                <a:srgbClr val="000000"/>
              </a:solidFill>
              <a:latin typeface="Calibri"/>
              <a:ea typeface="Calibri"/>
              <a:cs typeface="Calibri"/>
              <a:sym typeface="Calibri"/>
            </a:endParaRPr>
          </a:p>
        </p:txBody>
      </p:sp>
      <p:grpSp>
        <p:nvGrpSpPr>
          <p:cNvPr id="8" name="グループ化 7">
            <a:extLst>
              <a:ext uri="{FF2B5EF4-FFF2-40B4-BE49-F238E27FC236}">
                <a16:creationId xmlns:a16="http://schemas.microsoft.com/office/drawing/2014/main" id="{29F31E46-F3C3-46AA-83A2-B5CC1CB2198E}"/>
              </a:ext>
            </a:extLst>
          </p:cNvPr>
          <p:cNvGrpSpPr/>
          <p:nvPr/>
        </p:nvGrpSpPr>
        <p:grpSpPr>
          <a:xfrm>
            <a:off x="1842272" y="4501934"/>
            <a:ext cx="5326823" cy="1541525"/>
            <a:chOff x="869676" y="4176693"/>
            <a:chExt cx="5326823" cy="1541525"/>
          </a:xfrm>
        </p:grpSpPr>
        <p:grpSp>
          <p:nvGrpSpPr>
            <p:cNvPr id="2" name="グループ化 1">
              <a:extLst>
                <a:ext uri="{FF2B5EF4-FFF2-40B4-BE49-F238E27FC236}">
                  <a16:creationId xmlns:a16="http://schemas.microsoft.com/office/drawing/2014/main" id="{5043CE50-7B4F-4850-A471-CBE80143703A}"/>
                </a:ext>
              </a:extLst>
            </p:cNvPr>
            <p:cNvGrpSpPr/>
            <p:nvPr/>
          </p:nvGrpSpPr>
          <p:grpSpPr>
            <a:xfrm>
              <a:off x="1568228" y="4677050"/>
              <a:ext cx="650006" cy="580233"/>
              <a:chOff x="1134331" y="4760861"/>
              <a:chExt cx="650006" cy="580233"/>
            </a:xfrm>
          </p:grpSpPr>
          <p:sp>
            <p:nvSpPr>
              <p:cNvPr id="207" name="Google Shape;207;p5"/>
              <p:cNvSpPr/>
              <p:nvPr/>
            </p:nvSpPr>
            <p:spPr>
              <a:xfrm>
                <a:off x="1162637" y="4760861"/>
                <a:ext cx="621700" cy="245575"/>
              </a:xfrm>
              <a:prstGeom prst="rightArrow">
                <a:avLst>
                  <a:gd name="adj1" fmla="val 50000"/>
                  <a:gd name="adj2"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208" name="Google Shape;208;p5"/>
              <p:cNvSpPr/>
              <p:nvPr/>
            </p:nvSpPr>
            <p:spPr>
              <a:xfrm rot="10800000">
                <a:off x="1134331" y="5095519"/>
                <a:ext cx="621700" cy="245575"/>
              </a:xfrm>
              <a:prstGeom prst="rightArrow">
                <a:avLst>
                  <a:gd name="adj1" fmla="val 50000"/>
                  <a:gd name="adj2" fmla="val 50000"/>
                </a:avLst>
              </a:prstGeom>
              <a:solidFill>
                <a:srgbClr val="DDEAF6"/>
              </a:solidFill>
              <a:ln w="19050" cap="flat" cmpd="sng">
                <a:solidFill>
                  <a:srgbClr val="31538F"/>
                </a:solidFill>
                <a:prstDash val="dash"/>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grpSp>
        <p:grpSp>
          <p:nvGrpSpPr>
            <p:cNvPr id="209" name="Google Shape;209;p5"/>
            <p:cNvGrpSpPr/>
            <p:nvPr/>
          </p:nvGrpSpPr>
          <p:grpSpPr>
            <a:xfrm>
              <a:off x="869676" y="4403712"/>
              <a:ext cx="654605" cy="1020966"/>
              <a:chOff x="736979" y="3096285"/>
              <a:chExt cx="805217" cy="1255871"/>
            </a:xfrm>
          </p:grpSpPr>
          <p:grpSp>
            <p:nvGrpSpPr>
              <p:cNvPr id="210" name="Google Shape;210;p5"/>
              <p:cNvGrpSpPr/>
              <p:nvPr/>
            </p:nvGrpSpPr>
            <p:grpSpPr>
              <a:xfrm>
                <a:off x="736979" y="3096285"/>
                <a:ext cx="805217" cy="1255871"/>
                <a:chOff x="5693392" y="3295657"/>
                <a:chExt cx="805217" cy="1255871"/>
              </a:xfrm>
            </p:grpSpPr>
            <p:sp>
              <p:nvSpPr>
                <p:cNvPr id="211" name="Google Shape;211;p5"/>
                <p:cNvSpPr/>
                <p:nvPr/>
              </p:nvSpPr>
              <p:spPr>
                <a:xfrm>
                  <a:off x="5768842" y="3295657"/>
                  <a:ext cx="654316" cy="628349"/>
                </a:xfrm>
                <a:prstGeom prst="ellipse">
                  <a:avLst/>
                </a:prstGeom>
                <a:solidFill>
                  <a:srgbClr val="C4E0B2"/>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212" name="Google Shape;212;p5"/>
                <p:cNvSpPr/>
                <p:nvPr/>
              </p:nvSpPr>
              <p:spPr>
                <a:xfrm>
                  <a:off x="5693392" y="3609832"/>
                  <a:ext cx="805217" cy="941696"/>
                </a:xfrm>
                <a:prstGeom prst="triangle">
                  <a:avLst>
                    <a:gd name="adj" fmla="val 50000"/>
                  </a:avLst>
                </a:prstGeom>
                <a:solidFill>
                  <a:srgbClr val="C4E0B2"/>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grpSp>
          <p:sp>
            <p:nvSpPr>
              <p:cNvPr id="213" name="Google Shape;213;p5"/>
              <p:cNvSpPr/>
              <p:nvPr/>
            </p:nvSpPr>
            <p:spPr>
              <a:xfrm>
                <a:off x="901306" y="3266982"/>
                <a:ext cx="476564" cy="457651"/>
              </a:xfrm>
              <a:prstGeom prst="ellipse">
                <a:avLst/>
              </a:prstGeom>
              <a:solidFill>
                <a:srgbClr val="C4E0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800" b="1">
                    <a:solidFill>
                      <a:srgbClr val="000000"/>
                    </a:solidFill>
                    <a:latin typeface="Calibri"/>
                    <a:ea typeface="Calibri"/>
                    <a:cs typeface="Calibri"/>
                    <a:sym typeface="Calibri"/>
                  </a:rPr>
                  <a:t>B</a:t>
                </a:r>
                <a:endParaRPr sz="2800" b="1">
                  <a:solidFill>
                    <a:srgbClr val="000000"/>
                  </a:solidFill>
                  <a:latin typeface="Calibri"/>
                  <a:ea typeface="Calibri"/>
                  <a:cs typeface="Calibri"/>
                  <a:sym typeface="Calibri"/>
                </a:endParaRPr>
              </a:p>
            </p:txBody>
          </p:sp>
        </p:grpSp>
        <p:sp>
          <p:nvSpPr>
            <p:cNvPr id="214" name="Google Shape;214;p5"/>
            <p:cNvSpPr txBox="1"/>
            <p:nvPr/>
          </p:nvSpPr>
          <p:spPr>
            <a:xfrm>
              <a:off x="1499593" y="4216609"/>
              <a:ext cx="1056439"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800">
                  <a:solidFill>
                    <a:schemeClr val="dk1"/>
                  </a:solidFill>
                  <a:latin typeface="Calibri"/>
                  <a:ea typeface="Calibri"/>
                  <a:cs typeface="Calibri"/>
                  <a:sym typeface="Calibri"/>
                </a:rPr>
                <a:t>(1)賭け</a:t>
              </a:r>
              <a:endParaRPr/>
            </a:p>
          </p:txBody>
        </p:sp>
        <p:grpSp>
          <p:nvGrpSpPr>
            <p:cNvPr id="215" name="Google Shape;215;p5"/>
            <p:cNvGrpSpPr/>
            <p:nvPr/>
          </p:nvGrpSpPr>
          <p:grpSpPr>
            <a:xfrm>
              <a:off x="2238532" y="4402563"/>
              <a:ext cx="654605" cy="1020966"/>
              <a:chOff x="736979" y="3096285"/>
              <a:chExt cx="805217" cy="1255871"/>
            </a:xfrm>
          </p:grpSpPr>
          <p:grpSp>
            <p:nvGrpSpPr>
              <p:cNvPr id="216" name="Google Shape;216;p5"/>
              <p:cNvGrpSpPr/>
              <p:nvPr/>
            </p:nvGrpSpPr>
            <p:grpSpPr>
              <a:xfrm>
                <a:off x="736979" y="3096285"/>
                <a:ext cx="805217" cy="1255871"/>
                <a:chOff x="5693392" y="3295657"/>
                <a:chExt cx="805217" cy="1255871"/>
              </a:xfrm>
            </p:grpSpPr>
            <p:sp>
              <p:nvSpPr>
                <p:cNvPr id="217" name="Google Shape;217;p5"/>
                <p:cNvSpPr/>
                <p:nvPr/>
              </p:nvSpPr>
              <p:spPr>
                <a:xfrm>
                  <a:off x="5768842" y="3295657"/>
                  <a:ext cx="654316" cy="628349"/>
                </a:xfrm>
                <a:prstGeom prst="ellipse">
                  <a:avLst/>
                </a:prstGeom>
                <a:solidFill>
                  <a:srgbClr val="BBD6EE"/>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218" name="Google Shape;218;p5"/>
                <p:cNvSpPr/>
                <p:nvPr/>
              </p:nvSpPr>
              <p:spPr>
                <a:xfrm>
                  <a:off x="5693392" y="3609832"/>
                  <a:ext cx="805217" cy="941696"/>
                </a:xfrm>
                <a:prstGeom prst="triangle">
                  <a:avLst>
                    <a:gd name="adj" fmla="val 50000"/>
                  </a:avLst>
                </a:prstGeom>
                <a:solidFill>
                  <a:srgbClr val="BBD6EE"/>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grpSp>
          <p:sp>
            <p:nvSpPr>
              <p:cNvPr id="219" name="Google Shape;219;p5"/>
              <p:cNvSpPr/>
              <p:nvPr/>
            </p:nvSpPr>
            <p:spPr>
              <a:xfrm>
                <a:off x="901306" y="3266982"/>
                <a:ext cx="476564" cy="457651"/>
              </a:xfrm>
              <a:prstGeom prst="ellipse">
                <a:avLst/>
              </a:prstGeom>
              <a:solidFill>
                <a:srgbClr val="BBD6EE"/>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800" b="1">
                    <a:solidFill>
                      <a:srgbClr val="000000"/>
                    </a:solidFill>
                    <a:latin typeface="Calibri"/>
                    <a:ea typeface="Calibri"/>
                    <a:cs typeface="Calibri"/>
                    <a:sym typeface="Calibri"/>
                  </a:rPr>
                  <a:t>A</a:t>
                </a:r>
                <a:endParaRPr sz="2800" b="1">
                  <a:solidFill>
                    <a:srgbClr val="000000"/>
                  </a:solidFill>
                  <a:latin typeface="Calibri"/>
                  <a:ea typeface="Calibri"/>
                  <a:cs typeface="Calibri"/>
                  <a:sym typeface="Calibri"/>
                </a:endParaRPr>
              </a:p>
            </p:txBody>
          </p:sp>
        </p:grpSp>
        <p:grpSp>
          <p:nvGrpSpPr>
            <p:cNvPr id="5" name="グループ化 4">
              <a:extLst>
                <a:ext uri="{FF2B5EF4-FFF2-40B4-BE49-F238E27FC236}">
                  <a16:creationId xmlns:a16="http://schemas.microsoft.com/office/drawing/2014/main" id="{022AD03C-3D6E-473D-9451-740C212CB63D}"/>
                </a:ext>
              </a:extLst>
            </p:cNvPr>
            <p:cNvGrpSpPr/>
            <p:nvPr/>
          </p:nvGrpSpPr>
          <p:grpSpPr>
            <a:xfrm>
              <a:off x="4980329" y="4176693"/>
              <a:ext cx="1216170" cy="1541525"/>
              <a:chOff x="5228847" y="4169737"/>
              <a:chExt cx="1216170" cy="1541525"/>
            </a:xfrm>
          </p:grpSpPr>
          <p:grpSp>
            <p:nvGrpSpPr>
              <p:cNvPr id="220" name="Google Shape;220;p5"/>
              <p:cNvGrpSpPr/>
              <p:nvPr/>
            </p:nvGrpSpPr>
            <p:grpSpPr>
              <a:xfrm>
                <a:off x="5984884" y="4946389"/>
                <a:ext cx="460133" cy="764873"/>
                <a:chOff x="736979" y="3096285"/>
                <a:chExt cx="805217" cy="1255871"/>
              </a:xfrm>
            </p:grpSpPr>
            <p:grpSp>
              <p:nvGrpSpPr>
                <p:cNvPr id="221" name="Google Shape;221;p5"/>
                <p:cNvGrpSpPr/>
                <p:nvPr/>
              </p:nvGrpSpPr>
              <p:grpSpPr>
                <a:xfrm>
                  <a:off x="736979" y="3096285"/>
                  <a:ext cx="805217" cy="1255871"/>
                  <a:chOff x="5693392" y="3295657"/>
                  <a:chExt cx="805217" cy="1255871"/>
                </a:xfrm>
              </p:grpSpPr>
              <p:sp>
                <p:nvSpPr>
                  <p:cNvPr id="222" name="Google Shape;222;p5"/>
                  <p:cNvSpPr/>
                  <p:nvPr/>
                </p:nvSpPr>
                <p:spPr>
                  <a:xfrm>
                    <a:off x="5768842" y="3295657"/>
                    <a:ext cx="654316" cy="628349"/>
                  </a:xfrm>
                  <a:prstGeom prst="ellipse">
                    <a:avLst/>
                  </a:prstGeom>
                  <a:solidFill>
                    <a:schemeClr val="dk1"/>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223" name="Google Shape;223;p5"/>
                  <p:cNvSpPr/>
                  <p:nvPr/>
                </p:nvSpPr>
                <p:spPr>
                  <a:xfrm>
                    <a:off x="5693392" y="3609832"/>
                    <a:ext cx="805217" cy="941696"/>
                  </a:xfrm>
                  <a:prstGeom prst="triangle">
                    <a:avLst>
                      <a:gd name="adj" fmla="val 50000"/>
                    </a:avLst>
                  </a:prstGeom>
                  <a:solidFill>
                    <a:schemeClr val="dk1"/>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grpSp>
            <p:sp>
              <p:nvSpPr>
                <p:cNvPr id="224" name="Google Shape;224;p5"/>
                <p:cNvSpPr/>
                <p:nvPr/>
              </p:nvSpPr>
              <p:spPr>
                <a:xfrm>
                  <a:off x="901306" y="3266982"/>
                  <a:ext cx="476564" cy="457651"/>
                </a:xfrm>
                <a:prstGeom prst="ellipse">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800" b="1" dirty="0">
                      <a:solidFill>
                        <a:srgbClr val="000000"/>
                      </a:solidFill>
                      <a:latin typeface="Calibri"/>
                      <a:ea typeface="Calibri"/>
                      <a:cs typeface="Calibri"/>
                      <a:sym typeface="Calibri"/>
                    </a:rPr>
                    <a:t>B</a:t>
                  </a:r>
                  <a:endParaRPr sz="2800" b="1" dirty="0">
                    <a:solidFill>
                      <a:srgbClr val="000000"/>
                    </a:solidFill>
                    <a:latin typeface="Calibri"/>
                    <a:ea typeface="Calibri"/>
                    <a:cs typeface="Calibri"/>
                    <a:sym typeface="Calibri"/>
                  </a:endParaRPr>
                </a:p>
              </p:txBody>
            </p:sp>
          </p:grpSp>
          <p:grpSp>
            <p:nvGrpSpPr>
              <p:cNvPr id="225" name="Google Shape;225;p5"/>
              <p:cNvGrpSpPr/>
              <p:nvPr/>
            </p:nvGrpSpPr>
            <p:grpSpPr>
              <a:xfrm>
                <a:off x="5595077" y="4169737"/>
                <a:ext cx="460133" cy="764873"/>
                <a:chOff x="736979" y="3096285"/>
                <a:chExt cx="805217" cy="1255871"/>
              </a:xfrm>
            </p:grpSpPr>
            <p:grpSp>
              <p:nvGrpSpPr>
                <p:cNvPr id="226" name="Google Shape;226;p5"/>
                <p:cNvGrpSpPr/>
                <p:nvPr/>
              </p:nvGrpSpPr>
              <p:grpSpPr>
                <a:xfrm>
                  <a:off x="736979" y="3096285"/>
                  <a:ext cx="805217" cy="1255871"/>
                  <a:chOff x="5693392" y="3295657"/>
                  <a:chExt cx="805217" cy="1255871"/>
                </a:xfrm>
              </p:grpSpPr>
              <p:sp>
                <p:nvSpPr>
                  <p:cNvPr id="227" name="Google Shape;227;p5"/>
                  <p:cNvSpPr/>
                  <p:nvPr/>
                </p:nvSpPr>
                <p:spPr>
                  <a:xfrm>
                    <a:off x="5768842" y="3295657"/>
                    <a:ext cx="654316" cy="628349"/>
                  </a:xfrm>
                  <a:prstGeom prst="ellipse">
                    <a:avLst/>
                  </a:prstGeom>
                  <a:solidFill>
                    <a:schemeClr val="dk1"/>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228" name="Google Shape;228;p5"/>
                  <p:cNvSpPr/>
                  <p:nvPr/>
                </p:nvSpPr>
                <p:spPr>
                  <a:xfrm>
                    <a:off x="5693392" y="3609832"/>
                    <a:ext cx="805217" cy="941696"/>
                  </a:xfrm>
                  <a:prstGeom prst="triangle">
                    <a:avLst>
                      <a:gd name="adj" fmla="val 50000"/>
                    </a:avLst>
                  </a:prstGeom>
                  <a:solidFill>
                    <a:schemeClr val="dk1"/>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grpSp>
            <p:sp>
              <p:nvSpPr>
                <p:cNvPr id="229" name="Google Shape;229;p5"/>
                <p:cNvSpPr/>
                <p:nvPr/>
              </p:nvSpPr>
              <p:spPr>
                <a:xfrm>
                  <a:off x="901306" y="3266982"/>
                  <a:ext cx="476564" cy="457651"/>
                </a:xfrm>
                <a:prstGeom prst="ellipse">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800" b="1">
                      <a:solidFill>
                        <a:srgbClr val="000000"/>
                      </a:solidFill>
                      <a:latin typeface="Calibri"/>
                      <a:ea typeface="Calibri"/>
                      <a:cs typeface="Calibri"/>
                      <a:sym typeface="Calibri"/>
                    </a:rPr>
                    <a:t>B</a:t>
                  </a:r>
                  <a:endParaRPr sz="2800" b="1">
                    <a:solidFill>
                      <a:srgbClr val="000000"/>
                    </a:solidFill>
                    <a:latin typeface="Calibri"/>
                    <a:ea typeface="Calibri"/>
                    <a:cs typeface="Calibri"/>
                    <a:sym typeface="Calibri"/>
                  </a:endParaRPr>
                </a:p>
              </p:txBody>
            </p:sp>
          </p:grpSp>
          <p:grpSp>
            <p:nvGrpSpPr>
              <p:cNvPr id="230" name="Google Shape;230;p5"/>
              <p:cNvGrpSpPr/>
              <p:nvPr/>
            </p:nvGrpSpPr>
            <p:grpSpPr>
              <a:xfrm>
                <a:off x="5228847" y="4942451"/>
                <a:ext cx="460133" cy="764873"/>
                <a:chOff x="736979" y="3096285"/>
                <a:chExt cx="805217" cy="1255871"/>
              </a:xfrm>
            </p:grpSpPr>
            <p:grpSp>
              <p:nvGrpSpPr>
                <p:cNvPr id="231" name="Google Shape;231;p5"/>
                <p:cNvGrpSpPr/>
                <p:nvPr/>
              </p:nvGrpSpPr>
              <p:grpSpPr>
                <a:xfrm>
                  <a:off x="736979" y="3096285"/>
                  <a:ext cx="805217" cy="1255871"/>
                  <a:chOff x="5693392" y="3295657"/>
                  <a:chExt cx="805217" cy="1255871"/>
                </a:xfrm>
              </p:grpSpPr>
              <p:sp>
                <p:nvSpPr>
                  <p:cNvPr id="232" name="Google Shape;232;p5"/>
                  <p:cNvSpPr/>
                  <p:nvPr/>
                </p:nvSpPr>
                <p:spPr>
                  <a:xfrm>
                    <a:off x="5768842" y="3295657"/>
                    <a:ext cx="654316" cy="628349"/>
                  </a:xfrm>
                  <a:prstGeom prst="ellipse">
                    <a:avLst/>
                  </a:prstGeom>
                  <a:solidFill>
                    <a:schemeClr val="dk1"/>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233" name="Google Shape;233;p5"/>
                  <p:cNvSpPr/>
                  <p:nvPr/>
                </p:nvSpPr>
                <p:spPr>
                  <a:xfrm>
                    <a:off x="5693392" y="3609832"/>
                    <a:ext cx="805217" cy="941696"/>
                  </a:xfrm>
                  <a:prstGeom prst="triangle">
                    <a:avLst>
                      <a:gd name="adj" fmla="val 50000"/>
                    </a:avLst>
                  </a:prstGeom>
                  <a:solidFill>
                    <a:schemeClr val="dk1"/>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grpSp>
            <p:sp>
              <p:nvSpPr>
                <p:cNvPr id="234" name="Google Shape;234;p5"/>
                <p:cNvSpPr/>
                <p:nvPr/>
              </p:nvSpPr>
              <p:spPr>
                <a:xfrm>
                  <a:off x="901306" y="3266982"/>
                  <a:ext cx="476564" cy="457651"/>
                </a:xfrm>
                <a:prstGeom prst="ellipse">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800" b="1">
                      <a:solidFill>
                        <a:srgbClr val="000000"/>
                      </a:solidFill>
                      <a:latin typeface="Calibri"/>
                      <a:ea typeface="Calibri"/>
                      <a:cs typeface="Calibri"/>
                      <a:sym typeface="Calibri"/>
                    </a:rPr>
                    <a:t>B</a:t>
                  </a:r>
                  <a:endParaRPr sz="2800" b="1">
                    <a:solidFill>
                      <a:srgbClr val="000000"/>
                    </a:solidFill>
                    <a:latin typeface="Calibri"/>
                    <a:ea typeface="Calibri"/>
                    <a:cs typeface="Calibri"/>
                    <a:sym typeface="Calibri"/>
                  </a:endParaRPr>
                </a:p>
              </p:txBody>
            </p:sp>
          </p:grpSp>
        </p:grpSp>
        <p:sp>
          <p:nvSpPr>
            <p:cNvPr id="235" name="Google Shape;235;p5"/>
            <p:cNvSpPr/>
            <p:nvPr/>
          </p:nvSpPr>
          <p:spPr>
            <a:xfrm>
              <a:off x="3122125" y="4677750"/>
              <a:ext cx="1539275" cy="244875"/>
            </a:xfrm>
            <a:prstGeom prst="rightArrow">
              <a:avLst>
                <a:gd name="adj1" fmla="val 50000"/>
                <a:gd name="adj2" fmla="val 50000"/>
              </a:avLst>
            </a:prstGeom>
            <a:solidFill>
              <a:schemeClr val="dk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236" name="Google Shape;236;p5"/>
            <p:cNvSpPr/>
            <p:nvPr/>
          </p:nvSpPr>
          <p:spPr>
            <a:xfrm rot="10800000">
              <a:off x="3110949" y="5021651"/>
              <a:ext cx="1539275" cy="244875"/>
            </a:xfrm>
            <a:prstGeom prst="rightArrow">
              <a:avLst>
                <a:gd name="adj1" fmla="val 50000"/>
                <a:gd name="adj2" fmla="val 50000"/>
              </a:avLst>
            </a:prstGeom>
            <a:solidFill>
              <a:schemeClr val="dk1"/>
            </a:solidFill>
            <a:ln w="12700" cap="flat" cmpd="sng">
              <a:solidFill>
                <a:srgbClr val="31538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237" name="Google Shape;237;p5"/>
            <p:cNvSpPr txBox="1"/>
            <p:nvPr/>
          </p:nvSpPr>
          <p:spPr>
            <a:xfrm>
              <a:off x="3190401" y="4302364"/>
              <a:ext cx="1402722"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800" dirty="0">
                  <a:solidFill>
                    <a:schemeClr val="dk1"/>
                  </a:solidFill>
                  <a:latin typeface="Calibri"/>
                  <a:ea typeface="Calibri"/>
                  <a:cs typeface="Calibri"/>
                  <a:sym typeface="Calibri"/>
                </a:rPr>
                <a:t>(</a:t>
              </a:r>
              <a:r>
                <a:rPr lang="en-US" altLang="ja-JP" sz="1800" dirty="0">
                  <a:solidFill>
                    <a:schemeClr val="dk1"/>
                  </a:solidFill>
                  <a:latin typeface="Calibri"/>
                  <a:ea typeface="Calibri"/>
                  <a:cs typeface="Calibri"/>
                  <a:sym typeface="Calibri"/>
                </a:rPr>
                <a:t>2</a:t>
              </a:r>
              <a:r>
                <a:rPr lang="ja-JP" sz="1800" dirty="0">
                  <a:solidFill>
                    <a:schemeClr val="dk1"/>
                  </a:solidFill>
                  <a:latin typeface="Calibri"/>
                  <a:ea typeface="Calibri"/>
                  <a:cs typeface="Calibri"/>
                  <a:sym typeface="Calibri"/>
                </a:rPr>
                <a:t>)利他行為</a:t>
              </a:r>
              <a:endParaRPr dirty="0"/>
            </a:p>
          </p:txBody>
        </p:sp>
        <p:sp>
          <p:nvSpPr>
            <p:cNvPr id="238" name="Google Shape;238;p5"/>
            <p:cNvSpPr txBox="1"/>
            <p:nvPr/>
          </p:nvSpPr>
          <p:spPr>
            <a:xfrm>
              <a:off x="3382797" y="5217841"/>
              <a:ext cx="1071143" cy="3811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800" dirty="0">
                  <a:solidFill>
                    <a:schemeClr val="dk1"/>
                  </a:solidFill>
                  <a:latin typeface="Calibri"/>
                  <a:ea typeface="Calibri"/>
                  <a:cs typeface="Calibri"/>
                  <a:sym typeface="Calibri"/>
                </a:rPr>
                <a:t>(</a:t>
              </a:r>
              <a:r>
                <a:rPr lang="en-US" altLang="ja-JP" sz="1800" dirty="0">
                  <a:solidFill>
                    <a:schemeClr val="dk1"/>
                  </a:solidFill>
                  <a:latin typeface="Calibri"/>
                  <a:ea typeface="Calibri"/>
                  <a:cs typeface="Calibri"/>
                  <a:sym typeface="Calibri"/>
                </a:rPr>
                <a:t>3</a:t>
              </a:r>
              <a:r>
                <a:rPr lang="ja-JP" sz="1800" dirty="0">
                  <a:solidFill>
                    <a:schemeClr val="dk1"/>
                  </a:solidFill>
                  <a:latin typeface="Calibri"/>
                  <a:ea typeface="Calibri"/>
                  <a:cs typeface="Calibri"/>
                  <a:sym typeface="Calibri"/>
                </a:rPr>
                <a:t>)評価</a:t>
              </a:r>
              <a:endParaRPr dirty="0"/>
            </a:p>
          </p:txBody>
        </p:sp>
      </p:grpSp>
      <p:sp>
        <p:nvSpPr>
          <p:cNvPr id="239" name="Google Shape;239;p5"/>
          <p:cNvSpPr txBox="1"/>
          <p:nvPr/>
        </p:nvSpPr>
        <p:spPr>
          <a:xfrm>
            <a:off x="174450" y="1350660"/>
            <a:ext cx="4232579"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2000" b="1" dirty="0">
                <a:solidFill>
                  <a:schemeClr val="dk1"/>
                </a:solidFill>
                <a:latin typeface="Calibri"/>
                <a:ea typeface="Calibri"/>
                <a:cs typeface="Calibri"/>
                <a:sym typeface="Calibri"/>
              </a:rPr>
              <a:t>レベル１</a:t>
            </a:r>
            <a:r>
              <a:rPr lang="en-US" altLang="ja-JP" sz="2000" b="1" dirty="0">
                <a:solidFill>
                  <a:schemeClr val="dk1"/>
                </a:solidFill>
                <a:latin typeface="Calibri"/>
                <a:ea typeface="Calibri"/>
                <a:cs typeface="Calibri"/>
                <a:sym typeface="Calibri"/>
              </a:rPr>
              <a:t>- </a:t>
            </a:r>
            <a:r>
              <a:rPr lang="ja-JP" sz="2000" b="1" dirty="0">
                <a:solidFill>
                  <a:schemeClr val="dk1"/>
                </a:solidFill>
                <a:latin typeface="Calibri"/>
                <a:ea typeface="Calibri"/>
                <a:cs typeface="Calibri"/>
                <a:sym typeface="Calibri"/>
              </a:rPr>
              <a:t>利他行為したくなる</a:t>
            </a:r>
            <a:r>
              <a:rPr lang="en-US" altLang="ja-JP" sz="2000" b="1" dirty="0">
                <a:solidFill>
                  <a:schemeClr val="dk1"/>
                </a:solidFill>
                <a:latin typeface="Calibri"/>
                <a:ea typeface="Calibri"/>
                <a:cs typeface="Calibri"/>
                <a:sym typeface="Calibri"/>
              </a:rPr>
              <a:t> -</a:t>
            </a:r>
            <a:endParaRPr dirty="0"/>
          </a:p>
        </p:txBody>
      </p:sp>
      <p:sp>
        <p:nvSpPr>
          <p:cNvPr id="240" name="Google Shape;240;p5"/>
          <p:cNvSpPr txBox="1"/>
          <p:nvPr/>
        </p:nvSpPr>
        <p:spPr>
          <a:xfrm>
            <a:off x="130858" y="3408288"/>
            <a:ext cx="5739099"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2000" b="1" dirty="0">
                <a:solidFill>
                  <a:schemeClr val="dk1"/>
                </a:solidFill>
                <a:latin typeface="Calibri"/>
                <a:ea typeface="Calibri"/>
                <a:cs typeface="Calibri"/>
                <a:sym typeface="Calibri"/>
              </a:rPr>
              <a:t>レベル２</a:t>
            </a:r>
            <a:r>
              <a:rPr lang="en-US" altLang="ja-JP" sz="2000" b="1" dirty="0">
                <a:solidFill>
                  <a:schemeClr val="dk1"/>
                </a:solidFill>
                <a:latin typeface="Calibri"/>
                <a:ea typeface="Calibri"/>
                <a:cs typeface="Calibri"/>
                <a:sym typeface="Calibri"/>
              </a:rPr>
              <a:t> – </a:t>
            </a:r>
            <a:r>
              <a:rPr lang="ja-JP" altLang="en-US" sz="2000" b="1" dirty="0">
                <a:solidFill>
                  <a:schemeClr val="dk1"/>
                </a:solidFill>
                <a:latin typeface="Calibri"/>
                <a:ea typeface="Calibri"/>
                <a:cs typeface="Calibri"/>
                <a:sym typeface="Calibri"/>
              </a:rPr>
              <a:t>利他行為させたくなる（潜在的）</a:t>
            </a:r>
            <a:r>
              <a:rPr lang="en-US" altLang="ja-JP" sz="2000" b="1" dirty="0">
                <a:solidFill>
                  <a:schemeClr val="dk1"/>
                </a:solidFill>
                <a:latin typeface="Calibri"/>
                <a:ea typeface="Calibri"/>
                <a:cs typeface="Calibri"/>
                <a:sym typeface="Calibri"/>
              </a:rPr>
              <a:t>-</a:t>
            </a:r>
            <a:endParaRPr dirty="0"/>
          </a:p>
        </p:txBody>
      </p:sp>
      <p:graphicFrame>
        <p:nvGraphicFramePr>
          <p:cNvPr id="241" name="Google Shape;241;p5"/>
          <p:cNvGraphicFramePr/>
          <p:nvPr>
            <p:extLst>
              <p:ext uri="{D42A27DB-BD31-4B8C-83A1-F6EECF244321}">
                <p14:modId xmlns:p14="http://schemas.microsoft.com/office/powerpoint/2010/main" val="1959373387"/>
              </p:ext>
            </p:extLst>
          </p:nvPr>
        </p:nvGraphicFramePr>
        <p:xfrm>
          <a:off x="4116355" y="1800052"/>
          <a:ext cx="4458276" cy="1620589"/>
        </p:xfrm>
        <a:graphic>
          <a:graphicData uri="http://schemas.openxmlformats.org/drawingml/2006/table">
            <a:tbl>
              <a:tblPr firstRow="1" bandRow="1">
                <a:noFill/>
              </a:tblPr>
              <a:tblGrid>
                <a:gridCol w="538610">
                  <a:extLst>
                    <a:ext uri="{9D8B030D-6E8A-4147-A177-3AD203B41FA5}">
                      <a16:colId xmlns:a16="http://schemas.microsoft.com/office/drawing/2014/main" val="1049337128"/>
                    </a:ext>
                  </a:extLst>
                </a:gridCol>
                <a:gridCol w="1885292">
                  <a:extLst>
                    <a:ext uri="{9D8B030D-6E8A-4147-A177-3AD203B41FA5}">
                      <a16:colId xmlns:a16="http://schemas.microsoft.com/office/drawing/2014/main" val="20000"/>
                    </a:ext>
                  </a:extLst>
                </a:gridCol>
                <a:gridCol w="2034374">
                  <a:extLst>
                    <a:ext uri="{9D8B030D-6E8A-4147-A177-3AD203B41FA5}">
                      <a16:colId xmlns:a16="http://schemas.microsoft.com/office/drawing/2014/main" val="20001"/>
                    </a:ext>
                  </a:extLst>
                </a:gridCol>
              </a:tblGrid>
              <a:tr h="397633">
                <a:tc>
                  <a:txBody>
                    <a:bodyPr/>
                    <a:lstStyle/>
                    <a:p>
                      <a:pPr marL="0" marR="0" lvl="0" indent="0" algn="ctr" rtl="0">
                        <a:spcBef>
                          <a:spcPts val="0"/>
                        </a:spcBef>
                        <a:spcAft>
                          <a:spcPts val="0"/>
                        </a:spcAft>
                        <a:buNone/>
                      </a:pPr>
                      <a:endParaRPr sz="2000" dirty="0">
                        <a:solidFill>
                          <a:srgbClr val="000000"/>
                        </a:solidFill>
                      </a:endParaRPr>
                    </a:p>
                  </a:txBody>
                  <a:tcPr marL="91450" marR="91450" marT="45725" marB="45725"/>
                </a:tc>
                <a:tc>
                  <a:txBody>
                    <a:bodyPr/>
                    <a:lstStyle/>
                    <a:p>
                      <a:pPr marL="0" marR="0" lvl="0" indent="0" algn="ctr" rtl="0">
                        <a:spcBef>
                          <a:spcPts val="0"/>
                        </a:spcBef>
                        <a:spcAft>
                          <a:spcPts val="0"/>
                        </a:spcAft>
                        <a:buNone/>
                      </a:pPr>
                      <a:r>
                        <a:rPr lang="ja-JP" sz="1800" dirty="0"/>
                        <a:t>所持ポイント</a:t>
                      </a:r>
                      <a:endParaRPr sz="1800" dirty="0">
                        <a:solidFill>
                          <a:srgbClr val="000000"/>
                        </a:solidFill>
                      </a:endParaRPr>
                    </a:p>
                  </a:txBody>
                  <a:tcPr marL="91450" marR="91450" marT="45725" marB="45725"/>
                </a:tc>
                <a:tc>
                  <a:txBody>
                    <a:bodyPr/>
                    <a:lstStyle/>
                    <a:p>
                      <a:pPr marL="0" marR="0" lvl="0" indent="0" algn="ctr" rtl="0">
                        <a:spcBef>
                          <a:spcPts val="0"/>
                        </a:spcBef>
                        <a:spcAft>
                          <a:spcPts val="0"/>
                        </a:spcAft>
                        <a:buNone/>
                      </a:pPr>
                      <a:r>
                        <a:rPr lang="ja-JP" altLang="en-US" sz="1800" dirty="0"/>
                        <a:t>得られるポイント</a:t>
                      </a:r>
                      <a:endParaRPr sz="1800" dirty="0">
                        <a:solidFill>
                          <a:srgbClr val="000000"/>
                        </a:solidFill>
                      </a:endParaRPr>
                    </a:p>
                  </a:txBody>
                  <a:tcPr marL="91450" marR="91450" marT="45725" marB="45725"/>
                </a:tc>
                <a:extLst>
                  <a:ext uri="{0D108BD9-81ED-4DB2-BD59-A6C34878D82A}">
                    <a16:rowId xmlns:a16="http://schemas.microsoft.com/office/drawing/2014/main" val="10000"/>
                  </a:ext>
                </a:extLst>
              </a:tr>
              <a:tr h="407652">
                <a:tc>
                  <a:txBody>
                    <a:bodyPr/>
                    <a:lstStyle/>
                    <a:p>
                      <a:pPr marL="0" marR="0" lvl="0" indent="0" algn="ctr" rtl="0">
                        <a:spcBef>
                          <a:spcPts val="0"/>
                        </a:spcBef>
                        <a:spcAft>
                          <a:spcPts val="0"/>
                        </a:spcAft>
                        <a:buNone/>
                      </a:pPr>
                      <a:r>
                        <a:rPr lang="en-US" sz="2000" dirty="0">
                          <a:solidFill>
                            <a:srgbClr val="000000"/>
                          </a:solidFill>
                        </a:rPr>
                        <a:t>B</a:t>
                      </a:r>
                    </a:p>
                  </a:txBody>
                  <a:tcPr marL="91450" marR="91450" marT="45725" marB="45725"/>
                </a:tc>
                <a:tc>
                  <a:txBody>
                    <a:bodyPr/>
                    <a:lstStyle/>
                    <a:p>
                      <a:pPr marL="0" marR="0" lvl="0" indent="0" algn="ctr" rtl="0">
                        <a:spcBef>
                          <a:spcPts val="0"/>
                        </a:spcBef>
                        <a:spcAft>
                          <a:spcPts val="0"/>
                        </a:spcAft>
                        <a:buNone/>
                      </a:pPr>
                      <a:r>
                        <a:rPr lang="ja-JP" sz="2000" dirty="0"/>
                        <a:t>3000Pt</a:t>
                      </a:r>
                      <a:endParaRPr sz="2000" dirty="0">
                        <a:solidFill>
                          <a:srgbClr val="000000"/>
                        </a:solidFill>
                      </a:endParaRPr>
                    </a:p>
                  </a:txBody>
                  <a:tcPr marL="91450" marR="91450" marT="45725" marB="45725"/>
                </a:tc>
                <a:tc>
                  <a:txBody>
                    <a:bodyPr/>
                    <a:lstStyle/>
                    <a:p>
                      <a:pPr marL="0" marR="0" lvl="0" indent="0" algn="ctr" rtl="0">
                        <a:spcBef>
                          <a:spcPts val="0"/>
                        </a:spcBef>
                        <a:spcAft>
                          <a:spcPts val="0"/>
                        </a:spcAft>
                        <a:buNone/>
                      </a:pPr>
                      <a:r>
                        <a:rPr lang="ja-JP" sz="2000" dirty="0"/>
                        <a:t> 300Pt</a:t>
                      </a:r>
                      <a:endParaRPr sz="2000" dirty="0">
                        <a:solidFill>
                          <a:srgbClr val="000000"/>
                        </a:solidFill>
                      </a:endParaRPr>
                    </a:p>
                  </a:txBody>
                  <a:tcPr marL="91450" marR="91450" marT="45725" marB="45725"/>
                </a:tc>
                <a:extLst>
                  <a:ext uri="{0D108BD9-81ED-4DB2-BD59-A6C34878D82A}">
                    <a16:rowId xmlns:a16="http://schemas.microsoft.com/office/drawing/2014/main" val="10001"/>
                  </a:ext>
                </a:extLst>
              </a:tr>
              <a:tr h="407652">
                <a:tc>
                  <a:txBody>
                    <a:bodyPr/>
                    <a:lstStyle/>
                    <a:p>
                      <a:pPr marL="0" marR="0" lvl="0" indent="0" algn="ctr" rtl="0">
                        <a:spcBef>
                          <a:spcPts val="0"/>
                        </a:spcBef>
                        <a:spcAft>
                          <a:spcPts val="0"/>
                        </a:spcAft>
                        <a:buNone/>
                      </a:pPr>
                      <a:r>
                        <a:rPr lang="en-US" sz="2000" dirty="0">
                          <a:solidFill>
                            <a:srgbClr val="000000"/>
                          </a:solidFill>
                        </a:rPr>
                        <a:t>C</a:t>
                      </a:r>
                      <a:endParaRPr sz="2000" dirty="0">
                        <a:solidFill>
                          <a:srgbClr val="000000"/>
                        </a:solidFill>
                      </a:endParaRPr>
                    </a:p>
                  </a:txBody>
                  <a:tcPr marL="91450" marR="91450" marT="45725" marB="45725"/>
                </a:tc>
                <a:tc>
                  <a:txBody>
                    <a:bodyPr/>
                    <a:lstStyle/>
                    <a:p>
                      <a:pPr marL="0" marR="0" lvl="0" indent="0" algn="ctr" rtl="0">
                        <a:spcBef>
                          <a:spcPts val="0"/>
                        </a:spcBef>
                        <a:spcAft>
                          <a:spcPts val="0"/>
                        </a:spcAft>
                        <a:buNone/>
                      </a:pPr>
                      <a:r>
                        <a:rPr lang="ja-JP" sz="2000"/>
                        <a:t>5000Pt</a:t>
                      </a:r>
                      <a:endParaRPr sz="2000">
                        <a:solidFill>
                          <a:srgbClr val="000000"/>
                        </a:solidFill>
                      </a:endParaRPr>
                    </a:p>
                  </a:txBody>
                  <a:tcPr marL="91450" marR="91450" marT="45725" marB="45725"/>
                </a:tc>
                <a:tc>
                  <a:txBody>
                    <a:bodyPr/>
                    <a:lstStyle/>
                    <a:p>
                      <a:pPr marL="0" marR="0" lvl="0" indent="0" algn="ctr" rtl="0">
                        <a:spcBef>
                          <a:spcPts val="0"/>
                        </a:spcBef>
                        <a:spcAft>
                          <a:spcPts val="0"/>
                        </a:spcAft>
                        <a:buNone/>
                      </a:pPr>
                      <a:r>
                        <a:rPr lang="ja-JP" sz="2000" dirty="0"/>
                        <a:t>500Pt</a:t>
                      </a:r>
                      <a:endParaRPr sz="2000" dirty="0">
                        <a:solidFill>
                          <a:srgbClr val="000000"/>
                        </a:solidFill>
                      </a:endParaRPr>
                    </a:p>
                  </a:txBody>
                  <a:tcPr marL="91450" marR="91450" marT="45725" marB="45725"/>
                </a:tc>
                <a:extLst>
                  <a:ext uri="{0D108BD9-81ED-4DB2-BD59-A6C34878D82A}">
                    <a16:rowId xmlns:a16="http://schemas.microsoft.com/office/drawing/2014/main" val="10002"/>
                  </a:ext>
                </a:extLst>
              </a:tr>
              <a:tr h="407652">
                <a:tc>
                  <a:txBody>
                    <a:bodyPr/>
                    <a:lstStyle/>
                    <a:p>
                      <a:pPr marL="0" marR="0" lvl="0" indent="0" algn="ctr" rtl="0">
                        <a:spcBef>
                          <a:spcPts val="0"/>
                        </a:spcBef>
                        <a:spcAft>
                          <a:spcPts val="0"/>
                        </a:spcAft>
                        <a:buNone/>
                      </a:pPr>
                      <a:r>
                        <a:rPr lang="en-US" sz="2000" dirty="0">
                          <a:solidFill>
                            <a:srgbClr val="000000"/>
                          </a:solidFill>
                        </a:rPr>
                        <a:t>D</a:t>
                      </a:r>
                      <a:endParaRPr sz="2000" dirty="0">
                        <a:solidFill>
                          <a:srgbClr val="000000"/>
                        </a:solidFill>
                      </a:endParaRPr>
                    </a:p>
                  </a:txBody>
                  <a:tcPr marL="91450" marR="91450" marT="45725" marB="45725"/>
                </a:tc>
                <a:tc>
                  <a:txBody>
                    <a:bodyPr/>
                    <a:lstStyle/>
                    <a:p>
                      <a:pPr marL="0" marR="0" lvl="0" indent="0" algn="ctr" rtl="0">
                        <a:spcBef>
                          <a:spcPts val="0"/>
                        </a:spcBef>
                        <a:spcAft>
                          <a:spcPts val="0"/>
                        </a:spcAft>
                        <a:buNone/>
                      </a:pPr>
                      <a:r>
                        <a:rPr lang="en-US" sz="2000" dirty="0">
                          <a:solidFill>
                            <a:srgbClr val="000000"/>
                          </a:solidFill>
                        </a:rPr>
                        <a:t>10000Pt</a:t>
                      </a:r>
                      <a:endParaRPr sz="2000" dirty="0">
                        <a:solidFill>
                          <a:srgbClr val="000000"/>
                        </a:solidFill>
                      </a:endParaRPr>
                    </a:p>
                  </a:txBody>
                  <a:tcPr marL="91450" marR="91450" marT="45725" marB="45725"/>
                </a:tc>
                <a:tc>
                  <a:txBody>
                    <a:bodyPr/>
                    <a:lstStyle/>
                    <a:p>
                      <a:pPr marL="0" marR="0" lvl="0" indent="0" algn="ctr" rtl="0">
                        <a:spcBef>
                          <a:spcPts val="0"/>
                        </a:spcBef>
                        <a:spcAft>
                          <a:spcPts val="0"/>
                        </a:spcAft>
                        <a:buNone/>
                      </a:pPr>
                      <a:r>
                        <a:rPr lang="en-US" sz="2000" dirty="0">
                          <a:solidFill>
                            <a:srgbClr val="000000"/>
                          </a:solidFill>
                        </a:rPr>
                        <a:t>1000Pt</a:t>
                      </a:r>
                      <a:endParaRPr sz="2000" dirty="0">
                        <a:solidFill>
                          <a:srgbClr val="000000"/>
                        </a:solidFill>
                      </a:endParaRPr>
                    </a:p>
                  </a:txBody>
                  <a:tcPr marL="91450" marR="91450" marT="45725" marB="45725"/>
                </a:tc>
                <a:extLst>
                  <a:ext uri="{0D108BD9-81ED-4DB2-BD59-A6C34878D82A}">
                    <a16:rowId xmlns:a16="http://schemas.microsoft.com/office/drawing/2014/main" val="1388699951"/>
                  </a:ext>
                </a:extLst>
              </a:tr>
            </a:tbl>
          </a:graphicData>
        </a:graphic>
      </p:graphicFrame>
      <p:sp>
        <p:nvSpPr>
          <p:cNvPr id="242" name="Google Shape;242;p5"/>
          <p:cNvSpPr txBox="1"/>
          <p:nvPr/>
        </p:nvSpPr>
        <p:spPr>
          <a:xfrm>
            <a:off x="4066753" y="1104481"/>
            <a:ext cx="478914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800" b="1" dirty="0">
                <a:solidFill>
                  <a:schemeClr val="dk1"/>
                </a:solidFill>
                <a:latin typeface="Calibri"/>
                <a:ea typeface="Calibri"/>
                <a:cs typeface="Calibri"/>
                <a:sym typeface="Calibri"/>
              </a:rPr>
              <a:t>所持ポイントが高い人</a:t>
            </a:r>
            <a:r>
              <a:rPr lang="ja-JP" altLang="en-US" b="1" dirty="0">
                <a:solidFill>
                  <a:schemeClr val="dk1"/>
                </a:solidFill>
                <a:latin typeface="Calibri"/>
                <a:ea typeface="Calibri"/>
                <a:cs typeface="Calibri"/>
                <a:sym typeface="Calibri"/>
              </a:rPr>
              <a:t>から</a:t>
            </a:r>
            <a:r>
              <a:rPr lang="ja-JP" sz="1800" b="1" dirty="0">
                <a:solidFill>
                  <a:schemeClr val="dk1"/>
                </a:solidFill>
                <a:latin typeface="Calibri"/>
                <a:ea typeface="Calibri"/>
                <a:cs typeface="Calibri"/>
                <a:sym typeface="Calibri"/>
              </a:rPr>
              <a:t>評価</a:t>
            </a:r>
            <a:r>
              <a:rPr lang="ja-JP" altLang="en-US" sz="1800" b="1" dirty="0">
                <a:solidFill>
                  <a:schemeClr val="dk1"/>
                </a:solidFill>
                <a:latin typeface="Calibri"/>
                <a:ea typeface="Calibri"/>
                <a:cs typeface="Calibri"/>
                <a:sym typeface="Calibri"/>
              </a:rPr>
              <a:t>を受けることで、</a:t>
            </a:r>
            <a:r>
              <a:rPr lang="ja-JP" sz="1800" b="1" dirty="0">
                <a:solidFill>
                  <a:schemeClr val="dk1"/>
                </a:solidFill>
                <a:latin typeface="Calibri"/>
                <a:ea typeface="Calibri"/>
                <a:cs typeface="Calibri"/>
                <a:sym typeface="Calibri"/>
              </a:rPr>
              <a:t>多くのポイントを</a:t>
            </a:r>
            <a:r>
              <a:rPr lang="ja-JP" altLang="en-US" sz="1800" b="1" dirty="0">
                <a:solidFill>
                  <a:schemeClr val="dk1"/>
                </a:solidFill>
                <a:latin typeface="Calibri"/>
                <a:ea typeface="Calibri"/>
                <a:cs typeface="Calibri"/>
                <a:sym typeface="Calibri"/>
              </a:rPr>
              <a:t>得ることができる</a:t>
            </a:r>
            <a:endParaRPr b="1" dirty="0"/>
          </a:p>
        </p:txBody>
      </p:sp>
      <p:sp>
        <p:nvSpPr>
          <p:cNvPr id="244" name="Google Shape;244;p5"/>
          <p:cNvSpPr/>
          <p:nvPr/>
        </p:nvSpPr>
        <p:spPr>
          <a:xfrm>
            <a:off x="1339667" y="6148662"/>
            <a:ext cx="6561647" cy="616486"/>
          </a:xfrm>
          <a:prstGeom prst="wedgeRoundRectCallout">
            <a:avLst>
              <a:gd name="adj1" fmla="val -25664"/>
              <a:gd name="adj2" fmla="val -49567"/>
              <a:gd name="adj3" fmla="val 16667"/>
            </a:avLst>
          </a:prstGeom>
          <a:solidFill>
            <a:schemeClr val="accent5">
              <a:lumMod val="20000"/>
              <a:lumOff val="80000"/>
            </a:schemeClr>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800" dirty="0">
                <a:solidFill>
                  <a:srgbClr val="000000"/>
                </a:solidFill>
                <a:latin typeface="Calibri"/>
                <a:ea typeface="Calibri"/>
                <a:cs typeface="Calibri"/>
                <a:sym typeface="Calibri"/>
              </a:rPr>
              <a:t>(4)賭け成功→賭けポイント</a:t>
            </a:r>
            <a:r>
              <a:rPr lang="en-US" altLang="ja-JP" sz="1800" dirty="0">
                <a:solidFill>
                  <a:srgbClr val="000000"/>
                </a:solidFill>
                <a:latin typeface="Calibri"/>
                <a:ea typeface="Calibri"/>
                <a:cs typeface="Calibri"/>
                <a:sym typeface="Calibri"/>
              </a:rPr>
              <a:t>×</a:t>
            </a:r>
            <a:r>
              <a:rPr lang="ja-JP" sz="1800" dirty="0">
                <a:solidFill>
                  <a:srgbClr val="000000"/>
                </a:solidFill>
                <a:latin typeface="Calibri"/>
                <a:ea typeface="Calibri"/>
                <a:cs typeface="Calibri"/>
                <a:sym typeface="Calibri"/>
              </a:rPr>
              <a:t>オッズ</a:t>
            </a:r>
            <a:r>
              <a:rPr lang="ja-JP" altLang="en-US" sz="1800" dirty="0">
                <a:solidFill>
                  <a:srgbClr val="000000"/>
                </a:solidFill>
                <a:latin typeface="Calibri"/>
                <a:ea typeface="Calibri"/>
                <a:cs typeface="Calibri"/>
                <a:sym typeface="Calibri"/>
              </a:rPr>
              <a:t>分の</a:t>
            </a:r>
            <a:r>
              <a:rPr lang="ja-JP" sz="1800" dirty="0">
                <a:solidFill>
                  <a:srgbClr val="000000"/>
                </a:solidFill>
                <a:latin typeface="Calibri"/>
                <a:ea typeface="Calibri"/>
                <a:cs typeface="Calibri"/>
                <a:sym typeface="Calibri"/>
              </a:rPr>
              <a:t>ポイントを獲得</a:t>
            </a:r>
            <a:endParaRPr sz="1800" dirty="0">
              <a:solidFill>
                <a:srgbClr val="000000"/>
              </a:solidFill>
              <a:latin typeface="Calibri"/>
              <a:ea typeface="Calibri"/>
              <a:cs typeface="Calibri"/>
              <a:sym typeface="Calibri"/>
            </a:endParaRPr>
          </a:p>
          <a:p>
            <a:pPr marL="0" marR="0" lvl="0" indent="0" algn="l" rtl="0">
              <a:spcBef>
                <a:spcPts val="0"/>
              </a:spcBef>
              <a:spcAft>
                <a:spcPts val="0"/>
              </a:spcAft>
              <a:buNone/>
            </a:pPr>
            <a:r>
              <a:rPr lang="ja-JP" sz="1800" dirty="0">
                <a:solidFill>
                  <a:srgbClr val="000000"/>
                </a:solidFill>
                <a:latin typeface="Calibri"/>
                <a:ea typeface="Calibri"/>
                <a:cs typeface="Calibri"/>
                <a:sym typeface="Calibri"/>
              </a:rPr>
              <a:t>　 賭け失敗→賭けポイント</a:t>
            </a:r>
            <a:r>
              <a:rPr lang="ja-JP" altLang="en-US" sz="1800" dirty="0">
                <a:solidFill>
                  <a:srgbClr val="000000"/>
                </a:solidFill>
                <a:latin typeface="Calibri"/>
                <a:ea typeface="Calibri"/>
                <a:cs typeface="Calibri"/>
                <a:sym typeface="Calibri"/>
              </a:rPr>
              <a:t>は没収</a:t>
            </a:r>
            <a:endParaRPr sz="1800" dirty="0">
              <a:solidFill>
                <a:srgbClr val="000000"/>
              </a:solidFill>
              <a:latin typeface="Calibri"/>
              <a:ea typeface="Calibri"/>
              <a:cs typeface="Calibri"/>
              <a:sym typeface="Calibri"/>
            </a:endParaRPr>
          </a:p>
        </p:txBody>
      </p:sp>
      <p:grpSp>
        <p:nvGrpSpPr>
          <p:cNvPr id="56" name="Google Shape;225;p5">
            <a:extLst>
              <a:ext uri="{FF2B5EF4-FFF2-40B4-BE49-F238E27FC236}">
                <a16:creationId xmlns:a16="http://schemas.microsoft.com/office/drawing/2014/main" id="{EA406DF8-2B0B-493A-A447-9F086791FDD3}"/>
              </a:ext>
            </a:extLst>
          </p:cNvPr>
          <p:cNvGrpSpPr/>
          <p:nvPr/>
        </p:nvGrpSpPr>
        <p:grpSpPr>
          <a:xfrm>
            <a:off x="2475566" y="2002207"/>
            <a:ext cx="654605" cy="993996"/>
            <a:chOff x="736979" y="3096285"/>
            <a:chExt cx="805217" cy="1255871"/>
          </a:xfrm>
        </p:grpSpPr>
        <p:grpSp>
          <p:nvGrpSpPr>
            <p:cNvPr id="57" name="Google Shape;226;p5">
              <a:extLst>
                <a:ext uri="{FF2B5EF4-FFF2-40B4-BE49-F238E27FC236}">
                  <a16:creationId xmlns:a16="http://schemas.microsoft.com/office/drawing/2014/main" id="{4E83ED1B-AFCB-455A-853C-C0950CF1A49E}"/>
                </a:ext>
              </a:extLst>
            </p:cNvPr>
            <p:cNvGrpSpPr/>
            <p:nvPr/>
          </p:nvGrpSpPr>
          <p:grpSpPr>
            <a:xfrm>
              <a:off x="736979" y="3096285"/>
              <a:ext cx="805217" cy="1255871"/>
              <a:chOff x="5693392" y="3295657"/>
              <a:chExt cx="805217" cy="1255871"/>
            </a:xfrm>
          </p:grpSpPr>
          <p:sp>
            <p:nvSpPr>
              <p:cNvPr id="59" name="Google Shape;227;p5">
                <a:extLst>
                  <a:ext uri="{FF2B5EF4-FFF2-40B4-BE49-F238E27FC236}">
                    <a16:creationId xmlns:a16="http://schemas.microsoft.com/office/drawing/2014/main" id="{A0E4647A-B7BB-4583-A10D-668948212781}"/>
                  </a:ext>
                </a:extLst>
              </p:cNvPr>
              <p:cNvSpPr/>
              <p:nvPr/>
            </p:nvSpPr>
            <p:spPr>
              <a:xfrm>
                <a:off x="5768842" y="3295657"/>
                <a:ext cx="654316" cy="628349"/>
              </a:xfrm>
              <a:prstGeom prst="ellipse">
                <a:avLst/>
              </a:prstGeom>
              <a:solidFill>
                <a:schemeClr val="dk1"/>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sp>
            <p:nvSpPr>
              <p:cNvPr id="60" name="Google Shape;228;p5">
                <a:extLst>
                  <a:ext uri="{FF2B5EF4-FFF2-40B4-BE49-F238E27FC236}">
                    <a16:creationId xmlns:a16="http://schemas.microsoft.com/office/drawing/2014/main" id="{DA9132F7-594D-4FC9-B060-8365E3C493F9}"/>
                  </a:ext>
                </a:extLst>
              </p:cNvPr>
              <p:cNvSpPr/>
              <p:nvPr/>
            </p:nvSpPr>
            <p:spPr>
              <a:xfrm>
                <a:off x="5693392" y="3609831"/>
                <a:ext cx="805217" cy="941697"/>
              </a:xfrm>
              <a:prstGeom prst="triangle">
                <a:avLst>
                  <a:gd name="adj" fmla="val 50000"/>
                </a:avLst>
              </a:prstGeom>
              <a:solidFill>
                <a:schemeClr val="dk1"/>
              </a:solidFill>
              <a:ln w="12700"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grpSp>
        <p:sp>
          <p:nvSpPr>
            <p:cNvPr id="58" name="Google Shape;229;p5">
              <a:extLst>
                <a:ext uri="{FF2B5EF4-FFF2-40B4-BE49-F238E27FC236}">
                  <a16:creationId xmlns:a16="http://schemas.microsoft.com/office/drawing/2014/main" id="{BD5ABC73-1E8D-4D75-8DFE-BB0E80CC2B1A}"/>
                </a:ext>
              </a:extLst>
            </p:cNvPr>
            <p:cNvSpPr/>
            <p:nvPr/>
          </p:nvSpPr>
          <p:spPr>
            <a:xfrm>
              <a:off x="901306" y="3266982"/>
              <a:ext cx="476564" cy="457651"/>
            </a:xfrm>
            <a:prstGeom prst="ellipse">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ja-JP" sz="2800" b="1" dirty="0">
                  <a:solidFill>
                    <a:srgbClr val="000000"/>
                  </a:solidFill>
                  <a:latin typeface="Calibri"/>
                  <a:ea typeface="Calibri"/>
                  <a:cs typeface="Calibri"/>
                  <a:sym typeface="Calibri"/>
                </a:rPr>
                <a:t>B</a:t>
              </a:r>
              <a:endParaRPr sz="2800" b="1" dirty="0">
                <a:solidFill>
                  <a:srgbClr val="000000"/>
                </a:solidFill>
                <a:latin typeface="Calibri"/>
                <a:ea typeface="Calibri"/>
                <a:cs typeface="Calibri"/>
                <a:sym typeface="Calibri"/>
              </a:endParaRPr>
            </a:p>
          </p:txBody>
        </p:sp>
      </p:grpSp>
      <p:sp>
        <p:nvSpPr>
          <p:cNvPr id="7" name="テキスト ボックス 6">
            <a:extLst>
              <a:ext uri="{FF2B5EF4-FFF2-40B4-BE49-F238E27FC236}">
                <a16:creationId xmlns:a16="http://schemas.microsoft.com/office/drawing/2014/main" id="{E0A83674-400D-4C3D-B502-51016F9D35C6}"/>
              </a:ext>
            </a:extLst>
          </p:cNvPr>
          <p:cNvSpPr txBox="1"/>
          <p:nvPr/>
        </p:nvSpPr>
        <p:spPr>
          <a:xfrm>
            <a:off x="317013" y="3850717"/>
            <a:ext cx="6368373" cy="646331"/>
          </a:xfrm>
          <a:prstGeom prst="rect">
            <a:avLst/>
          </a:prstGeom>
          <a:solidFill>
            <a:schemeClr val="accent5">
              <a:lumMod val="20000"/>
              <a:lumOff val="80000"/>
            </a:schemeClr>
          </a:solidFill>
        </p:spPr>
        <p:txBody>
          <a:bodyPr wrap="square" rtlCol="0">
            <a:spAutoFit/>
          </a:bodyPr>
          <a:lstStyle/>
          <a:p>
            <a:r>
              <a:rPr kumimoji="1" lang="ja-JP" altLang="en-US" dirty="0"/>
              <a:t>賭け対象の所持ポイント</a:t>
            </a:r>
            <a:r>
              <a:rPr kumimoji="1" lang="ja-JP" altLang="en-US" b="1" dirty="0"/>
              <a:t>低</a:t>
            </a:r>
            <a:r>
              <a:rPr kumimoji="1" lang="ja-JP" altLang="en-US" dirty="0"/>
              <a:t>・ポイント獲得成績</a:t>
            </a:r>
            <a:r>
              <a:rPr kumimoji="1" lang="ja-JP" altLang="en-US" b="1" dirty="0"/>
              <a:t>悪</a:t>
            </a:r>
            <a:r>
              <a:rPr kumimoji="1" lang="ja-JP" altLang="en-US" dirty="0"/>
              <a:t>→オッズ</a:t>
            </a:r>
            <a:r>
              <a:rPr kumimoji="1" lang="ja-JP" altLang="en-US" b="1" dirty="0"/>
              <a:t>高</a:t>
            </a:r>
            <a:endParaRPr kumimoji="1" lang="en-US" altLang="ja-JP" dirty="0"/>
          </a:p>
          <a:p>
            <a:r>
              <a:rPr kumimoji="1" lang="ja-JP" altLang="en-US" dirty="0"/>
              <a:t>賭け対象の所持ポイント</a:t>
            </a:r>
            <a:r>
              <a:rPr kumimoji="1" lang="ja-JP" altLang="en-US" b="1" dirty="0"/>
              <a:t>高</a:t>
            </a:r>
            <a:r>
              <a:rPr kumimoji="1" lang="ja-JP" altLang="en-US" dirty="0"/>
              <a:t>・ポイント獲得成績</a:t>
            </a:r>
            <a:r>
              <a:rPr kumimoji="1" lang="ja-JP" altLang="en-US" b="1" dirty="0"/>
              <a:t>良</a:t>
            </a:r>
            <a:r>
              <a:rPr kumimoji="1" lang="ja-JP" altLang="en-US" dirty="0"/>
              <a:t>→オッズ</a:t>
            </a:r>
            <a:r>
              <a:rPr kumimoji="1" lang="ja-JP" altLang="en-US" b="1" dirty="0"/>
              <a:t>低</a:t>
            </a:r>
            <a:endParaRPr kumimoji="1" lang="en-US" altLang="ja-JP"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6"/>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sz="4000" b="1">
                <a:solidFill>
                  <a:schemeClr val="lt1"/>
                </a:solidFill>
                <a:latin typeface="Calibri"/>
                <a:ea typeface="Calibri"/>
                <a:cs typeface="Calibri"/>
                <a:sym typeface="Calibri"/>
              </a:rPr>
              <a:t>研究背景（ループダイナミクス）</a:t>
            </a:r>
            <a:endParaRPr/>
          </a:p>
        </p:txBody>
      </p:sp>
      <p:sp>
        <p:nvSpPr>
          <p:cNvPr id="251" name="Google Shape;251;p6"/>
          <p:cNvSpPr txBox="1"/>
          <p:nvPr/>
        </p:nvSpPr>
        <p:spPr>
          <a:xfrm>
            <a:off x="437300" y="1068286"/>
            <a:ext cx="8269400" cy="230828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1800" dirty="0">
                <a:solidFill>
                  <a:schemeClr val="dk1"/>
                </a:solidFill>
                <a:latin typeface="Calibri"/>
                <a:ea typeface="Calibri"/>
                <a:cs typeface="Calibri"/>
                <a:sym typeface="Calibri"/>
              </a:rPr>
              <a:t>レベル１とレベル２の二重構造によって</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ja-JP" sz="1800" dirty="0">
                <a:solidFill>
                  <a:schemeClr val="dk1"/>
                </a:solidFill>
                <a:latin typeface="Calibri"/>
                <a:ea typeface="Calibri"/>
                <a:cs typeface="Calibri"/>
                <a:sym typeface="Calibri"/>
              </a:rPr>
              <a:t>①報酬の獲得手段の幅が広がり</a:t>
            </a:r>
            <a:r>
              <a:rPr lang="ja-JP" altLang="en-US" sz="1800" dirty="0">
                <a:solidFill>
                  <a:schemeClr val="dk1"/>
                </a:solidFill>
                <a:latin typeface="Calibri"/>
                <a:ea typeface="Calibri"/>
                <a:cs typeface="Calibri"/>
                <a:sym typeface="Calibri"/>
              </a:rPr>
              <a:t>、</a:t>
            </a:r>
            <a:r>
              <a:rPr lang="ja-JP" sz="1800" dirty="0">
                <a:solidFill>
                  <a:schemeClr val="dk1"/>
                </a:solidFill>
                <a:latin typeface="Calibri"/>
                <a:ea typeface="Calibri"/>
                <a:cs typeface="Calibri"/>
                <a:sym typeface="Calibri"/>
              </a:rPr>
              <a:t>戦略性が向上</a:t>
            </a:r>
            <a:endParaRPr dirty="0"/>
          </a:p>
          <a:p>
            <a:pPr marL="0" marR="0" lvl="0" indent="0" algn="l" rtl="0">
              <a:spcBef>
                <a:spcPts val="0"/>
              </a:spcBef>
              <a:spcAft>
                <a:spcPts val="0"/>
              </a:spcAft>
              <a:buNone/>
            </a:pPr>
            <a:r>
              <a:rPr lang="ja-JP" sz="1800" dirty="0">
                <a:solidFill>
                  <a:schemeClr val="dk1"/>
                </a:solidFill>
                <a:latin typeface="Calibri"/>
                <a:ea typeface="Calibri"/>
                <a:cs typeface="Calibri"/>
                <a:sym typeface="Calibri"/>
              </a:rPr>
              <a:t>(例:自分に合う手段は何か考案したり</a:t>
            </a:r>
            <a:r>
              <a:rPr lang="ja-JP" altLang="en-US" sz="1800" dirty="0">
                <a:solidFill>
                  <a:schemeClr val="dk1"/>
                </a:solidFill>
                <a:latin typeface="Calibri"/>
                <a:ea typeface="Calibri"/>
                <a:cs typeface="Calibri"/>
                <a:sym typeface="Calibri"/>
              </a:rPr>
              <a:t>、</a:t>
            </a:r>
            <a:r>
              <a:rPr lang="ja-JP" sz="1800" dirty="0">
                <a:solidFill>
                  <a:schemeClr val="dk1"/>
                </a:solidFill>
                <a:latin typeface="Calibri"/>
                <a:ea typeface="Calibri"/>
                <a:cs typeface="Calibri"/>
                <a:sym typeface="Calibri"/>
              </a:rPr>
              <a:t>他者の行動を予測したりする)</a:t>
            </a:r>
            <a:endParaRPr dirty="0"/>
          </a:p>
          <a:p>
            <a:pPr marL="0" marR="0" lvl="0" indent="0" algn="l" rtl="0">
              <a:spcBef>
                <a:spcPts val="0"/>
              </a:spcBef>
              <a:spcAft>
                <a:spcPts val="0"/>
              </a:spcAft>
              <a:buNone/>
            </a:pPr>
            <a:r>
              <a:rPr lang="ja-JP" sz="1800" dirty="0">
                <a:solidFill>
                  <a:schemeClr val="dk1"/>
                </a:solidFill>
                <a:latin typeface="Calibri"/>
                <a:ea typeface="Calibri"/>
                <a:cs typeface="Calibri"/>
                <a:sym typeface="Calibri"/>
              </a:rPr>
              <a:t>→ ゲームならではの面白さを与え、内発的動機付けとしての機能を強化</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ja-JP" sz="1800" dirty="0">
                <a:solidFill>
                  <a:schemeClr val="dk1"/>
                </a:solidFill>
                <a:latin typeface="Calibri"/>
                <a:ea typeface="Calibri"/>
                <a:cs typeface="Calibri"/>
                <a:sym typeface="Calibri"/>
              </a:rPr>
              <a:t>②どのように報酬を獲得したかが曖昧に</a:t>
            </a:r>
            <a:endParaRPr dirty="0"/>
          </a:p>
          <a:p>
            <a:pPr marL="0" marR="0" lvl="0" indent="0" algn="l" rtl="0">
              <a:spcBef>
                <a:spcPts val="0"/>
              </a:spcBef>
              <a:spcAft>
                <a:spcPts val="0"/>
              </a:spcAft>
              <a:buNone/>
            </a:pPr>
            <a:r>
              <a:rPr lang="ja-JP" sz="1800" dirty="0">
                <a:solidFill>
                  <a:schemeClr val="dk1"/>
                </a:solidFill>
                <a:latin typeface="Calibri"/>
                <a:ea typeface="Calibri"/>
                <a:cs typeface="Calibri"/>
                <a:sym typeface="Calibri"/>
              </a:rPr>
              <a:t>→ ゲーミフィケーションの課題である</a:t>
            </a:r>
            <a:r>
              <a:rPr lang="ja-JP" altLang="en-US" sz="1800" dirty="0">
                <a:solidFill>
                  <a:schemeClr val="dk1"/>
                </a:solidFill>
                <a:latin typeface="Calibri"/>
                <a:ea typeface="Calibri"/>
                <a:cs typeface="Calibri"/>
                <a:sym typeface="Calibri"/>
              </a:rPr>
              <a:t>相互評価・監視への意識</a:t>
            </a:r>
            <a:r>
              <a:rPr lang="ja-JP" sz="1800" dirty="0">
                <a:solidFill>
                  <a:schemeClr val="dk1"/>
                </a:solidFill>
                <a:latin typeface="Calibri"/>
                <a:ea typeface="Calibri"/>
                <a:cs typeface="Calibri"/>
                <a:sym typeface="Calibri"/>
              </a:rPr>
              <a:t>による息苦しさの軽減</a:t>
            </a:r>
            <a:endParaRPr dirty="0"/>
          </a:p>
        </p:txBody>
      </p:sp>
      <p:sp>
        <p:nvSpPr>
          <p:cNvPr id="254" name="Google Shape;254;p6"/>
          <p:cNvSpPr txBox="1"/>
          <p:nvPr/>
        </p:nvSpPr>
        <p:spPr>
          <a:xfrm>
            <a:off x="2885794" y="3527534"/>
            <a:ext cx="2674713"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b="1" dirty="0">
                <a:solidFill>
                  <a:schemeClr val="dk1"/>
                </a:solidFill>
                <a:latin typeface="Calibri"/>
                <a:ea typeface="Calibri"/>
                <a:cs typeface="Calibri"/>
                <a:sym typeface="Calibri"/>
              </a:rPr>
              <a:t>従来の</a:t>
            </a:r>
            <a:endParaRPr b="1" dirty="0">
              <a:solidFill>
                <a:schemeClr val="dk1"/>
              </a:solidFill>
              <a:latin typeface="Calibri"/>
              <a:ea typeface="Calibri"/>
              <a:cs typeface="Calibri"/>
              <a:sym typeface="Calibri"/>
            </a:endParaRPr>
          </a:p>
          <a:p>
            <a:pPr marL="0" marR="0" lvl="0" indent="0" algn="l" rtl="0">
              <a:spcBef>
                <a:spcPts val="0"/>
              </a:spcBef>
              <a:spcAft>
                <a:spcPts val="0"/>
              </a:spcAft>
              <a:buNone/>
            </a:pPr>
            <a:r>
              <a:rPr lang="ja-JP" b="1" dirty="0">
                <a:solidFill>
                  <a:schemeClr val="dk1"/>
                </a:solidFill>
                <a:latin typeface="Calibri"/>
                <a:ea typeface="Calibri"/>
                <a:cs typeface="Calibri"/>
                <a:sym typeface="Calibri"/>
              </a:rPr>
              <a:t>ゲーミフィケーション</a:t>
            </a:r>
            <a:endParaRPr sz="2400" b="1" dirty="0"/>
          </a:p>
        </p:txBody>
      </p:sp>
      <p:sp>
        <p:nvSpPr>
          <p:cNvPr id="255" name="Google Shape;255;p6"/>
          <p:cNvSpPr txBox="1"/>
          <p:nvPr/>
        </p:nvSpPr>
        <p:spPr>
          <a:xfrm>
            <a:off x="7865618" y="3710856"/>
            <a:ext cx="1278382"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3200" b="1" dirty="0">
                <a:solidFill>
                  <a:schemeClr val="dk1"/>
                </a:solidFill>
                <a:latin typeface="Calibri"/>
                <a:ea typeface="Calibri"/>
                <a:cs typeface="Calibri"/>
                <a:sym typeface="Calibri"/>
              </a:rPr>
              <a:t>DERC</a:t>
            </a:r>
            <a:endParaRPr sz="3200" b="1" dirty="0">
              <a:solidFill>
                <a:schemeClr val="dk1"/>
              </a:solidFill>
              <a:latin typeface="Calibri"/>
              <a:ea typeface="Calibri"/>
              <a:cs typeface="Calibri"/>
              <a:sym typeface="Calibri"/>
            </a:endParaRPr>
          </a:p>
        </p:txBody>
      </p:sp>
      <p:grpSp>
        <p:nvGrpSpPr>
          <p:cNvPr id="8" name="グループ化 7">
            <a:extLst>
              <a:ext uri="{FF2B5EF4-FFF2-40B4-BE49-F238E27FC236}">
                <a16:creationId xmlns:a16="http://schemas.microsoft.com/office/drawing/2014/main" id="{F0568EEB-54CA-4EE3-9E4F-8B6FB2B3CE9D}"/>
              </a:ext>
            </a:extLst>
          </p:cNvPr>
          <p:cNvGrpSpPr/>
          <p:nvPr/>
        </p:nvGrpSpPr>
        <p:grpSpPr>
          <a:xfrm>
            <a:off x="125103" y="3531867"/>
            <a:ext cx="3609982" cy="2993778"/>
            <a:chOff x="587879" y="3658175"/>
            <a:chExt cx="3820986" cy="3168765"/>
          </a:xfrm>
        </p:grpSpPr>
        <p:grpSp>
          <p:nvGrpSpPr>
            <p:cNvPr id="9" name="グループ化 8">
              <a:extLst>
                <a:ext uri="{FF2B5EF4-FFF2-40B4-BE49-F238E27FC236}">
                  <a16:creationId xmlns:a16="http://schemas.microsoft.com/office/drawing/2014/main" id="{7FC0D21C-0FB1-4B25-A4D1-F50E0EBCE42A}"/>
                </a:ext>
              </a:extLst>
            </p:cNvPr>
            <p:cNvGrpSpPr/>
            <p:nvPr/>
          </p:nvGrpSpPr>
          <p:grpSpPr>
            <a:xfrm>
              <a:off x="830401" y="3658175"/>
              <a:ext cx="3578464" cy="2940550"/>
              <a:chOff x="2054090" y="1821218"/>
              <a:chExt cx="4208932" cy="3458628"/>
            </a:xfrm>
          </p:grpSpPr>
          <p:pic>
            <p:nvPicPr>
              <p:cNvPr id="12" name="図 11">
                <a:extLst>
                  <a:ext uri="{FF2B5EF4-FFF2-40B4-BE49-F238E27FC236}">
                    <a16:creationId xmlns:a16="http://schemas.microsoft.com/office/drawing/2014/main" id="{72F1D529-A6A0-4822-B494-255F06CF8236}"/>
                  </a:ext>
                </a:extLst>
              </p:cNvPr>
              <p:cNvPicPr>
                <a:picLocks noChangeAspect="1"/>
              </p:cNvPicPr>
              <p:nvPr/>
            </p:nvPicPr>
            <p:blipFill>
              <a:blip r:embed="rId3"/>
              <a:stretch>
                <a:fillRect/>
              </a:stretch>
            </p:blipFill>
            <p:spPr>
              <a:xfrm>
                <a:off x="5000287" y="4895512"/>
                <a:ext cx="384334" cy="384334"/>
              </a:xfrm>
              <a:prstGeom prst="rect">
                <a:avLst/>
              </a:prstGeom>
            </p:spPr>
          </p:pic>
          <p:sp>
            <p:nvSpPr>
              <p:cNvPr id="13" name="円弧 12">
                <a:extLst>
                  <a:ext uri="{FF2B5EF4-FFF2-40B4-BE49-F238E27FC236}">
                    <a16:creationId xmlns:a16="http://schemas.microsoft.com/office/drawing/2014/main" id="{0397FCEF-33A3-478E-AB5A-4C27D2F46769}"/>
                  </a:ext>
                </a:extLst>
              </p:cNvPr>
              <p:cNvSpPr/>
              <p:nvPr/>
            </p:nvSpPr>
            <p:spPr>
              <a:xfrm>
                <a:off x="2581247" y="2062741"/>
                <a:ext cx="3060546" cy="3060546"/>
              </a:xfrm>
              <a:prstGeom prst="arc">
                <a:avLst>
                  <a:gd name="adj1" fmla="val 18405513"/>
                  <a:gd name="adj2" fmla="val 1158996"/>
                </a:avLst>
              </a:prstGeom>
              <a:ln w="63500">
                <a:headEnd w="lg" len="lg"/>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1400"/>
              </a:p>
            </p:txBody>
          </p:sp>
          <p:sp>
            <p:nvSpPr>
              <p:cNvPr id="14" name="角丸四角形 22">
                <a:extLst>
                  <a:ext uri="{FF2B5EF4-FFF2-40B4-BE49-F238E27FC236}">
                    <a16:creationId xmlns:a16="http://schemas.microsoft.com/office/drawing/2014/main" id="{E4D3C8E0-70DD-4761-955D-5123BFF4CB1D}"/>
                  </a:ext>
                </a:extLst>
              </p:cNvPr>
              <p:cNvSpPr/>
              <p:nvPr/>
            </p:nvSpPr>
            <p:spPr>
              <a:xfrm>
                <a:off x="2054090" y="4132145"/>
                <a:ext cx="1953959" cy="720080"/>
              </a:xfrm>
              <a:prstGeom prst="roundRect">
                <a:avLst/>
              </a:prstGeom>
              <a:solidFill>
                <a:schemeClr val="bg1"/>
              </a:solidFill>
              <a:ln w="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Times New Roman" panose="02020603050405020304" pitchFamily="18" charset="0"/>
                    <a:ea typeface="Meiryo" panose="020B0604030504040204" pitchFamily="34" charset="-128"/>
                    <a:cs typeface="Times New Roman" panose="02020603050405020304" pitchFamily="18" charset="0"/>
                  </a:rPr>
                  <a:t>動機</a:t>
                </a:r>
              </a:p>
            </p:txBody>
          </p:sp>
          <p:pic>
            <p:nvPicPr>
              <p:cNvPr id="15" name="図 14">
                <a:extLst>
                  <a:ext uri="{FF2B5EF4-FFF2-40B4-BE49-F238E27FC236}">
                    <a16:creationId xmlns:a16="http://schemas.microsoft.com/office/drawing/2014/main" id="{20CBA712-B21E-433D-8075-D506AEE65D11}"/>
                  </a:ext>
                </a:extLst>
              </p:cNvPr>
              <p:cNvPicPr>
                <a:picLocks noChangeAspect="1"/>
              </p:cNvPicPr>
              <p:nvPr/>
            </p:nvPicPr>
            <p:blipFill>
              <a:blip r:embed="rId4" cstate="print"/>
              <a:stretch>
                <a:fillRect/>
              </a:stretch>
            </p:blipFill>
            <p:spPr>
              <a:xfrm>
                <a:off x="3236820" y="3613843"/>
                <a:ext cx="442451" cy="442451"/>
              </a:xfrm>
              <a:prstGeom prst="rect">
                <a:avLst/>
              </a:prstGeom>
              <a:solidFill>
                <a:schemeClr val="bg1"/>
              </a:solidFill>
            </p:spPr>
          </p:pic>
          <p:sp>
            <p:nvSpPr>
              <p:cNvPr id="16" name="円弧 15">
                <a:extLst>
                  <a:ext uri="{FF2B5EF4-FFF2-40B4-BE49-F238E27FC236}">
                    <a16:creationId xmlns:a16="http://schemas.microsoft.com/office/drawing/2014/main" id="{D21A1077-229B-44A2-AE74-53E592D56580}"/>
                  </a:ext>
                </a:extLst>
              </p:cNvPr>
              <p:cNvSpPr/>
              <p:nvPr/>
            </p:nvSpPr>
            <p:spPr>
              <a:xfrm rot="16200000">
                <a:off x="2588974" y="2075448"/>
                <a:ext cx="3056674" cy="3056674"/>
              </a:xfrm>
              <a:prstGeom prst="arc">
                <a:avLst>
                  <a:gd name="adj1" fmla="val 15103996"/>
                  <a:gd name="adj2" fmla="val 19371786"/>
                </a:avLst>
              </a:prstGeom>
              <a:ln w="63500">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1400"/>
              </a:p>
            </p:txBody>
          </p:sp>
          <p:sp>
            <p:nvSpPr>
              <p:cNvPr id="17" name="円弧 16">
                <a:extLst>
                  <a:ext uri="{FF2B5EF4-FFF2-40B4-BE49-F238E27FC236}">
                    <a16:creationId xmlns:a16="http://schemas.microsoft.com/office/drawing/2014/main" id="{8F7119D7-FAB3-4775-AF65-8A670935260B}"/>
                  </a:ext>
                </a:extLst>
              </p:cNvPr>
              <p:cNvSpPr/>
              <p:nvPr/>
            </p:nvSpPr>
            <p:spPr>
              <a:xfrm rot="5400000">
                <a:off x="2583977" y="2074874"/>
                <a:ext cx="3060546" cy="3060546"/>
              </a:xfrm>
              <a:prstGeom prst="arc">
                <a:avLst>
                  <a:gd name="adj1" fmla="val 19583790"/>
                  <a:gd name="adj2" fmla="val 1923949"/>
                </a:avLst>
              </a:prstGeom>
              <a:ln w="63500">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1400"/>
              </a:p>
            </p:txBody>
          </p:sp>
          <p:sp>
            <p:nvSpPr>
              <p:cNvPr id="18" name="角丸四角形 28">
                <a:extLst>
                  <a:ext uri="{FF2B5EF4-FFF2-40B4-BE49-F238E27FC236}">
                    <a16:creationId xmlns:a16="http://schemas.microsoft.com/office/drawing/2014/main" id="{3DA12CA8-7D8A-4AF7-A5A6-06A43EFE3131}"/>
                  </a:ext>
                </a:extLst>
              </p:cNvPr>
              <p:cNvSpPr/>
              <p:nvPr/>
            </p:nvSpPr>
            <p:spPr>
              <a:xfrm>
                <a:off x="4272778" y="4123290"/>
                <a:ext cx="1990244" cy="720080"/>
              </a:xfrm>
              <a:prstGeom prst="roundRect">
                <a:avLst/>
              </a:prstGeom>
              <a:noFill/>
              <a:ln w="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eiryo" panose="020B0604030504040204" pitchFamily="34" charset="-128"/>
                    <a:ea typeface="Meiryo" panose="020B0604030504040204" pitchFamily="34" charset="-128"/>
                  </a:rPr>
                  <a:t>ポイント獲得</a:t>
                </a:r>
              </a:p>
            </p:txBody>
          </p:sp>
          <p:sp>
            <p:nvSpPr>
              <p:cNvPr id="19" name="角丸四角形 29">
                <a:extLst>
                  <a:ext uri="{FF2B5EF4-FFF2-40B4-BE49-F238E27FC236}">
                    <a16:creationId xmlns:a16="http://schemas.microsoft.com/office/drawing/2014/main" id="{DC07ADA8-7C7A-403E-959D-DA237F287D4B}"/>
                  </a:ext>
                </a:extLst>
              </p:cNvPr>
              <p:cNvSpPr/>
              <p:nvPr/>
            </p:nvSpPr>
            <p:spPr>
              <a:xfrm>
                <a:off x="3222753" y="1821218"/>
                <a:ext cx="1777534" cy="720080"/>
              </a:xfrm>
              <a:prstGeom prst="roundRect">
                <a:avLst/>
              </a:prstGeom>
              <a:noFill/>
              <a:ln w="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a:solidFill>
                      <a:schemeClr val="tx1"/>
                    </a:solidFill>
                    <a:latin typeface="Times New Roman" panose="02020603050405020304" pitchFamily="18" charset="0"/>
                    <a:ea typeface="Meiryo" panose="020B0604030504040204" pitchFamily="34" charset="-128"/>
                    <a:cs typeface="Times New Roman" panose="02020603050405020304" pitchFamily="18" charset="0"/>
                  </a:rPr>
                  <a:t>目的とする</a:t>
                </a:r>
                <a:endParaRPr lang="en-US" altLang="ja-JP" sz="1600" dirty="0">
                  <a:solidFill>
                    <a:schemeClr val="tx1"/>
                  </a:solidFill>
                  <a:latin typeface="Times New Roman" panose="02020603050405020304" pitchFamily="18" charset="0"/>
                  <a:ea typeface="Meiryo" panose="020B0604030504040204" pitchFamily="34" charset="-128"/>
                  <a:cs typeface="Times New Roman" panose="02020603050405020304" pitchFamily="18" charset="0"/>
                </a:endParaRPr>
              </a:p>
              <a:p>
                <a:pPr algn="ctr"/>
                <a:r>
                  <a:rPr lang="ja-JP" altLang="en-US" sz="1600" dirty="0">
                    <a:solidFill>
                      <a:schemeClr val="tx1"/>
                    </a:solidFill>
                    <a:latin typeface="Times New Roman" panose="02020603050405020304" pitchFamily="18" charset="0"/>
                    <a:ea typeface="Meiryo" panose="020B0604030504040204" pitchFamily="34" charset="-128"/>
                    <a:cs typeface="Times New Roman" panose="02020603050405020304" pitchFamily="18" charset="0"/>
                  </a:rPr>
                  <a:t>行動</a:t>
                </a:r>
              </a:p>
            </p:txBody>
          </p:sp>
          <p:sp>
            <p:nvSpPr>
              <p:cNvPr id="20" name="テキスト ボックス 19">
                <a:extLst>
                  <a:ext uri="{FF2B5EF4-FFF2-40B4-BE49-F238E27FC236}">
                    <a16:creationId xmlns:a16="http://schemas.microsoft.com/office/drawing/2014/main" id="{C95A50B2-C412-4CD6-95CD-D98714D8CE32}"/>
                  </a:ext>
                </a:extLst>
              </p:cNvPr>
              <p:cNvSpPr txBox="1"/>
              <p:nvPr/>
            </p:nvSpPr>
            <p:spPr>
              <a:xfrm>
                <a:off x="3734651" y="2840576"/>
                <a:ext cx="1837032" cy="728005"/>
              </a:xfrm>
              <a:prstGeom prst="rect">
                <a:avLst/>
              </a:prstGeom>
              <a:noFill/>
            </p:spPr>
            <p:txBody>
              <a:bodyPr wrap="square" rtlCol="0">
                <a:spAutoFit/>
              </a:bodyPr>
              <a:lstStyle/>
              <a:p>
                <a:pPr algn="ctr"/>
                <a:r>
                  <a:rPr lang="ja-JP" altLang="en-US" sz="1600" b="1" dirty="0">
                    <a:latin typeface="Times New Roman" panose="02020603050405020304" pitchFamily="18" charset="0"/>
                    <a:cs typeface="Times New Roman" panose="02020603050405020304" pitchFamily="18" charset="0"/>
                  </a:rPr>
                  <a:t>行動によって</a:t>
                </a:r>
                <a:endParaRPr lang="en-US" altLang="ja-JP" sz="1600" b="1" dirty="0">
                  <a:latin typeface="Times New Roman" panose="02020603050405020304" pitchFamily="18" charset="0"/>
                  <a:cs typeface="Times New Roman" panose="02020603050405020304" pitchFamily="18" charset="0"/>
                </a:endParaRPr>
              </a:p>
              <a:p>
                <a:pPr algn="ctr"/>
                <a:r>
                  <a:rPr lang="ja-JP" altLang="en-US" sz="1600" b="1" dirty="0">
                    <a:latin typeface="Times New Roman" panose="02020603050405020304" pitchFamily="18" charset="0"/>
                    <a:cs typeface="Times New Roman" panose="02020603050405020304" pitchFamily="18" charset="0"/>
                  </a:rPr>
                  <a:t>報酬を得る</a:t>
                </a:r>
              </a:p>
            </p:txBody>
          </p:sp>
        </p:grpSp>
        <p:sp>
          <p:nvSpPr>
            <p:cNvPr id="10" name="テキスト ボックス 9">
              <a:extLst>
                <a:ext uri="{FF2B5EF4-FFF2-40B4-BE49-F238E27FC236}">
                  <a16:creationId xmlns:a16="http://schemas.microsoft.com/office/drawing/2014/main" id="{AA15DBE3-13A6-4F9C-9215-6524E9608940}"/>
                </a:ext>
              </a:extLst>
            </p:cNvPr>
            <p:cNvSpPr txBox="1"/>
            <p:nvPr/>
          </p:nvSpPr>
          <p:spPr>
            <a:xfrm>
              <a:off x="2473549" y="6457608"/>
              <a:ext cx="814148" cy="369332"/>
            </a:xfrm>
            <a:prstGeom prst="rect">
              <a:avLst/>
            </a:prstGeom>
            <a:noFill/>
          </p:spPr>
          <p:txBody>
            <a:bodyPr wrap="square" rtlCol="0">
              <a:spAutoFit/>
            </a:bodyPr>
            <a:lstStyle/>
            <a:p>
              <a:pPr algn="ctr"/>
              <a:r>
                <a:rPr lang="ja-JP" altLang="en-US" b="1" dirty="0"/>
                <a:t>強化</a:t>
              </a:r>
            </a:p>
          </p:txBody>
        </p:sp>
        <p:sp>
          <p:nvSpPr>
            <p:cNvPr id="11" name="テキスト ボックス 10">
              <a:extLst>
                <a:ext uri="{FF2B5EF4-FFF2-40B4-BE49-F238E27FC236}">
                  <a16:creationId xmlns:a16="http://schemas.microsoft.com/office/drawing/2014/main" id="{3982CE5D-4AD1-4761-88C4-BBAC836ACDF6}"/>
                </a:ext>
              </a:extLst>
            </p:cNvPr>
            <p:cNvSpPr txBox="1"/>
            <p:nvPr/>
          </p:nvSpPr>
          <p:spPr>
            <a:xfrm>
              <a:off x="587879" y="4824976"/>
              <a:ext cx="774987" cy="369332"/>
            </a:xfrm>
            <a:prstGeom prst="rect">
              <a:avLst/>
            </a:prstGeom>
            <a:noFill/>
          </p:spPr>
          <p:txBody>
            <a:bodyPr wrap="square" rtlCol="0">
              <a:spAutoFit/>
            </a:bodyPr>
            <a:lstStyle/>
            <a:p>
              <a:r>
                <a:rPr lang="ja-JP" altLang="en-US" b="1" dirty="0"/>
                <a:t>駆動</a:t>
              </a:r>
            </a:p>
          </p:txBody>
        </p:sp>
      </p:grpSp>
      <p:grpSp>
        <p:nvGrpSpPr>
          <p:cNvPr id="21" name="グループ化 20">
            <a:extLst>
              <a:ext uri="{FF2B5EF4-FFF2-40B4-BE49-F238E27FC236}">
                <a16:creationId xmlns:a16="http://schemas.microsoft.com/office/drawing/2014/main" id="{25A01505-A7D6-454E-B142-1D80842AF7E9}"/>
              </a:ext>
            </a:extLst>
          </p:cNvPr>
          <p:cNvGrpSpPr/>
          <p:nvPr/>
        </p:nvGrpSpPr>
        <p:grpSpPr>
          <a:xfrm>
            <a:off x="4769584" y="3527556"/>
            <a:ext cx="3785214" cy="3058096"/>
            <a:chOff x="6534009" y="3178308"/>
            <a:chExt cx="4629355" cy="3740083"/>
          </a:xfrm>
        </p:grpSpPr>
        <p:pic>
          <p:nvPicPr>
            <p:cNvPr id="22" name="図 21">
              <a:extLst>
                <a:ext uri="{FF2B5EF4-FFF2-40B4-BE49-F238E27FC236}">
                  <a16:creationId xmlns:a16="http://schemas.microsoft.com/office/drawing/2014/main" id="{01C09726-EB42-4562-8662-AB37E123374F}"/>
                </a:ext>
              </a:extLst>
            </p:cNvPr>
            <p:cNvPicPr>
              <a:picLocks noChangeAspect="1"/>
            </p:cNvPicPr>
            <p:nvPr/>
          </p:nvPicPr>
          <p:blipFill>
            <a:blip r:embed="rId5" cstate="print"/>
            <a:stretch>
              <a:fillRect/>
            </a:stretch>
          </p:blipFill>
          <p:spPr>
            <a:xfrm>
              <a:off x="9508447" y="3178308"/>
              <a:ext cx="788369" cy="788369"/>
            </a:xfrm>
            <a:prstGeom prst="rect">
              <a:avLst/>
            </a:prstGeom>
            <a:solidFill>
              <a:schemeClr val="bg1"/>
            </a:solidFill>
          </p:spPr>
        </p:pic>
        <p:pic>
          <p:nvPicPr>
            <p:cNvPr id="23" name="図 22">
              <a:extLst>
                <a:ext uri="{FF2B5EF4-FFF2-40B4-BE49-F238E27FC236}">
                  <a16:creationId xmlns:a16="http://schemas.microsoft.com/office/drawing/2014/main" id="{7D9AD735-B35F-474B-9C12-CABE83EB158F}"/>
                </a:ext>
              </a:extLst>
            </p:cNvPr>
            <p:cNvPicPr>
              <a:picLocks noChangeAspect="1"/>
            </p:cNvPicPr>
            <p:nvPr/>
          </p:nvPicPr>
          <p:blipFill>
            <a:blip r:embed="rId3"/>
            <a:stretch>
              <a:fillRect/>
            </a:stretch>
          </p:blipFill>
          <p:spPr>
            <a:xfrm>
              <a:off x="9775473" y="6167249"/>
              <a:ext cx="384334" cy="384334"/>
            </a:xfrm>
            <a:prstGeom prst="rect">
              <a:avLst/>
            </a:prstGeom>
          </p:spPr>
        </p:pic>
        <p:sp>
          <p:nvSpPr>
            <p:cNvPr id="24" name="円弧 23">
              <a:extLst>
                <a:ext uri="{FF2B5EF4-FFF2-40B4-BE49-F238E27FC236}">
                  <a16:creationId xmlns:a16="http://schemas.microsoft.com/office/drawing/2014/main" id="{EC7BE3D5-E3EE-4807-8BE5-571FBB729C35}"/>
                </a:ext>
              </a:extLst>
            </p:cNvPr>
            <p:cNvSpPr/>
            <p:nvPr/>
          </p:nvSpPr>
          <p:spPr>
            <a:xfrm>
              <a:off x="7330302" y="3402486"/>
              <a:ext cx="3060546" cy="3060546"/>
            </a:xfrm>
            <a:prstGeom prst="arc">
              <a:avLst>
                <a:gd name="adj1" fmla="val 19833924"/>
                <a:gd name="adj2" fmla="val 21511170"/>
              </a:avLst>
            </a:prstGeom>
            <a:ln w="63500">
              <a:headEnd w="lg" len="lg"/>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1400"/>
            </a:p>
          </p:txBody>
        </p:sp>
        <p:sp>
          <p:nvSpPr>
            <p:cNvPr id="25" name="角丸四角形 55">
              <a:extLst>
                <a:ext uri="{FF2B5EF4-FFF2-40B4-BE49-F238E27FC236}">
                  <a16:creationId xmlns:a16="http://schemas.microsoft.com/office/drawing/2014/main" id="{731D392A-40D9-4A08-851B-9AAF0E45B8C7}"/>
                </a:ext>
              </a:extLst>
            </p:cNvPr>
            <p:cNvSpPr/>
            <p:nvPr/>
          </p:nvSpPr>
          <p:spPr>
            <a:xfrm>
              <a:off x="9137082" y="5464047"/>
              <a:ext cx="2026282" cy="720080"/>
            </a:xfrm>
            <a:prstGeom prst="roundRect">
              <a:avLst/>
            </a:prstGeom>
            <a:noFill/>
            <a:ln w="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eiryo" panose="020B0604030504040204" pitchFamily="34" charset="-128"/>
                  <a:ea typeface="Meiryo" panose="020B0604030504040204" pitchFamily="34" charset="-128"/>
                </a:rPr>
                <a:t>ポイント獲得</a:t>
              </a:r>
            </a:p>
          </p:txBody>
        </p:sp>
        <p:sp>
          <p:nvSpPr>
            <p:cNvPr id="26" name="角丸四角形 56">
              <a:extLst>
                <a:ext uri="{FF2B5EF4-FFF2-40B4-BE49-F238E27FC236}">
                  <a16:creationId xmlns:a16="http://schemas.microsoft.com/office/drawing/2014/main" id="{B830ADA8-2A51-4C00-B338-99EFD652FF8D}"/>
                </a:ext>
              </a:extLst>
            </p:cNvPr>
            <p:cNvSpPr/>
            <p:nvPr/>
          </p:nvSpPr>
          <p:spPr>
            <a:xfrm>
              <a:off x="7342318" y="3245909"/>
              <a:ext cx="2895459" cy="973275"/>
            </a:xfrm>
            <a:prstGeom prst="roundRect">
              <a:avLst/>
            </a:prstGeom>
            <a:noFill/>
            <a:ln w="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600" dirty="0">
                  <a:solidFill>
                    <a:schemeClr val="tx1"/>
                  </a:solidFill>
                  <a:latin typeface="Meiryo" panose="020B0604030504040204" pitchFamily="34" charset="-128"/>
                  <a:ea typeface="Meiryo" panose="020B0604030504040204" pitchFamily="34" charset="-128"/>
                </a:rPr>
                <a:t>L1: </a:t>
              </a:r>
              <a:r>
                <a:rPr lang="ja-JP" altLang="en-US" sz="1600" dirty="0">
                  <a:solidFill>
                    <a:schemeClr val="tx1"/>
                  </a:solidFill>
                  <a:latin typeface="Meiryo" panose="020B0604030504040204" pitchFamily="34" charset="-128"/>
                  <a:ea typeface="Meiryo" panose="020B0604030504040204" pitchFamily="34" charset="-128"/>
                </a:rPr>
                <a:t>利他行動</a:t>
              </a:r>
              <a:endParaRPr lang="en-US" altLang="ja-JP" sz="1600" dirty="0">
                <a:solidFill>
                  <a:schemeClr val="tx1"/>
                </a:solidFill>
                <a:latin typeface="Meiryo" panose="020B0604030504040204" pitchFamily="34" charset="-128"/>
                <a:ea typeface="Meiryo" panose="020B0604030504040204" pitchFamily="34" charset="-128"/>
              </a:endParaRPr>
            </a:p>
            <a:p>
              <a:r>
                <a:rPr lang="en-US" altLang="ja-JP" sz="1600" dirty="0">
                  <a:solidFill>
                    <a:schemeClr val="tx1"/>
                  </a:solidFill>
                  <a:latin typeface="Meiryo" panose="020B0604030504040204" pitchFamily="34" charset="-128"/>
                  <a:ea typeface="Meiryo" panose="020B0604030504040204" pitchFamily="34" charset="-128"/>
                </a:rPr>
                <a:t>L2: </a:t>
              </a:r>
              <a:r>
                <a:rPr lang="ja-JP" altLang="en-US" sz="1600" dirty="0">
                  <a:solidFill>
                    <a:schemeClr val="tx1"/>
                  </a:solidFill>
                  <a:latin typeface="Meiryo" panose="020B0604030504040204" pitchFamily="34" charset="-128"/>
                  <a:ea typeface="Meiryo" panose="020B0604030504040204" pitchFamily="34" charset="-128"/>
                </a:rPr>
                <a:t>他者への賭け</a:t>
              </a:r>
              <a:endParaRPr lang="en-US" altLang="ja-JP" sz="1600" dirty="0">
                <a:solidFill>
                  <a:schemeClr val="tx1"/>
                </a:solidFill>
                <a:latin typeface="Meiryo" panose="020B0604030504040204" pitchFamily="34" charset="-128"/>
                <a:ea typeface="Meiryo" panose="020B0604030504040204" pitchFamily="34" charset="-128"/>
              </a:endParaRPr>
            </a:p>
            <a:p>
              <a:r>
                <a:rPr lang="en-US" altLang="ja-JP" sz="1600" dirty="0">
                  <a:solidFill>
                    <a:schemeClr val="tx1"/>
                  </a:solidFill>
                  <a:latin typeface="Meiryo" panose="020B0604030504040204" pitchFamily="34" charset="-128"/>
                  <a:ea typeface="Meiryo" panose="020B0604030504040204" pitchFamily="34" charset="-128"/>
                </a:rPr>
                <a:t>      </a:t>
              </a:r>
              <a:r>
                <a:rPr lang="ja-JP" altLang="en-US" sz="1600" dirty="0">
                  <a:solidFill>
                    <a:schemeClr val="tx1"/>
                  </a:solidFill>
                  <a:latin typeface="Meiryo" panose="020B0604030504040204" pitchFamily="34" charset="-128"/>
                  <a:ea typeface="Meiryo" panose="020B0604030504040204" pitchFamily="34" charset="-128"/>
                </a:rPr>
                <a:t>他者利他行動促進</a:t>
              </a:r>
              <a:endParaRPr lang="en-US" altLang="ja-JP" sz="1600" dirty="0">
                <a:solidFill>
                  <a:schemeClr val="tx1"/>
                </a:solidFill>
                <a:latin typeface="Meiryo" panose="020B0604030504040204" pitchFamily="34" charset="-128"/>
                <a:ea typeface="Meiryo" panose="020B0604030504040204" pitchFamily="34" charset="-128"/>
              </a:endParaRPr>
            </a:p>
          </p:txBody>
        </p:sp>
        <p:sp>
          <p:nvSpPr>
            <p:cNvPr id="27" name="角丸四角形 57">
              <a:extLst>
                <a:ext uri="{FF2B5EF4-FFF2-40B4-BE49-F238E27FC236}">
                  <a16:creationId xmlns:a16="http://schemas.microsoft.com/office/drawing/2014/main" id="{4E40F118-6A42-4638-B741-7149B0FA62A8}"/>
                </a:ext>
              </a:extLst>
            </p:cNvPr>
            <p:cNvSpPr/>
            <p:nvPr/>
          </p:nvSpPr>
          <p:spPr>
            <a:xfrm>
              <a:off x="6803146" y="5471890"/>
              <a:ext cx="1800200" cy="720080"/>
            </a:xfrm>
            <a:prstGeom prst="roundRect">
              <a:avLst/>
            </a:prstGeom>
            <a:solidFill>
              <a:schemeClr val="bg1"/>
            </a:solidFill>
            <a:ln w="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latin typeface="Meiryo" panose="020B0604030504040204" pitchFamily="34" charset="-128"/>
                  <a:ea typeface="Meiryo" panose="020B0604030504040204" pitchFamily="34" charset="-128"/>
                </a:rPr>
                <a:t>学びと動機</a:t>
              </a:r>
              <a:endParaRPr lang="ja-JP" altLang="en-US" dirty="0">
                <a:solidFill>
                  <a:schemeClr val="tx1"/>
                </a:solidFill>
                <a:latin typeface="Meiryo" panose="020B0604030504040204" pitchFamily="34" charset="-128"/>
                <a:ea typeface="Meiryo" panose="020B0604030504040204" pitchFamily="34" charset="-128"/>
              </a:endParaRPr>
            </a:p>
          </p:txBody>
        </p:sp>
        <p:sp>
          <p:nvSpPr>
            <p:cNvPr id="28" name="テキスト ボックス 27">
              <a:extLst>
                <a:ext uri="{FF2B5EF4-FFF2-40B4-BE49-F238E27FC236}">
                  <a16:creationId xmlns:a16="http://schemas.microsoft.com/office/drawing/2014/main" id="{4C03C553-DD19-41B0-A084-22564EEF4DE3}"/>
                </a:ext>
              </a:extLst>
            </p:cNvPr>
            <p:cNvSpPr txBox="1"/>
            <p:nvPr/>
          </p:nvSpPr>
          <p:spPr>
            <a:xfrm>
              <a:off x="8522407" y="4286812"/>
              <a:ext cx="1798083" cy="675561"/>
            </a:xfrm>
            <a:prstGeom prst="rect">
              <a:avLst/>
            </a:prstGeom>
            <a:noFill/>
          </p:spPr>
          <p:txBody>
            <a:bodyPr wrap="square" rtlCol="0">
              <a:spAutoFit/>
            </a:bodyPr>
            <a:lstStyle/>
            <a:p>
              <a:r>
                <a:rPr lang="en-US" altLang="ja-JP" sz="1600" dirty="0">
                  <a:latin typeface="Meiryo" panose="020B0604030504040204" pitchFamily="34" charset="-128"/>
                  <a:ea typeface="Meiryo" panose="020B0604030504040204" pitchFamily="34" charset="-128"/>
                </a:rPr>
                <a:t>L</a:t>
              </a:r>
              <a:r>
                <a:rPr lang="ja-JP" altLang="en-US" sz="1600">
                  <a:latin typeface="Meiryo" panose="020B0604030504040204" pitchFamily="34" charset="-128"/>
                  <a:ea typeface="Meiryo" panose="020B0604030504040204" pitchFamily="34" charset="-128"/>
                </a:rPr>
                <a:t>１</a:t>
              </a:r>
              <a:r>
                <a:rPr lang="en-US" altLang="ja-JP" sz="1600" dirty="0">
                  <a:latin typeface="Meiryo" panose="020B0604030504040204" pitchFamily="34" charset="-128"/>
                  <a:ea typeface="Meiryo" panose="020B0604030504040204" pitchFamily="34" charset="-128"/>
                </a:rPr>
                <a:t>: </a:t>
              </a:r>
              <a:r>
                <a:rPr lang="ja-JP" altLang="en-US" sz="1600">
                  <a:latin typeface="Meiryo" panose="020B0604030504040204" pitchFamily="34" charset="-128"/>
                  <a:ea typeface="Meiryo" panose="020B0604030504040204" pitchFamily="34" charset="-128"/>
                </a:rPr>
                <a:t>承認</a:t>
              </a:r>
              <a:endParaRPr lang="en-US" altLang="ja-JP" sz="1600" dirty="0">
                <a:latin typeface="Meiryo" panose="020B0604030504040204" pitchFamily="34" charset="-128"/>
                <a:ea typeface="Meiryo" panose="020B0604030504040204" pitchFamily="34" charset="-128"/>
              </a:endParaRPr>
            </a:p>
            <a:p>
              <a:r>
                <a:rPr lang="en-US" altLang="ja-JP" sz="1600" dirty="0">
                  <a:latin typeface="Meiryo" panose="020B0604030504040204" pitchFamily="34" charset="-128"/>
                  <a:ea typeface="Meiryo" panose="020B0604030504040204" pitchFamily="34" charset="-128"/>
                </a:rPr>
                <a:t>L</a:t>
              </a:r>
              <a:r>
                <a:rPr lang="ja-JP" altLang="en-US" sz="1600">
                  <a:latin typeface="Meiryo" panose="020B0604030504040204" pitchFamily="34" charset="-128"/>
                  <a:ea typeface="Meiryo" panose="020B0604030504040204" pitchFamily="34" charset="-128"/>
                </a:rPr>
                <a:t>２</a:t>
              </a:r>
              <a:r>
                <a:rPr lang="en-US" altLang="ja-JP" sz="1600" dirty="0">
                  <a:latin typeface="Meiryo" panose="020B0604030504040204" pitchFamily="34" charset="-128"/>
                  <a:ea typeface="Meiryo" panose="020B0604030504040204" pitchFamily="34" charset="-128"/>
                </a:rPr>
                <a:t>: </a:t>
              </a:r>
              <a:r>
                <a:rPr lang="ja-JP" altLang="en-US" sz="1600">
                  <a:latin typeface="Meiryo" panose="020B0604030504040204" pitchFamily="34" charset="-128"/>
                  <a:ea typeface="Meiryo" panose="020B0604030504040204" pitchFamily="34" charset="-128"/>
                </a:rPr>
                <a:t>賭け成功</a:t>
              </a:r>
              <a:endParaRPr lang="ja-JP" altLang="en-US" sz="1600" dirty="0">
                <a:latin typeface="Meiryo" panose="020B0604030504040204" pitchFamily="34" charset="-128"/>
                <a:ea typeface="Meiryo" panose="020B0604030504040204" pitchFamily="34" charset="-128"/>
              </a:endParaRPr>
            </a:p>
          </p:txBody>
        </p:sp>
        <p:pic>
          <p:nvPicPr>
            <p:cNvPr id="29" name="図 28">
              <a:extLst>
                <a:ext uri="{FF2B5EF4-FFF2-40B4-BE49-F238E27FC236}">
                  <a16:creationId xmlns:a16="http://schemas.microsoft.com/office/drawing/2014/main" id="{98774579-11F2-46B8-95B5-FC279C4703FC}"/>
                </a:ext>
              </a:extLst>
            </p:cNvPr>
            <p:cNvPicPr>
              <a:picLocks noChangeAspect="1"/>
            </p:cNvPicPr>
            <p:nvPr/>
          </p:nvPicPr>
          <p:blipFill>
            <a:blip r:embed="rId4" cstate="print"/>
            <a:stretch>
              <a:fillRect/>
            </a:stretch>
          </p:blipFill>
          <p:spPr>
            <a:xfrm>
              <a:off x="7835612" y="4847471"/>
              <a:ext cx="562723" cy="562723"/>
            </a:xfrm>
            <a:prstGeom prst="rect">
              <a:avLst/>
            </a:prstGeom>
            <a:solidFill>
              <a:schemeClr val="bg1"/>
            </a:solidFill>
          </p:spPr>
        </p:pic>
        <p:sp>
          <p:nvSpPr>
            <p:cNvPr id="30" name="テキスト ボックス 29">
              <a:extLst>
                <a:ext uri="{FF2B5EF4-FFF2-40B4-BE49-F238E27FC236}">
                  <a16:creationId xmlns:a16="http://schemas.microsoft.com/office/drawing/2014/main" id="{0AE166FA-BBF6-47CE-B40E-5B7237F2637D}"/>
                </a:ext>
              </a:extLst>
            </p:cNvPr>
            <p:cNvSpPr txBox="1"/>
            <p:nvPr/>
          </p:nvSpPr>
          <p:spPr>
            <a:xfrm>
              <a:off x="8522407" y="6491721"/>
              <a:ext cx="940544" cy="426670"/>
            </a:xfrm>
            <a:prstGeom prst="rect">
              <a:avLst/>
            </a:prstGeom>
            <a:noFill/>
          </p:spPr>
          <p:txBody>
            <a:bodyPr wrap="square" rtlCol="0">
              <a:spAutoFit/>
            </a:bodyPr>
            <a:lstStyle/>
            <a:p>
              <a:pPr algn="ctr"/>
              <a:r>
                <a:rPr lang="ja-JP" altLang="en-US" b="1" dirty="0"/>
                <a:t>強化</a:t>
              </a:r>
            </a:p>
          </p:txBody>
        </p:sp>
        <p:sp>
          <p:nvSpPr>
            <p:cNvPr id="31" name="テキスト ボックス 30">
              <a:extLst>
                <a:ext uri="{FF2B5EF4-FFF2-40B4-BE49-F238E27FC236}">
                  <a16:creationId xmlns:a16="http://schemas.microsoft.com/office/drawing/2014/main" id="{3DFCF0A3-FE20-48C8-97C4-97BCCBF4FDB0}"/>
                </a:ext>
              </a:extLst>
            </p:cNvPr>
            <p:cNvSpPr txBox="1"/>
            <p:nvPr/>
          </p:nvSpPr>
          <p:spPr>
            <a:xfrm>
              <a:off x="6534009" y="4790462"/>
              <a:ext cx="895303" cy="426670"/>
            </a:xfrm>
            <a:prstGeom prst="rect">
              <a:avLst/>
            </a:prstGeom>
            <a:noFill/>
          </p:spPr>
          <p:txBody>
            <a:bodyPr wrap="square" rtlCol="0">
              <a:spAutoFit/>
            </a:bodyPr>
            <a:lstStyle/>
            <a:p>
              <a:r>
                <a:rPr lang="ja-JP" altLang="en-US" b="1" dirty="0"/>
                <a:t>駆動</a:t>
              </a:r>
            </a:p>
          </p:txBody>
        </p:sp>
        <p:sp>
          <p:nvSpPr>
            <p:cNvPr id="32" name="円弧 31">
              <a:extLst>
                <a:ext uri="{FF2B5EF4-FFF2-40B4-BE49-F238E27FC236}">
                  <a16:creationId xmlns:a16="http://schemas.microsoft.com/office/drawing/2014/main" id="{C38341B4-D133-402A-B2C2-95AD9C6A3DC5}"/>
                </a:ext>
              </a:extLst>
            </p:cNvPr>
            <p:cNvSpPr/>
            <p:nvPr/>
          </p:nvSpPr>
          <p:spPr>
            <a:xfrm rot="5400000">
              <a:off x="7335048" y="3415185"/>
              <a:ext cx="3060547" cy="3060547"/>
            </a:xfrm>
            <a:prstGeom prst="arc">
              <a:avLst>
                <a:gd name="adj1" fmla="val 16324336"/>
                <a:gd name="adj2" fmla="val 17325422"/>
              </a:avLst>
            </a:prstGeom>
            <a:ln w="63500">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1400"/>
            </a:p>
          </p:txBody>
        </p:sp>
        <p:sp>
          <p:nvSpPr>
            <p:cNvPr id="33" name="円弧 32">
              <a:extLst>
                <a:ext uri="{FF2B5EF4-FFF2-40B4-BE49-F238E27FC236}">
                  <a16:creationId xmlns:a16="http://schemas.microsoft.com/office/drawing/2014/main" id="{4C5EE250-FED6-4A24-9AA8-0C231F13DF67}"/>
                </a:ext>
              </a:extLst>
            </p:cNvPr>
            <p:cNvSpPr/>
            <p:nvPr/>
          </p:nvSpPr>
          <p:spPr>
            <a:xfrm rot="16200000">
              <a:off x="7338029" y="3415193"/>
              <a:ext cx="3056674" cy="3056674"/>
            </a:xfrm>
            <a:prstGeom prst="arc">
              <a:avLst>
                <a:gd name="adj1" fmla="val 15103996"/>
                <a:gd name="adj2" fmla="val 17760585"/>
              </a:avLst>
            </a:prstGeom>
            <a:ln w="63500">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1400"/>
            </a:p>
          </p:txBody>
        </p:sp>
        <p:sp>
          <p:nvSpPr>
            <p:cNvPr id="34" name="正方形/長方形 33">
              <a:extLst>
                <a:ext uri="{FF2B5EF4-FFF2-40B4-BE49-F238E27FC236}">
                  <a16:creationId xmlns:a16="http://schemas.microsoft.com/office/drawing/2014/main" id="{BC1FC221-75DC-4DC9-8697-05AB967076A5}"/>
                </a:ext>
              </a:extLst>
            </p:cNvPr>
            <p:cNvSpPr/>
            <p:nvPr/>
          </p:nvSpPr>
          <p:spPr>
            <a:xfrm>
              <a:off x="10060514" y="4898327"/>
              <a:ext cx="720080" cy="72008"/>
            </a:xfrm>
            <a:prstGeom prst="rect">
              <a:avLst/>
            </a:prstGeom>
            <a:solidFill>
              <a:schemeClr val="bg1">
                <a:lumMod val="65000"/>
              </a:schemeClr>
            </a:solidFill>
            <a:ln w="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400">
                <a:solidFill>
                  <a:prstClr val="white"/>
                </a:solidFill>
              </a:endParaRPr>
            </a:p>
          </p:txBody>
        </p:sp>
        <p:cxnSp>
          <p:nvCxnSpPr>
            <p:cNvPr id="35" name="直線コネクタ 34">
              <a:extLst>
                <a:ext uri="{FF2B5EF4-FFF2-40B4-BE49-F238E27FC236}">
                  <a16:creationId xmlns:a16="http://schemas.microsoft.com/office/drawing/2014/main" id="{FA19C053-D63C-4275-9179-9348866D104C}"/>
                </a:ext>
              </a:extLst>
            </p:cNvPr>
            <p:cNvCxnSpPr>
              <a:cxnSpLocks/>
            </p:cNvCxnSpPr>
            <p:nvPr/>
          </p:nvCxnSpPr>
          <p:spPr>
            <a:xfrm flipH="1">
              <a:off x="8663062" y="4996312"/>
              <a:ext cx="1649521" cy="545267"/>
            </a:xfrm>
            <a:prstGeom prst="line">
              <a:avLst/>
            </a:prstGeom>
            <a:ln w="57150">
              <a:tailEnd type="stealth" w="lg" len="lg"/>
            </a:ln>
          </p:spPr>
          <p:style>
            <a:lnRef idx="1">
              <a:schemeClr val="accent1"/>
            </a:lnRef>
            <a:fillRef idx="0">
              <a:schemeClr val="accent1"/>
            </a:fillRef>
            <a:effectRef idx="0">
              <a:schemeClr val="accent1"/>
            </a:effectRef>
            <a:fontRef idx="minor">
              <a:schemeClr val="tx1"/>
            </a:fontRef>
          </p:style>
        </p:cxnSp>
        <p:sp>
          <p:nvSpPr>
            <p:cNvPr id="36" name="テキスト ボックス 35">
              <a:extLst>
                <a:ext uri="{FF2B5EF4-FFF2-40B4-BE49-F238E27FC236}">
                  <a16:creationId xmlns:a16="http://schemas.microsoft.com/office/drawing/2014/main" id="{ACBA5A36-5DD1-4433-B595-C74CCDA75721}"/>
                </a:ext>
              </a:extLst>
            </p:cNvPr>
            <p:cNvSpPr txBox="1"/>
            <p:nvPr/>
          </p:nvSpPr>
          <p:spPr>
            <a:xfrm>
              <a:off x="10455311" y="5053078"/>
              <a:ext cx="708052" cy="391114"/>
            </a:xfrm>
            <a:prstGeom prst="rect">
              <a:avLst/>
            </a:prstGeom>
            <a:noFill/>
          </p:spPr>
          <p:txBody>
            <a:bodyPr wrap="square" rtlCol="0">
              <a:spAutoFit/>
            </a:bodyPr>
            <a:lstStyle/>
            <a:p>
              <a:r>
                <a:rPr lang="en-US" altLang="ja-JP" sz="1600" dirty="0">
                  <a:latin typeface="Meiryo" panose="020B0604030504040204" pitchFamily="34" charset="-128"/>
                  <a:ea typeface="Meiryo" panose="020B0604030504040204" pitchFamily="34" charset="-128"/>
                </a:rPr>
                <a:t>Yes</a:t>
              </a:r>
              <a:endParaRPr lang="ja-JP" altLang="en-US" sz="1600" dirty="0">
                <a:latin typeface="Meiryo" panose="020B0604030504040204" pitchFamily="34" charset="-128"/>
                <a:ea typeface="Meiryo" panose="020B0604030504040204" pitchFamily="34" charset="-128"/>
              </a:endParaRPr>
            </a:p>
          </p:txBody>
        </p:sp>
        <p:sp>
          <p:nvSpPr>
            <p:cNvPr id="37" name="テキスト ボックス 36">
              <a:extLst>
                <a:ext uri="{FF2B5EF4-FFF2-40B4-BE49-F238E27FC236}">
                  <a16:creationId xmlns:a16="http://schemas.microsoft.com/office/drawing/2014/main" id="{249655DE-A73D-4C25-B299-2725B735C0C7}"/>
                </a:ext>
              </a:extLst>
            </p:cNvPr>
            <p:cNvSpPr txBox="1"/>
            <p:nvPr/>
          </p:nvSpPr>
          <p:spPr>
            <a:xfrm>
              <a:off x="9742512" y="5140015"/>
              <a:ext cx="708052" cy="391114"/>
            </a:xfrm>
            <a:prstGeom prst="rect">
              <a:avLst/>
            </a:prstGeom>
            <a:noFill/>
          </p:spPr>
          <p:txBody>
            <a:bodyPr wrap="square" rtlCol="0">
              <a:spAutoFit/>
            </a:bodyPr>
            <a:lstStyle/>
            <a:p>
              <a:r>
                <a:rPr lang="en-US" altLang="ja-JP" sz="1600" dirty="0">
                  <a:latin typeface="Meiryo" panose="020B0604030504040204" pitchFamily="34" charset="-128"/>
                  <a:ea typeface="Meiryo" panose="020B0604030504040204" pitchFamily="34" charset="-128"/>
                </a:rPr>
                <a:t>No</a:t>
              </a:r>
              <a:endParaRPr lang="ja-JP" altLang="en-US" sz="1600" dirty="0">
                <a:latin typeface="Meiryo" panose="020B0604030504040204" pitchFamily="34" charset="-128"/>
                <a:ea typeface="Meiryo" panose="020B0604030504040204" pitchFamily="34" charset="-128"/>
              </a:endParaRPr>
            </a:p>
          </p:txBody>
        </p:sp>
        <p:sp>
          <p:nvSpPr>
            <p:cNvPr id="38" name="円弧 37">
              <a:extLst>
                <a:ext uri="{FF2B5EF4-FFF2-40B4-BE49-F238E27FC236}">
                  <a16:creationId xmlns:a16="http://schemas.microsoft.com/office/drawing/2014/main" id="{B6605021-29E7-4CDC-9B46-1C66B4D690E4}"/>
                </a:ext>
              </a:extLst>
            </p:cNvPr>
            <p:cNvSpPr/>
            <p:nvPr/>
          </p:nvSpPr>
          <p:spPr>
            <a:xfrm rot="5400000">
              <a:off x="7333032" y="3414619"/>
              <a:ext cx="3060546" cy="3060546"/>
            </a:xfrm>
            <a:prstGeom prst="arc">
              <a:avLst>
                <a:gd name="adj1" fmla="val 19583790"/>
                <a:gd name="adj2" fmla="val 1923949"/>
              </a:avLst>
            </a:prstGeom>
            <a:ln w="63500">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1400"/>
            </a:p>
          </p:txBody>
        </p:sp>
      </p:grpSp>
    </p:spTree>
    <p:extLst>
      <p:ext uri="{BB962C8B-B14F-4D97-AF65-F5344CB8AC3E}">
        <p14:creationId xmlns:p14="http://schemas.microsoft.com/office/powerpoint/2010/main" val="2706079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DBA0312C-581D-5446-8ACE-716FC27DFA22}"/>
              </a:ext>
            </a:extLst>
          </p:cNvPr>
          <p:cNvSpPr>
            <a:spLocks noGrp="1"/>
          </p:cNvSpPr>
          <p:nvPr>
            <p:ph idx="1"/>
          </p:nvPr>
        </p:nvSpPr>
        <p:spPr>
          <a:xfrm>
            <a:off x="309639" y="1138755"/>
            <a:ext cx="8407066" cy="5244928"/>
          </a:xfrm>
        </p:spPr>
        <p:txBody>
          <a:bodyPr>
            <a:normAutofit/>
          </a:bodyPr>
          <a:lstStyle/>
          <a:p>
            <a:pPr marL="457200" indent="-457200">
              <a:buFont typeface="+mj-ea"/>
              <a:buAutoNum type="circleNumDbPlain"/>
            </a:pPr>
            <a:r>
              <a:rPr lang="ja-JP" altLang="en-US" sz="2400" dirty="0"/>
              <a:t>基本的なアイデアの提案と初期的評価 </a:t>
            </a:r>
            <a:r>
              <a:rPr lang="en-US" altLang="ja-JP" sz="2400" dirty="0"/>
              <a:t>[</a:t>
            </a:r>
            <a:r>
              <a:rPr lang="ja-JP" altLang="en-US" sz="2400" dirty="0"/>
              <a:t>岩本他 </a:t>
            </a:r>
            <a:r>
              <a:rPr lang="en-US" altLang="ja-JP" sz="2400" dirty="0"/>
              <a:t>14]</a:t>
            </a:r>
          </a:p>
          <a:p>
            <a:pPr marL="457200" lvl="1" indent="0">
              <a:buNone/>
            </a:pPr>
            <a:r>
              <a:rPr lang="ja-JP" altLang="en-US" sz="1400" dirty="0"/>
              <a:t>二層化ゲーミフィケーションのアイデアを</a:t>
            </a:r>
            <a:r>
              <a:rPr lang="en" altLang="ja-JP" sz="1400" dirty="0"/>
              <a:t>GP-AIR </a:t>
            </a:r>
            <a:r>
              <a:rPr lang="ja-JP" altLang="en" sz="1400" dirty="0"/>
              <a:t>（</a:t>
            </a:r>
            <a:r>
              <a:rPr lang="en" altLang="ja-JP" sz="1400" dirty="0"/>
              <a:t>Gamified Platform Accelerating Indirect Reciprocity</a:t>
            </a:r>
            <a:r>
              <a:rPr lang="ja-JP" altLang="en" sz="1400" dirty="0"/>
              <a:t>）</a:t>
            </a:r>
            <a:r>
              <a:rPr lang="ja-JP" altLang="en-US" sz="1400" dirty="0"/>
              <a:t>として提案</a:t>
            </a:r>
          </a:p>
          <a:p>
            <a:pPr marL="457200" indent="-457200">
              <a:buFont typeface="+mj-ea"/>
              <a:buAutoNum type="circleNumDbPlain"/>
            </a:pPr>
            <a:r>
              <a:rPr lang="ja-JP" altLang="en-US" sz="2400" dirty="0"/>
              <a:t>エージェントベース・シミュレーション </a:t>
            </a:r>
            <a:r>
              <a:rPr lang="en-US" altLang="ja-JP" sz="2400" dirty="0"/>
              <a:t>[</a:t>
            </a:r>
            <a:r>
              <a:rPr lang="ja-JP" altLang="en-US" sz="2400" dirty="0"/>
              <a:t>大門他 </a:t>
            </a:r>
            <a:r>
              <a:rPr lang="en-US" altLang="ja-JP" sz="2400" dirty="0"/>
              <a:t>14]</a:t>
            </a:r>
          </a:p>
          <a:p>
            <a:pPr marL="457200" lvl="1" indent="0">
              <a:buNone/>
            </a:pPr>
            <a:r>
              <a:rPr lang="ja-JP" altLang="en-US" sz="1400" dirty="0"/>
              <a:t>レベル</a:t>
            </a:r>
            <a:r>
              <a:rPr lang="en-US" altLang="ja-JP" sz="1400" dirty="0"/>
              <a:t>2</a:t>
            </a:r>
            <a:r>
              <a:rPr lang="ja-JP" altLang="en-US" sz="1400" dirty="0"/>
              <a:t>の賭けのメカニズムとして，ポイント方式とランク方式をシミュレーションにより比較．基本的に同等だが，全員平等に利他行為を促進するという点ではランク方式が優位</a:t>
            </a:r>
          </a:p>
          <a:p>
            <a:pPr marL="457200" indent="-457200">
              <a:buFont typeface="+mj-ea"/>
              <a:buAutoNum type="circleNumDbPlain"/>
            </a:pPr>
            <a:r>
              <a:rPr lang="ja-JP" altLang="en-US" sz="2400" dirty="0"/>
              <a:t>被験者実験によるシステムの評価 </a:t>
            </a:r>
            <a:r>
              <a:rPr lang="en-US" altLang="ja-JP" sz="2400" dirty="0"/>
              <a:t>[</a:t>
            </a:r>
            <a:r>
              <a:rPr lang="ja-JP" altLang="en-US" sz="2400" dirty="0"/>
              <a:t>小川他 </a:t>
            </a:r>
            <a:r>
              <a:rPr lang="en-US" altLang="ja-JP" sz="2400" dirty="0"/>
              <a:t>16]</a:t>
            </a:r>
          </a:p>
          <a:p>
            <a:pPr marL="457200" lvl="1" indent="0">
              <a:buNone/>
            </a:pPr>
            <a:r>
              <a:rPr lang="ja-JP" altLang="en-US" sz="1400" dirty="0"/>
              <a:t>より実用的な実装を行い，学内サークルでの活動における利他行為の促進を評価</a:t>
            </a:r>
            <a:endParaRPr lang="en-US" altLang="ja-JP" sz="1400" dirty="0"/>
          </a:p>
          <a:p>
            <a:pPr marL="457200" lvl="1" indent="0">
              <a:buNone/>
            </a:pPr>
            <a:r>
              <a:rPr lang="ja-JP" altLang="en-US" sz="1400" dirty="0"/>
              <a:t>二層化ゲーミフィケーションが内発的動機を生み，学びを促進しうることを示した</a:t>
            </a:r>
          </a:p>
          <a:p>
            <a:pPr marL="457200" indent="-457200">
              <a:buFont typeface="+mj-ea"/>
              <a:buAutoNum type="circleNumDbPlain"/>
            </a:pPr>
            <a:r>
              <a:rPr lang="ja-JP" altLang="en-US" sz="2400" dirty="0"/>
              <a:t>得られた知見の総括 </a:t>
            </a:r>
            <a:r>
              <a:rPr lang="en-US" altLang="ja-JP" sz="2400" dirty="0"/>
              <a:t>[</a:t>
            </a:r>
            <a:r>
              <a:rPr lang="en" altLang="ja-JP" sz="2400" dirty="0" err="1"/>
              <a:t>Arita</a:t>
            </a:r>
            <a:r>
              <a:rPr lang="en" altLang="ja-JP" sz="2400" dirty="0"/>
              <a:t> et al. 16]</a:t>
            </a:r>
          </a:p>
          <a:p>
            <a:pPr marL="457200" lvl="1" indent="0">
              <a:buNone/>
            </a:pPr>
            <a:r>
              <a:rPr lang="en" altLang="ja-JP" sz="1400" dirty="0"/>
              <a:t>DERC (Dual layer Gamification Encouraging Reciprocity-based cooperation)</a:t>
            </a:r>
            <a:r>
              <a:rPr lang="ja-JP" altLang="en-US" sz="1400" dirty="0"/>
              <a:t>として再定義</a:t>
            </a:r>
          </a:p>
          <a:p>
            <a:pPr marL="457200" indent="-457200">
              <a:buFont typeface="+mj-ea"/>
              <a:buAutoNum type="circleNumDbPlain"/>
            </a:pPr>
            <a:r>
              <a:rPr lang="ja-JP" altLang="en-US" sz="2400" dirty="0"/>
              <a:t>実会議への</a:t>
            </a:r>
            <a:r>
              <a:rPr lang="en" altLang="ja-JP" sz="2400" dirty="0"/>
              <a:t>DERC</a:t>
            </a:r>
            <a:r>
              <a:rPr lang="ja-JP" altLang="en-US" sz="2400" dirty="0"/>
              <a:t>導入，評価実験 </a:t>
            </a:r>
            <a:r>
              <a:rPr lang="en-US" altLang="ja-JP" sz="2400" dirty="0"/>
              <a:t>[</a:t>
            </a:r>
            <a:r>
              <a:rPr lang="ja-JP" altLang="en-US" sz="2400" dirty="0"/>
              <a:t>渡辺他 </a:t>
            </a:r>
            <a:r>
              <a:rPr lang="en-US" altLang="ja-JP" sz="2400" dirty="0"/>
              <a:t>18]</a:t>
            </a:r>
          </a:p>
          <a:p>
            <a:pPr marL="457200" lvl="1" indent="0">
              <a:buNone/>
            </a:pPr>
            <a:r>
              <a:rPr lang="ja-JP" altLang="en-US" sz="1400" dirty="0"/>
              <a:t>レベル１を</a:t>
            </a:r>
            <a:r>
              <a:rPr lang="en" altLang="ja-JP" sz="1400" dirty="0"/>
              <a:t>IoT</a:t>
            </a:r>
            <a:r>
              <a:rPr lang="ja-JP" altLang="en-US" sz="1400" dirty="0"/>
              <a:t>ハードウェアを用いてリアルタイム化した議論活性化システムを構築・評価実会議</a:t>
            </a:r>
            <a:endParaRPr lang="en-US" altLang="ja-JP" sz="1400" dirty="0"/>
          </a:p>
          <a:p>
            <a:pPr marL="457200" indent="-457200">
              <a:buFont typeface="+mj-ea"/>
              <a:buAutoNum type="circleNumDbPlain"/>
            </a:pPr>
            <a:r>
              <a:rPr lang="en-US" altLang="ja-JP" sz="2400" dirty="0"/>
              <a:t>VR</a:t>
            </a:r>
            <a:r>
              <a:rPr lang="ja-JP" altLang="en-US" sz="2400" dirty="0"/>
              <a:t>会議への</a:t>
            </a:r>
            <a:r>
              <a:rPr lang="en" altLang="ja-JP" sz="2400" dirty="0"/>
              <a:t>DERC</a:t>
            </a:r>
            <a:r>
              <a:rPr lang="ja-JP" altLang="en-US" sz="2400" dirty="0"/>
              <a:t>導入，評価実験 </a:t>
            </a:r>
            <a:r>
              <a:rPr lang="en-US" altLang="ja-JP" sz="2400" dirty="0"/>
              <a:t>[</a:t>
            </a:r>
            <a:r>
              <a:rPr lang="ja-JP" altLang="en-US" sz="2400" dirty="0"/>
              <a:t>加藤他 </a:t>
            </a:r>
            <a:r>
              <a:rPr lang="en-US" altLang="ja-JP" sz="2400" dirty="0"/>
              <a:t>21]</a:t>
            </a:r>
          </a:p>
          <a:p>
            <a:pPr marL="457200" lvl="1" indent="0">
              <a:buNone/>
            </a:pPr>
            <a:r>
              <a:rPr lang="en-US" altLang="ja-JP" sz="1400" dirty="0"/>
              <a:t>VR</a:t>
            </a:r>
            <a:r>
              <a:rPr lang="ja-JP" altLang="en-US" sz="1400" dirty="0"/>
              <a:t>会議で</a:t>
            </a:r>
            <a:r>
              <a:rPr lang="en-US" altLang="ja-JP" sz="1400" dirty="0"/>
              <a:t>DERC</a:t>
            </a:r>
            <a:r>
              <a:rPr lang="ja-JP" altLang="en-US" sz="1400" dirty="0"/>
              <a:t>を導入したシステムを構築し、評価を行った。</a:t>
            </a:r>
            <a:endParaRPr lang="en-US" altLang="ja-JP" sz="1400" dirty="0"/>
          </a:p>
          <a:p>
            <a:pPr marL="800100" lvl="1" indent="-342900">
              <a:buFont typeface="+mj-ea"/>
              <a:buAutoNum type="circleNumDbPlain"/>
            </a:pPr>
            <a:endParaRPr lang="en-US" altLang="ja-JP" sz="1400" dirty="0"/>
          </a:p>
        </p:txBody>
      </p:sp>
      <p:sp>
        <p:nvSpPr>
          <p:cNvPr id="4" name="Google Shape;250;p6">
            <a:extLst>
              <a:ext uri="{FF2B5EF4-FFF2-40B4-BE49-F238E27FC236}">
                <a16:creationId xmlns:a16="http://schemas.microsoft.com/office/drawing/2014/main" id="{0077AC5A-09D6-4ED9-8250-DD818755170B}"/>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sz="4000" b="1" dirty="0">
                <a:solidFill>
                  <a:schemeClr val="lt1"/>
                </a:solidFill>
                <a:latin typeface="Calibri"/>
                <a:ea typeface="Calibri"/>
                <a:cs typeface="Calibri"/>
                <a:sym typeface="Calibri"/>
              </a:rPr>
              <a:t>研究背景（</a:t>
            </a:r>
            <a:r>
              <a:rPr lang="ja-JP" altLang="en-US" sz="4000" b="1" dirty="0">
                <a:solidFill>
                  <a:schemeClr val="lt1"/>
                </a:solidFill>
                <a:latin typeface="Calibri"/>
                <a:ea typeface="Calibri"/>
                <a:cs typeface="Calibri"/>
                <a:sym typeface="Calibri"/>
              </a:rPr>
              <a:t>これまでの取り組み</a:t>
            </a:r>
            <a:r>
              <a:rPr lang="ja-JP" sz="4000" b="1" dirty="0">
                <a:solidFill>
                  <a:schemeClr val="lt1"/>
                </a:solidFill>
                <a:latin typeface="Calibri"/>
                <a:ea typeface="Calibri"/>
                <a:cs typeface="Calibri"/>
                <a:sym typeface="Calibri"/>
              </a:rPr>
              <a:t>）</a:t>
            </a:r>
            <a:endParaRPr dirty="0"/>
          </a:p>
        </p:txBody>
      </p:sp>
    </p:spTree>
    <p:extLst>
      <p:ext uri="{BB962C8B-B14F-4D97-AF65-F5344CB8AC3E}">
        <p14:creationId xmlns:p14="http://schemas.microsoft.com/office/powerpoint/2010/main" val="2783630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50;p6">
            <a:extLst>
              <a:ext uri="{FF2B5EF4-FFF2-40B4-BE49-F238E27FC236}">
                <a16:creationId xmlns:a16="http://schemas.microsoft.com/office/drawing/2014/main" id="{2A9C2239-4509-4616-9222-E4B680A8E03D}"/>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プラットフォームの概要</a:t>
            </a:r>
            <a:endParaRPr dirty="0"/>
          </a:p>
        </p:txBody>
      </p:sp>
      <p:sp>
        <p:nvSpPr>
          <p:cNvPr id="5" name="テキスト ボックス 4">
            <a:extLst>
              <a:ext uri="{FF2B5EF4-FFF2-40B4-BE49-F238E27FC236}">
                <a16:creationId xmlns:a16="http://schemas.microsoft.com/office/drawing/2014/main" id="{3079068D-E569-49D0-BC63-89747ABACA24}"/>
              </a:ext>
            </a:extLst>
          </p:cNvPr>
          <p:cNvSpPr txBox="1"/>
          <p:nvPr/>
        </p:nvSpPr>
        <p:spPr>
          <a:xfrm>
            <a:off x="114300" y="1330892"/>
            <a:ext cx="8915400" cy="1292662"/>
          </a:xfrm>
          <a:prstGeom prst="rect">
            <a:avLst/>
          </a:prstGeom>
          <a:solidFill>
            <a:schemeClr val="accent6">
              <a:lumMod val="40000"/>
              <a:lumOff val="60000"/>
            </a:schemeClr>
          </a:solidFill>
        </p:spPr>
        <p:txBody>
          <a:bodyPr wrap="square" rtlCol="0">
            <a:spAutoFit/>
          </a:bodyPr>
          <a:lstStyle/>
          <a:p>
            <a:r>
              <a:rPr kumimoji="1" lang="ja-JP" altLang="en-US" sz="2400" b="1" dirty="0"/>
              <a:t>研究目的</a:t>
            </a:r>
            <a:endParaRPr kumimoji="1" lang="en-US" altLang="ja-JP" sz="2400" b="1" dirty="0"/>
          </a:p>
          <a:p>
            <a:pPr marL="285750" indent="-285750">
              <a:buFont typeface="Arial" panose="020B0604020202020204" pitchFamily="34" charset="0"/>
              <a:buChar char="•"/>
            </a:pPr>
            <a:r>
              <a:rPr kumimoji="1" lang="en-US" altLang="ja-JP" b="1" dirty="0"/>
              <a:t>DERC</a:t>
            </a:r>
            <a:r>
              <a:rPr kumimoji="1" lang="ja-JP" altLang="en-US" b="1" dirty="0"/>
              <a:t>プラットフォームの試作</a:t>
            </a:r>
            <a:endParaRPr kumimoji="1" lang="en-US" altLang="ja-JP" b="1" dirty="0"/>
          </a:p>
          <a:p>
            <a:r>
              <a:rPr kumimoji="1" lang="ja-JP" altLang="en-US" dirty="0"/>
              <a:t>日常的な場面でポジティブな人の繋がりを築くことを目的として、対象の活動を同じポイントシステムで統一的に管理をするプラットフォームを試作して、評価をする。</a:t>
            </a:r>
            <a:endParaRPr kumimoji="1" lang="en-US" altLang="ja-JP" dirty="0"/>
          </a:p>
        </p:txBody>
      </p:sp>
      <p:sp>
        <p:nvSpPr>
          <p:cNvPr id="6" name="テキスト ボックス 5">
            <a:extLst>
              <a:ext uri="{FF2B5EF4-FFF2-40B4-BE49-F238E27FC236}">
                <a16:creationId xmlns:a16="http://schemas.microsoft.com/office/drawing/2014/main" id="{960FDBB1-25DC-4F1A-A67A-E8A212FFD1A5}"/>
              </a:ext>
            </a:extLst>
          </p:cNvPr>
          <p:cNvSpPr txBox="1"/>
          <p:nvPr/>
        </p:nvSpPr>
        <p:spPr>
          <a:xfrm>
            <a:off x="214466" y="5210134"/>
            <a:ext cx="8686800" cy="1200329"/>
          </a:xfrm>
          <a:prstGeom prst="rect">
            <a:avLst/>
          </a:prstGeom>
          <a:solidFill>
            <a:schemeClr val="accent5">
              <a:lumMod val="40000"/>
              <a:lumOff val="60000"/>
            </a:schemeClr>
          </a:solidFill>
        </p:spPr>
        <p:txBody>
          <a:bodyPr wrap="square" rtlCol="0">
            <a:spAutoFit/>
          </a:bodyPr>
          <a:lstStyle/>
          <a:p>
            <a:r>
              <a:rPr kumimoji="1" lang="en-US" altLang="ja-JP" dirty="0"/>
              <a:t>※</a:t>
            </a:r>
            <a:r>
              <a:rPr kumimoji="1" lang="ja-JP" altLang="en-US" dirty="0"/>
              <a:t>ヘルスケアは、自らの健康増進の行為（利己行為）なので、利他行為ではない。</a:t>
            </a:r>
            <a:endParaRPr kumimoji="1" lang="en-US" altLang="ja-JP" dirty="0"/>
          </a:p>
          <a:p>
            <a:r>
              <a:rPr kumimoji="1" lang="ja-JP" altLang="en-US" dirty="0"/>
              <a:t>ただし、プラットフォームにヘルスケアを追加することで、より日常生活でポイント獲得を意識させ、間接的に議論・日常の利他行為が促進されることを期待して、</a:t>
            </a:r>
            <a:r>
              <a:rPr kumimoji="1" lang="en-US" altLang="ja-JP" dirty="0"/>
              <a:t>DERC</a:t>
            </a:r>
            <a:r>
              <a:rPr kumimoji="1" lang="ja-JP" altLang="en-US" dirty="0"/>
              <a:t>のメカニズムを導入した。</a:t>
            </a:r>
          </a:p>
        </p:txBody>
      </p:sp>
      <p:grpSp>
        <p:nvGrpSpPr>
          <p:cNvPr id="7" name="グループ化 6">
            <a:extLst>
              <a:ext uri="{FF2B5EF4-FFF2-40B4-BE49-F238E27FC236}">
                <a16:creationId xmlns:a16="http://schemas.microsoft.com/office/drawing/2014/main" id="{4A9C431F-55BE-426A-B88B-05D355E91B92}"/>
              </a:ext>
            </a:extLst>
          </p:cNvPr>
          <p:cNvGrpSpPr/>
          <p:nvPr/>
        </p:nvGrpSpPr>
        <p:grpSpPr>
          <a:xfrm>
            <a:off x="1965260" y="2926584"/>
            <a:ext cx="5185212" cy="1779889"/>
            <a:chOff x="-1975332" y="2387203"/>
            <a:chExt cx="4422449" cy="1891686"/>
          </a:xfrm>
        </p:grpSpPr>
        <p:sp>
          <p:nvSpPr>
            <p:cNvPr id="8" name="四角形: 角を丸くする 7">
              <a:extLst>
                <a:ext uri="{FF2B5EF4-FFF2-40B4-BE49-F238E27FC236}">
                  <a16:creationId xmlns:a16="http://schemas.microsoft.com/office/drawing/2014/main" id="{00F73875-3A44-474A-BFA8-BF66A3F81F43}"/>
                </a:ext>
              </a:extLst>
            </p:cNvPr>
            <p:cNvSpPr/>
            <p:nvPr/>
          </p:nvSpPr>
          <p:spPr>
            <a:xfrm>
              <a:off x="-1975332" y="2929177"/>
              <a:ext cx="4422448" cy="13497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B55A0022-098E-45C0-BE27-3FFBAFF4930F}"/>
                </a:ext>
              </a:extLst>
            </p:cNvPr>
            <p:cNvSpPr txBox="1"/>
            <p:nvPr/>
          </p:nvSpPr>
          <p:spPr>
            <a:xfrm>
              <a:off x="-1975332" y="2387203"/>
              <a:ext cx="4422449" cy="556084"/>
            </a:xfrm>
            <a:prstGeom prst="rect">
              <a:avLst/>
            </a:prstGeom>
            <a:noFill/>
          </p:spPr>
          <p:txBody>
            <a:bodyPr wrap="square" rtlCol="0">
              <a:spAutoFit/>
            </a:bodyPr>
            <a:lstStyle/>
            <a:p>
              <a:pPr algn="ctr"/>
              <a:r>
                <a:rPr kumimoji="1" lang="en-US" altLang="ja-JP" sz="2800" b="1" dirty="0"/>
                <a:t>DERC</a:t>
              </a:r>
              <a:r>
                <a:rPr kumimoji="1" lang="ja-JP" altLang="en-US" sz="2800" b="1" dirty="0"/>
                <a:t>プラットフォーム</a:t>
              </a:r>
            </a:p>
          </p:txBody>
        </p:sp>
        <p:sp>
          <p:nvSpPr>
            <p:cNvPr id="10" name="四角形: 角を丸くする 9">
              <a:extLst>
                <a:ext uri="{FF2B5EF4-FFF2-40B4-BE49-F238E27FC236}">
                  <a16:creationId xmlns:a16="http://schemas.microsoft.com/office/drawing/2014/main" id="{0937AD9F-886D-48D6-903C-6A31F4CFFBA1}"/>
                </a:ext>
              </a:extLst>
            </p:cNvPr>
            <p:cNvSpPr/>
            <p:nvPr/>
          </p:nvSpPr>
          <p:spPr>
            <a:xfrm>
              <a:off x="-216066" y="3613002"/>
              <a:ext cx="2583110" cy="501112"/>
            </a:xfrm>
            <a:prstGeom prst="round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bg1"/>
                  </a:solidFill>
                </a:rPr>
                <a:t>ヘルスケア（歩数）</a:t>
              </a:r>
              <a:r>
                <a:rPr kumimoji="1" lang="en-US" altLang="ja-JP" b="1" dirty="0">
                  <a:solidFill>
                    <a:schemeClr val="bg1"/>
                  </a:solidFill>
                </a:rPr>
                <a:t>※</a:t>
              </a:r>
              <a:endParaRPr kumimoji="1" lang="ja-JP" altLang="en-US" b="1" dirty="0">
                <a:solidFill>
                  <a:schemeClr val="bg1"/>
                </a:solidFill>
              </a:endParaRPr>
            </a:p>
          </p:txBody>
        </p:sp>
        <p:sp>
          <p:nvSpPr>
            <p:cNvPr id="12" name="四角形: 角を丸くする 11">
              <a:extLst>
                <a:ext uri="{FF2B5EF4-FFF2-40B4-BE49-F238E27FC236}">
                  <a16:creationId xmlns:a16="http://schemas.microsoft.com/office/drawing/2014/main" id="{9E8F834F-4B81-463A-94B9-738A6A8A40AF}"/>
                </a:ext>
              </a:extLst>
            </p:cNvPr>
            <p:cNvSpPr/>
            <p:nvPr/>
          </p:nvSpPr>
          <p:spPr>
            <a:xfrm>
              <a:off x="-216065" y="3030568"/>
              <a:ext cx="2583110" cy="501112"/>
            </a:xfrm>
            <a:prstGeom prst="round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bg1"/>
                  </a:solidFill>
                </a:rPr>
                <a:t>議論（ビデオ、テキスト）</a:t>
              </a:r>
            </a:p>
          </p:txBody>
        </p:sp>
        <p:sp>
          <p:nvSpPr>
            <p:cNvPr id="13" name="四角形: 角を丸くする 12">
              <a:extLst>
                <a:ext uri="{FF2B5EF4-FFF2-40B4-BE49-F238E27FC236}">
                  <a16:creationId xmlns:a16="http://schemas.microsoft.com/office/drawing/2014/main" id="{4D7E2E6C-7025-4D4E-9BF3-B5D5AAE288F0}"/>
                </a:ext>
              </a:extLst>
            </p:cNvPr>
            <p:cNvSpPr/>
            <p:nvPr/>
          </p:nvSpPr>
          <p:spPr>
            <a:xfrm>
              <a:off x="-1835436" y="3030568"/>
              <a:ext cx="1479474" cy="1112716"/>
            </a:xfrm>
            <a:prstGeom prst="round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bg1"/>
                  </a:solidFill>
                </a:rPr>
                <a:t>日常生活</a:t>
              </a:r>
            </a:p>
          </p:txBody>
        </p:sp>
      </p:grpSp>
    </p:spTree>
    <p:extLst>
      <p:ext uri="{BB962C8B-B14F-4D97-AF65-F5344CB8AC3E}">
        <p14:creationId xmlns:p14="http://schemas.microsoft.com/office/powerpoint/2010/main" val="978022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50;p6">
            <a:extLst>
              <a:ext uri="{FF2B5EF4-FFF2-40B4-BE49-F238E27FC236}">
                <a16:creationId xmlns:a16="http://schemas.microsoft.com/office/drawing/2014/main" id="{2A9C2239-4509-4616-9222-E4B680A8E03D}"/>
              </a:ext>
            </a:extLst>
          </p:cNvPr>
          <p:cNvSpPr/>
          <p:nvPr/>
        </p:nvSpPr>
        <p:spPr>
          <a:xfrm>
            <a:off x="-415636" y="-96982"/>
            <a:ext cx="10072254" cy="1108364"/>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ja-JP" altLang="en-US" sz="4000" b="1" dirty="0">
                <a:solidFill>
                  <a:schemeClr val="lt1"/>
                </a:solidFill>
                <a:latin typeface="Calibri"/>
                <a:ea typeface="Calibri"/>
                <a:cs typeface="Calibri"/>
                <a:sym typeface="Calibri"/>
              </a:rPr>
              <a:t>プラットフォーム使用の流れ</a:t>
            </a:r>
            <a:endParaRPr dirty="0"/>
          </a:p>
        </p:txBody>
      </p:sp>
      <p:sp>
        <p:nvSpPr>
          <p:cNvPr id="82" name="矢印: 五方向 81">
            <a:extLst>
              <a:ext uri="{FF2B5EF4-FFF2-40B4-BE49-F238E27FC236}">
                <a16:creationId xmlns:a16="http://schemas.microsoft.com/office/drawing/2014/main" id="{6B70E85D-8B70-4953-81D8-A0247F88BBBB}"/>
              </a:ext>
            </a:extLst>
          </p:cNvPr>
          <p:cNvSpPr/>
          <p:nvPr/>
        </p:nvSpPr>
        <p:spPr>
          <a:xfrm>
            <a:off x="1850961" y="4054468"/>
            <a:ext cx="6475219" cy="383824"/>
          </a:xfrm>
          <a:prstGeom prst="homePlate">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矢印: 五方向 7">
            <a:extLst>
              <a:ext uri="{FF2B5EF4-FFF2-40B4-BE49-F238E27FC236}">
                <a16:creationId xmlns:a16="http://schemas.microsoft.com/office/drawing/2014/main" id="{C93CB044-E02E-41F9-8547-3525AD4DF92E}"/>
              </a:ext>
            </a:extLst>
          </p:cNvPr>
          <p:cNvSpPr/>
          <p:nvPr/>
        </p:nvSpPr>
        <p:spPr>
          <a:xfrm>
            <a:off x="8803607" y="3548346"/>
            <a:ext cx="150298" cy="383824"/>
          </a:xfrm>
          <a:prstGeom prst="homePlate">
            <a:avLst>
              <a:gd name="adj" fmla="val 0"/>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6" name="グループ化 5">
            <a:extLst>
              <a:ext uri="{FF2B5EF4-FFF2-40B4-BE49-F238E27FC236}">
                <a16:creationId xmlns:a16="http://schemas.microsoft.com/office/drawing/2014/main" id="{D43503C2-2CC9-4B10-944A-BE063B5B5C60}"/>
              </a:ext>
            </a:extLst>
          </p:cNvPr>
          <p:cNvGrpSpPr/>
          <p:nvPr/>
        </p:nvGrpSpPr>
        <p:grpSpPr>
          <a:xfrm>
            <a:off x="0" y="3591634"/>
            <a:ext cx="1267814" cy="1277750"/>
            <a:chOff x="368814" y="3042179"/>
            <a:chExt cx="1267814" cy="1277750"/>
          </a:xfrm>
        </p:grpSpPr>
        <p:sp>
          <p:nvSpPr>
            <p:cNvPr id="10" name="テキスト ボックス 9">
              <a:extLst>
                <a:ext uri="{FF2B5EF4-FFF2-40B4-BE49-F238E27FC236}">
                  <a16:creationId xmlns:a16="http://schemas.microsoft.com/office/drawing/2014/main" id="{F1BBAB10-DFF4-4C19-9BE5-C5353C48D217}"/>
                </a:ext>
              </a:extLst>
            </p:cNvPr>
            <p:cNvSpPr txBox="1"/>
            <p:nvPr/>
          </p:nvSpPr>
          <p:spPr>
            <a:xfrm>
              <a:off x="468164" y="3042179"/>
              <a:ext cx="996247" cy="338554"/>
            </a:xfrm>
            <a:prstGeom prst="rect">
              <a:avLst/>
            </a:prstGeom>
            <a:noFill/>
          </p:spPr>
          <p:txBody>
            <a:bodyPr wrap="square" rtlCol="0">
              <a:spAutoFit/>
            </a:bodyPr>
            <a:lstStyle/>
            <a:p>
              <a:pPr algn="ctr"/>
              <a:r>
                <a:rPr kumimoji="1" lang="ja-JP" altLang="en-US" sz="1600" b="1" dirty="0"/>
                <a:t>日常生活</a:t>
              </a:r>
              <a:endParaRPr kumimoji="1" lang="en-US" altLang="ja-JP" sz="1600" b="1" dirty="0"/>
            </a:p>
          </p:txBody>
        </p:sp>
        <p:sp>
          <p:nvSpPr>
            <p:cNvPr id="11" name="テキスト ボックス 10">
              <a:extLst>
                <a:ext uri="{FF2B5EF4-FFF2-40B4-BE49-F238E27FC236}">
                  <a16:creationId xmlns:a16="http://schemas.microsoft.com/office/drawing/2014/main" id="{B8C8D42D-2FDE-4463-9289-D1AA73E6E455}"/>
                </a:ext>
              </a:extLst>
            </p:cNvPr>
            <p:cNvSpPr txBox="1"/>
            <p:nvPr/>
          </p:nvSpPr>
          <p:spPr>
            <a:xfrm>
              <a:off x="739575" y="3981375"/>
              <a:ext cx="598348" cy="338554"/>
            </a:xfrm>
            <a:prstGeom prst="rect">
              <a:avLst/>
            </a:prstGeom>
            <a:noFill/>
          </p:spPr>
          <p:txBody>
            <a:bodyPr wrap="square" rtlCol="0">
              <a:spAutoFit/>
            </a:bodyPr>
            <a:lstStyle/>
            <a:p>
              <a:r>
                <a:rPr kumimoji="1" lang="ja-JP" altLang="en-US" sz="1600" b="1" dirty="0"/>
                <a:t>議論</a:t>
              </a:r>
              <a:endParaRPr kumimoji="1" lang="en-US" altLang="ja-JP" sz="1600" dirty="0"/>
            </a:p>
          </p:txBody>
        </p:sp>
        <p:sp>
          <p:nvSpPr>
            <p:cNvPr id="12" name="テキスト ボックス 11">
              <a:extLst>
                <a:ext uri="{FF2B5EF4-FFF2-40B4-BE49-F238E27FC236}">
                  <a16:creationId xmlns:a16="http://schemas.microsoft.com/office/drawing/2014/main" id="{4B00DC01-6CD2-4A58-8066-18EE7D245080}"/>
                </a:ext>
              </a:extLst>
            </p:cNvPr>
            <p:cNvSpPr txBox="1"/>
            <p:nvPr/>
          </p:nvSpPr>
          <p:spPr>
            <a:xfrm>
              <a:off x="368814" y="3379257"/>
              <a:ext cx="1267814" cy="584775"/>
            </a:xfrm>
            <a:prstGeom prst="rect">
              <a:avLst/>
            </a:prstGeom>
            <a:noFill/>
          </p:spPr>
          <p:txBody>
            <a:bodyPr wrap="square" rtlCol="0">
              <a:spAutoFit/>
            </a:bodyPr>
            <a:lstStyle/>
            <a:p>
              <a:pPr algn="ctr"/>
              <a:r>
                <a:rPr kumimoji="1" lang="ja-JP" altLang="en-US" sz="1600" b="1" dirty="0"/>
                <a:t>ヘルスケア（歩数）</a:t>
              </a:r>
              <a:endParaRPr kumimoji="1" lang="en-US" altLang="ja-JP" sz="1600" b="1" dirty="0"/>
            </a:p>
          </p:txBody>
        </p:sp>
      </p:grpSp>
      <p:sp>
        <p:nvSpPr>
          <p:cNvPr id="17" name="正方形/長方形 16">
            <a:extLst>
              <a:ext uri="{FF2B5EF4-FFF2-40B4-BE49-F238E27FC236}">
                <a16:creationId xmlns:a16="http://schemas.microsoft.com/office/drawing/2014/main" id="{41F4701D-138C-4954-9A4D-AAA374D10448}"/>
              </a:ext>
            </a:extLst>
          </p:cNvPr>
          <p:cNvSpPr/>
          <p:nvPr/>
        </p:nvSpPr>
        <p:spPr>
          <a:xfrm>
            <a:off x="1172635" y="3426268"/>
            <a:ext cx="7795502" cy="151283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矢印: 五方向 20">
            <a:extLst>
              <a:ext uri="{FF2B5EF4-FFF2-40B4-BE49-F238E27FC236}">
                <a16:creationId xmlns:a16="http://schemas.microsoft.com/office/drawing/2014/main" id="{49E006E7-D3F6-4F86-819E-D790DA5EA507}"/>
              </a:ext>
            </a:extLst>
          </p:cNvPr>
          <p:cNvSpPr/>
          <p:nvPr/>
        </p:nvSpPr>
        <p:spPr>
          <a:xfrm>
            <a:off x="1836122" y="3553656"/>
            <a:ext cx="6475219"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矢印: 五方向 62">
            <a:extLst>
              <a:ext uri="{FF2B5EF4-FFF2-40B4-BE49-F238E27FC236}">
                <a16:creationId xmlns:a16="http://schemas.microsoft.com/office/drawing/2014/main" id="{8C426365-47D2-4D4F-A4B4-1682819F70C6}"/>
              </a:ext>
            </a:extLst>
          </p:cNvPr>
          <p:cNvSpPr/>
          <p:nvPr/>
        </p:nvSpPr>
        <p:spPr>
          <a:xfrm>
            <a:off x="4901184" y="4492852"/>
            <a:ext cx="348803" cy="383824"/>
          </a:xfrm>
          <a:prstGeom prst="homePlate">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6" name="矢印: 五方向 65">
            <a:extLst>
              <a:ext uri="{FF2B5EF4-FFF2-40B4-BE49-F238E27FC236}">
                <a16:creationId xmlns:a16="http://schemas.microsoft.com/office/drawing/2014/main" id="{81FDB956-601B-4932-9CE0-261EB2744763}"/>
              </a:ext>
            </a:extLst>
          </p:cNvPr>
          <p:cNvSpPr/>
          <p:nvPr/>
        </p:nvSpPr>
        <p:spPr>
          <a:xfrm>
            <a:off x="4346816" y="4488115"/>
            <a:ext cx="354059" cy="383824"/>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3" name="矢印: 五方向 82">
            <a:extLst>
              <a:ext uri="{FF2B5EF4-FFF2-40B4-BE49-F238E27FC236}">
                <a16:creationId xmlns:a16="http://schemas.microsoft.com/office/drawing/2014/main" id="{C9D6D217-E42B-4C2D-B96B-E5935AFDB9E9}"/>
              </a:ext>
            </a:extLst>
          </p:cNvPr>
          <p:cNvSpPr/>
          <p:nvPr/>
        </p:nvSpPr>
        <p:spPr>
          <a:xfrm>
            <a:off x="8803607" y="4061557"/>
            <a:ext cx="150298" cy="383824"/>
          </a:xfrm>
          <a:prstGeom prst="homePlate">
            <a:avLst>
              <a:gd name="adj" fmla="val 0"/>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4" name="グループ化 93">
            <a:extLst>
              <a:ext uri="{FF2B5EF4-FFF2-40B4-BE49-F238E27FC236}">
                <a16:creationId xmlns:a16="http://schemas.microsoft.com/office/drawing/2014/main" id="{2E0883A6-3E0D-4DBF-885E-C3AA42200CBF}"/>
              </a:ext>
            </a:extLst>
          </p:cNvPr>
          <p:cNvGrpSpPr/>
          <p:nvPr/>
        </p:nvGrpSpPr>
        <p:grpSpPr>
          <a:xfrm>
            <a:off x="2564031" y="2125777"/>
            <a:ext cx="1474246" cy="988507"/>
            <a:chOff x="4090225" y="1836005"/>
            <a:chExt cx="4957542" cy="3324114"/>
          </a:xfrm>
        </p:grpSpPr>
        <p:grpSp>
          <p:nvGrpSpPr>
            <p:cNvPr id="95" name="グループ化 94">
              <a:extLst>
                <a:ext uri="{FF2B5EF4-FFF2-40B4-BE49-F238E27FC236}">
                  <a16:creationId xmlns:a16="http://schemas.microsoft.com/office/drawing/2014/main" id="{43EEA041-8C12-4E03-BA35-E260536C8238}"/>
                </a:ext>
              </a:extLst>
            </p:cNvPr>
            <p:cNvGrpSpPr/>
            <p:nvPr/>
          </p:nvGrpSpPr>
          <p:grpSpPr>
            <a:xfrm>
              <a:off x="4231018" y="1919527"/>
              <a:ext cx="4669072" cy="3018946"/>
              <a:chOff x="4231018" y="1919527"/>
              <a:chExt cx="4669072" cy="3018946"/>
            </a:xfrm>
          </p:grpSpPr>
          <p:grpSp>
            <p:nvGrpSpPr>
              <p:cNvPr id="97" name="グループ化 96">
                <a:extLst>
                  <a:ext uri="{FF2B5EF4-FFF2-40B4-BE49-F238E27FC236}">
                    <a16:creationId xmlns:a16="http://schemas.microsoft.com/office/drawing/2014/main" id="{6E299878-9D11-49AF-B147-DDDB7F4DBCFE}"/>
                  </a:ext>
                </a:extLst>
              </p:cNvPr>
              <p:cNvGrpSpPr/>
              <p:nvPr/>
            </p:nvGrpSpPr>
            <p:grpSpPr>
              <a:xfrm>
                <a:off x="4231018" y="1919527"/>
                <a:ext cx="4669072" cy="3018946"/>
                <a:chOff x="4347620" y="1875879"/>
                <a:chExt cx="4669072" cy="3018946"/>
              </a:xfrm>
            </p:grpSpPr>
            <p:pic>
              <p:nvPicPr>
                <p:cNvPr id="99" name="図 98">
                  <a:extLst>
                    <a:ext uri="{FF2B5EF4-FFF2-40B4-BE49-F238E27FC236}">
                      <a16:creationId xmlns:a16="http://schemas.microsoft.com/office/drawing/2014/main" id="{47CDAEDA-7B9B-4B7E-8F89-AE4C63546F1A}"/>
                    </a:ext>
                  </a:extLst>
                </p:cNvPr>
                <p:cNvPicPr>
                  <a:picLocks noChangeAspect="1"/>
                </p:cNvPicPr>
                <p:nvPr/>
              </p:nvPicPr>
              <p:blipFill rotWithShape="1">
                <a:blip r:embed="rId3"/>
                <a:srcRect r="48938"/>
                <a:stretch/>
              </p:blipFill>
              <p:spPr>
                <a:xfrm>
                  <a:off x="4347620" y="2617484"/>
                  <a:ext cx="4669071" cy="2277341"/>
                </a:xfrm>
                <a:prstGeom prst="rect">
                  <a:avLst/>
                </a:prstGeom>
                <a:ln w="12700">
                  <a:noFill/>
                </a:ln>
              </p:spPr>
            </p:pic>
            <p:grpSp>
              <p:nvGrpSpPr>
                <p:cNvPr id="104" name="グループ化 103">
                  <a:extLst>
                    <a:ext uri="{FF2B5EF4-FFF2-40B4-BE49-F238E27FC236}">
                      <a16:creationId xmlns:a16="http://schemas.microsoft.com/office/drawing/2014/main" id="{F427714E-8FDA-45DB-8C34-36871ABF8D0E}"/>
                    </a:ext>
                  </a:extLst>
                </p:cNvPr>
                <p:cNvGrpSpPr/>
                <p:nvPr/>
              </p:nvGrpSpPr>
              <p:grpSpPr>
                <a:xfrm>
                  <a:off x="4347621" y="1875879"/>
                  <a:ext cx="4669071" cy="875947"/>
                  <a:chOff x="585743" y="130334"/>
                  <a:chExt cx="4291797" cy="805168"/>
                </a:xfrm>
              </p:grpSpPr>
              <p:pic>
                <p:nvPicPr>
                  <p:cNvPr id="105" name="図 104">
                    <a:extLst>
                      <a:ext uri="{FF2B5EF4-FFF2-40B4-BE49-F238E27FC236}">
                        <a16:creationId xmlns:a16="http://schemas.microsoft.com/office/drawing/2014/main" id="{2DDECFED-1CEA-4FA4-8075-18AA29887605}"/>
                      </a:ext>
                    </a:extLst>
                  </p:cNvPr>
                  <p:cNvPicPr>
                    <a:picLocks noChangeAspect="1"/>
                  </p:cNvPicPr>
                  <p:nvPr/>
                </p:nvPicPr>
                <p:blipFill rotWithShape="1">
                  <a:blip r:embed="rId4"/>
                  <a:srcRect t="7459" r="14360" b="81552"/>
                  <a:stretch/>
                </p:blipFill>
                <p:spPr>
                  <a:xfrm>
                    <a:off x="585744" y="503534"/>
                    <a:ext cx="4291795" cy="431968"/>
                  </a:xfrm>
                  <a:prstGeom prst="rect">
                    <a:avLst/>
                  </a:prstGeom>
                </p:spPr>
              </p:pic>
              <p:pic>
                <p:nvPicPr>
                  <p:cNvPr id="107" name="図 106">
                    <a:extLst>
                      <a:ext uri="{FF2B5EF4-FFF2-40B4-BE49-F238E27FC236}">
                        <a16:creationId xmlns:a16="http://schemas.microsoft.com/office/drawing/2014/main" id="{B985C610-2C24-4CCE-AD40-59D520D4D484}"/>
                      </a:ext>
                    </a:extLst>
                  </p:cNvPr>
                  <p:cNvPicPr>
                    <a:picLocks noChangeAspect="1"/>
                  </p:cNvPicPr>
                  <p:nvPr/>
                </p:nvPicPr>
                <p:blipFill rotWithShape="1">
                  <a:blip r:embed="rId5"/>
                  <a:srcRect l="843" t="36326" r="16698"/>
                  <a:stretch/>
                </p:blipFill>
                <p:spPr>
                  <a:xfrm>
                    <a:off x="585744" y="392151"/>
                    <a:ext cx="4291796" cy="497226"/>
                  </a:xfrm>
                  <a:prstGeom prst="rect">
                    <a:avLst/>
                  </a:prstGeom>
                </p:spPr>
              </p:pic>
              <p:pic>
                <p:nvPicPr>
                  <p:cNvPr id="108" name="図 107">
                    <a:extLst>
                      <a:ext uri="{FF2B5EF4-FFF2-40B4-BE49-F238E27FC236}">
                        <a16:creationId xmlns:a16="http://schemas.microsoft.com/office/drawing/2014/main" id="{C2642642-E1CA-4243-A78A-B628AAF6698A}"/>
                      </a:ext>
                    </a:extLst>
                  </p:cNvPr>
                  <p:cNvPicPr>
                    <a:picLocks noChangeAspect="1"/>
                  </p:cNvPicPr>
                  <p:nvPr/>
                </p:nvPicPr>
                <p:blipFill rotWithShape="1">
                  <a:blip r:embed="rId6"/>
                  <a:srcRect t="-8589" r="26177" b="-30955"/>
                  <a:stretch/>
                </p:blipFill>
                <p:spPr>
                  <a:xfrm>
                    <a:off x="585743" y="130334"/>
                    <a:ext cx="4291795" cy="373200"/>
                  </a:xfrm>
                  <a:prstGeom prst="rect">
                    <a:avLst/>
                  </a:prstGeom>
                </p:spPr>
              </p:pic>
            </p:grpSp>
          </p:grpSp>
          <p:sp>
            <p:nvSpPr>
              <p:cNvPr id="98" name="正方形/長方形 97">
                <a:extLst>
                  <a:ext uri="{FF2B5EF4-FFF2-40B4-BE49-F238E27FC236}">
                    <a16:creationId xmlns:a16="http://schemas.microsoft.com/office/drawing/2014/main" id="{14489C02-DCD2-450E-A2CF-03CB484AEA30}"/>
                  </a:ext>
                </a:extLst>
              </p:cNvPr>
              <p:cNvSpPr/>
              <p:nvPr/>
            </p:nvSpPr>
            <p:spPr>
              <a:xfrm>
                <a:off x="4305719" y="2325533"/>
                <a:ext cx="532562" cy="19660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96" name="四角形: 角を丸くする 95">
              <a:extLst>
                <a:ext uri="{FF2B5EF4-FFF2-40B4-BE49-F238E27FC236}">
                  <a16:creationId xmlns:a16="http://schemas.microsoft.com/office/drawing/2014/main" id="{3923703E-4362-447E-B3BF-67997556FE33}"/>
                </a:ext>
              </a:extLst>
            </p:cNvPr>
            <p:cNvSpPr/>
            <p:nvPr/>
          </p:nvSpPr>
          <p:spPr>
            <a:xfrm>
              <a:off x="4090225" y="1836005"/>
              <a:ext cx="4957542" cy="3324114"/>
            </a:xfrm>
            <a:prstGeom prst="roundRect">
              <a:avLst>
                <a:gd name="adj" fmla="val 986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1" name="テキスト ボックス 60">
            <a:extLst>
              <a:ext uri="{FF2B5EF4-FFF2-40B4-BE49-F238E27FC236}">
                <a16:creationId xmlns:a16="http://schemas.microsoft.com/office/drawing/2014/main" id="{4962176B-9274-41F2-9BA4-F907CE7B926A}"/>
              </a:ext>
            </a:extLst>
          </p:cNvPr>
          <p:cNvSpPr txBox="1"/>
          <p:nvPr/>
        </p:nvSpPr>
        <p:spPr>
          <a:xfrm>
            <a:off x="1486829" y="2714216"/>
            <a:ext cx="761086" cy="369332"/>
          </a:xfrm>
          <a:prstGeom prst="rect">
            <a:avLst/>
          </a:prstGeom>
          <a:noFill/>
        </p:spPr>
        <p:txBody>
          <a:bodyPr wrap="square" rtlCol="0">
            <a:spAutoFit/>
          </a:bodyPr>
          <a:lstStyle/>
          <a:p>
            <a:r>
              <a:rPr kumimoji="1" lang="en-US" altLang="ja-JP" b="1" dirty="0"/>
              <a:t>00:00</a:t>
            </a:r>
            <a:endParaRPr kumimoji="1" lang="ja-JP" altLang="en-US" b="1" dirty="0"/>
          </a:p>
        </p:txBody>
      </p:sp>
      <p:sp>
        <p:nvSpPr>
          <p:cNvPr id="109" name="テキスト ボックス 108">
            <a:extLst>
              <a:ext uri="{FF2B5EF4-FFF2-40B4-BE49-F238E27FC236}">
                <a16:creationId xmlns:a16="http://schemas.microsoft.com/office/drawing/2014/main" id="{5F341299-43C1-4831-89CD-0FB8D1F7A8C8}"/>
              </a:ext>
            </a:extLst>
          </p:cNvPr>
          <p:cNvSpPr txBox="1"/>
          <p:nvPr/>
        </p:nvSpPr>
        <p:spPr>
          <a:xfrm>
            <a:off x="7945637" y="2763907"/>
            <a:ext cx="761086" cy="369332"/>
          </a:xfrm>
          <a:prstGeom prst="rect">
            <a:avLst/>
          </a:prstGeom>
          <a:noFill/>
        </p:spPr>
        <p:txBody>
          <a:bodyPr wrap="square" rtlCol="0">
            <a:spAutoFit/>
          </a:bodyPr>
          <a:lstStyle/>
          <a:p>
            <a:r>
              <a:rPr kumimoji="1" lang="en-US" altLang="ja-JP" b="1" dirty="0"/>
              <a:t>24:00</a:t>
            </a:r>
            <a:endParaRPr kumimoji="1" lang="ja-JP" altLang="en-US" b="1" dirty="0"/>
          </a:p>
        </p:txBody>
      </p:sp>
      <p:cxnSp>
        <p:nvCxnSpPr>
          <p:cNvPr id="111" name="直線コネクタ 110">
            <a:extLst>
              <a:ext uri="{FF2B5EF4-FFF2-40B4-BE49-F238E27FC236}">
                <a16:creationId xmlns:a16="http://schemas.microsoft.com/office/drawing/2014/main" id="{0C6428EB-1CFE-42D0-8859-131A0E897594}"/>
              </a:ext>
            </a:extLst>
          </p:cNvPr>
          <p:cNvCxnSpPr>
            <a:cxnSpLocks/>
          </p:cNvCxnSpPr>
          <p:nvPr/>
        </p:nvCxnSpPr>
        <p:spPr>
          <a:xfrm>
            <a:off x="3550373" y="3569361"/>
            <a:ext cx="0" cy="352414"/>
          </a:xfrm>
          <a:prstGeom prst="line">
            <a:avLst/>
          </a:prstGeom>
          <a:ln w="28575">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12" name="直線矢印コネクタ 111">
            <a:extLst>
              <a:ext uri="{FF2B5EF4-FFF2-40B4-BE49-F238E27FC236}">
                <a16:creationId xmlns:a16="http://schemas.microsoft.com/office/drawing/2014/main" id="{99B40F9D-8649-467F-922B-6D1E923F3B58}"/>
              </a:ext>
            </a:extLst>
          </p:cNvPr>
          <p:cNvCxnSpPr>
            <a:cxnSpLocks/>
          </p:cNvCxnSpPr>
          <p:nvPr/>
        </p:nvCxnSpPr>
        <p:spPr>
          <a:xfrm>
            <a:off x="3224672" y="3146313"/>
            <a:ext cx="339626" cy="40734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14" name="グループ化 113">
            <a:extLst>
              <a:ext uri="{FF2B5EF4-FFF2-40B4-BE49-F238E27FC236}">
                <a16:creationId xmlns:a16="http://schemas.microsoft.com/office/drawing/2014/main" id="{9DACF41C-9BE4-42E4-AEDC-F2C01FCDD5EC}"/>
              </a:ext>
            </a:extLst>
          </p:cNvPr>
          <p:cNvGrpSpPr/>
          <p:nvPr/>
        </p:nvGrpSpPr>
        <p:grpSpPr>
          <a:xfrm>
            <a:off x="4083773" y="5549234"/>
            <a:ext cx="2013112" cy="1007790"/>
            <a:chOff x="38099" y="4300398"/>
            <a:chExt cx="4406361" cy="2215724"/>
          </a:xfrm>
        </p:grpSpPr>
        <p:sp>
          <p:nvSpPr>
            <p:cNvPr id="115" name="四角形: 角を丸くする 114">
              <a:extLst>
                <a:ext uri="{FF2B5EF4-FFF2-40B4-BE49-F238E27FC236}">
                  <a16:creationId xmlns:a16="http://schemas.microsoft.com/office/drawing/2014/main" id="{A2583FB3-66E1-49C1-8682-23AA2EC776D6}"/>
                </a:ext>
              </a:extLst>
            </p:cNvPr>
            <p:cNvSpPr/>
            <p:nvPr/>
          </p:nvSpPr>
          <p:spPr>
            <a:xfrm flipV="1">
              <a:off x="148976" y="5502427"/>
              <a:ext cx="501112" cy="208796"/>
            </a:xfrm>
            <a:prstGeom prst="roundRect">
              <a:avLst>
                <a:gd name="adj" fmla="val 50000"/>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16" name="図 115">
              <a:extLst>
                <a:ext uri="{FF2B5EF4-FFF2-40B4-BE49-F238E27FC236}">
                  <a16:creationId xmlns:a16="http://schemas.microsoft.com/office/drawing/2014/main" id="{AE5A6658-32D9-4196-BABF-43044AC6BBDA}"/>
                </a:ext>
              </a:extLst>
            </p:cNvPr>
            <p:cNvPicPr>
              <a:picLocks noChangeAspect="1"/>
            </p:cNvPicPr>
            <p:nvPr/>
          </p:nvPicPr>
          <p:blipFill rotWithShape="1">
            <a:blip r:embed="rId7"/>
            <a:srcRect l="1" t="1346" r="5548" b="24078"/>
            <a:stretch/>
          </p:blipFill>
          <p:spPr>
            <a:xfrm>
              <a:off x="38099" y="4300398"/>
              <a:ext cx="4406361" cy="2215724"/>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117" name="正方形/長方形 116">
              <a:extLst>
                <a:ext uri="{FF2B5EF4-FFF2-40B4-BE49-F238E27FC236}">
                  <a16:creationId xmlns:a16="http://schemas.microsoft.com/office/drawing/2014/main" id="{558A91B0-4CDF-450C-96DF-9DA6D9A4A66C}"/>
                </a:ext>
              </a:extLst>
            </p:cNvPr>
            <p:cNvSpPr/>
            <p:nvPr/>
          </p:nvSpPr>
          <p:spPr>
            <a:xfrm>
              <a:off x="148946" y="4696565"/>
              <a:ext cx="373498"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 name="正方形/長方形 117">
              <a:extLst>
                <a:ext uri="{FF2B5EF4-FFF2-40B4-BE49-F238E27FC236}">
                  <a16:creationId xmlns:a16="http://schemas.microsoft.com/office/drawing/2014/main" id="{7A734A7A-451E-410C-A8E4-8F991D1CAB71}"/>
                </a:ext>
              </a:extLst>
            </p:cNvPr>
            <p:cNvSpPr/>
            <p:nvPr/>
          </p:nvSpPr>
          <p:spPr>
            <a:xfrm>
              <a:off x="154026" y="4991205"/>
              <a:ext cx="373498"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 name="正方形/長方形 118">
              <a:extLst>
                <a:ext uri="{FF2B5EF4-FFF2-40B4-BE49-F238E27FC236}">
                  <a16:creationId xmlns:a16="http://schemas.microsoft.com/office/drawing/2014/main" id="{FCA9DFC4-8D76-4F84-BE65-A94147ADBAA9}"/>
                </a:ext>
              </a:extLst>
            </p:cNvPr>
            <p:cNvSpPr/>
            <p:nvPr/>
          </p:nvSpPr>
          <p:spPr>
            <a:xfrm>
              <a:off x="148946" y="5285258"/>
              <a:ext cx="373498" cy="1097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grpSp>
        <p:nvGrpSpPr>
          <p:cNvPr id="120" name="グループ化 119">
            <a:extLst>
              <a:ext uri="{FF2B5EF4-FFF2-40B4-BE49-F238E27FC236}">
                <a16:creationId xmlns:a16="http://schemas.microsoft.com/office/drawing/2014/main" id="{55CD4ADB-3843-4F69-B030-C991E378F672}"/>
              </a:ext>
            </a:extLst>
          </p:cNvPr>
          <p:cNvGrpSpPr/>
          <p:nvPr/>
        </p:nvGrpSpPr>
        <p:grpSpPr>
          <a:xfrm>
            <a:off x="1695399" y="5504982"/>
            <a:ext cx="2233540" cy="1224829"/>
            <a:chOff x="74549" y="646983"/>
            <a:chExt cx="9178513" cy="4603207"/>
          </a:xfrm>
        </p:grpSpPr>
        <p:sp>
          <p:nvSpPr>
            <p:cNvPr id="121" name="テキスト ボックス 120">
              <a:extLst>
                <a:ext uri="{FF2B5EF4-FFF2-40B4-BE49-F238E27FC236}">
                  <a16:creationId xmlns:a16="http://schemas.microsoft.com/office/drawing/2014/main" id="{63D96584-9E8E-4EC0-9801-D2486574C615}"/>
                </a:ext>
              </a:extLst>
            </p:cNvPr>
            <p:cNvSpPr txBox="1"/>
            <p:nvPr/>
          </p:nvSpPr>
          <p:spPr>
            <a:xfrm>
              <a:off x="74549" y="646983"/>
              <a:ext cx="4185627" cy="954107"/>
            </a:xfrm>
            <a:prstGeom prst="rect">
              <a:avLst/>
            </a:prstGeom>
            <a:noFill/>
          </p:spPr>
          <p:txBody>
            <a:bodyPr wrap="square" rtlCol="0">
              <a:spAutoFit/>
            </a:bodyPr>
            <a:lstStyle/>
            <a:p>
              <a:endParaRPr lang="en-US" altLang="ja-JP" sz="1400" dirty="0"/>
            </a:p>
            <a:p>
              <a:endParaRPr lang="en-US" altLang="ja-JP" sz="1400" dirty="0"/>
            </a:p>
            <a:p>
              <a:endParaRPr lang="en-US" altLang="ja-JP" sz="1400" dirty="0"/>
            </a:p>
            <a:p>
              <a:endParaRPr lang="en-US" altLang="ja-JP" sz="1400" dirty="0"/>
            </a:p>
          </p:txBody>
        </p:sp>
        <p:pic>
          <p:nvPicPr>
            <p:cNvPr id="122" name="図 121">
              <a:extLst>
                <a:ext uri="{FF2B5EF4-FFF2-40B4-BE49-F238E27FC236}">
                  <a16:creationId xmlns:a16="http://schemas.microsoft.com/office/drawing/2014/main" id="{3FD8BCE6-0CBE-4783-BD76-072128EE7F3C}"/>
                </a:ext>
              </a:extLst>
            </p:cNvPr>
            <p:cNvPicPr>
              <a:picLocks noChangeAspect="1"/>
            </p:cNvPicPr>
            <p:nvPr/>
          </p:nvPicPr>
          <p:blipFill rotWithShape="1">
            <a:blip r:embed="rId8"/>
            <a:srcRect l="547" t="1076" r="2980"/>
            <a:stretch/>
          </p:blipFill>
          <p:spPr>
            <a:xfrm>
              <a:off x="106132" y="701623"/>
              <a:ext cx="4445855" cy="4548567"/>
            </a:xfrm>
            <a:prstGeom prst="rect">
              <a:avLst/>
            </a:prstGeom>
          </p:spPr>
        </p:pic>
        <p:grpSp>
          <p:nvGrpSpPr>
            <p:cNvPr id="123" name="グループ化 122">
              <a:extLst>
                <a:ext uri="{FF2B5EF4-FFF2-40B4-BE49-F238E27FC236}">
                  <a16:creationId xmlns:a16="http://schemas.microsoft.com/office/drawing/2014/main" id="{AE32E282-E072-4786-BCF5-BE7C60AB6A03}"/>
                </a:ext>
              </a:extLst>
            </p:cNvPr>
            <p:cNvGrpSpPr>
              <a:grpSpLocks noChangeAspect="1"/>
            </p:cNvGrpSpPr>
            <p:nvPr/>
          </p:nvGrpSpPr>
          <p:grpSpPr>
            <a:xfrm>
              <a:off x="4572000" y="723287"/>
              <a:ext cx="4681062" cy="4395958"/>
              <a:chOff x="5813288" y="1328899"/>
              <a:chExt cx="4518991" cy="4243758"/>
            </a:xfrm>
          </p:grpSpPr>
          <p:pic>
            <p:nvPicPr>
              <p:cNvPr id="154" name="図 153">
                <a:extLst>
                  <a:ext uri="{FF2B5EF4-FFF2-40B4-BE49-F238E27FC236}">
                    <a16:creationId xmlns:a16="http://schemas.microsoft.com/office/drawing/2014/main" id="{DC6EC2E2-78F5-42DF-AE3C-951483C4CA57}"/>
                  </a:ext>
                </a:extLst>
              </p:cNvPr>
              <p:cNvPicPr>
                <a:picLocks noChangeAspect="1"/>
              </p:cNvPicPr>
              <p:nvPr/>
            </p:nvPicPr>
            <p:blipFill rotWithShape="1">
              <a:blip r:embed="rId9"/>
              <a:srcRect l="428"/>
              <a:stretch/>
            </p:blipFill>
            <p:spPr>
              <a:xfrm>
                <a:off x="5813288" y="4176071"/>
                <a:ext cx="4499671" cy="1396586"/>
              </a:xfrm>
              <a:prstGeom prst="rect">
                <a:avLst/>
              </a:prstGeom>
            </p:spPr>
          </p:pic>
          <p:pic>
            <p:nvPicPr>
              <p:cNvPr id="155" name="図 154">
                <a:extLst>
                  <a:ext uri="{FF2B5EF4-FFF2-40B4-BE49-F238E27FC236}">
                    <a16:creationId xmlns:a16="http://schemas.microsoft.com/office/drawing/2014/main" id="{7A7D792E-B47B-4486-9272-6A9ABBFFE0AD}"/>
                  </a:ext>
                </a:extLst>
              </p:cNvPr>
              <p:cNvPicPr>
                <a:picLocks noChangeAspect="1"/>
              </p:cNvPicPr>
              <p:nvPr/>
            </p:nvPicPr>
            <p:blipFill rotWithShape="1">
              <a:blip r:embed="rId10"/>
              <a:srcRect t="2590" r="-430"/>
              <a:stretch/>
            </p:blipFill>
            <p:spPr>
              <a:xfrm>
                <a:off x="5813288" y="1328899"/>
                <a:ext cx="4518991" cy="3793897"/>
              </a:xfrm>
              <a:prstGeom prst="rect">
                <a:avLst/>
              </a:prstGeom>
            </p:spPr>
          </p:pic>
        </p:grpSp>
        <p:sp>
          <p:nvSpPr>
            <p:cNvPr id="125" name="正方形/長方形 124">
              <a:extLst>
                <a:ext uri="{FF2B5EF4-FFF2-40B4-BE49-F238E27FC236}">
                  <a16:creationId xmlns:a16="http://schemas.microsoft.com/office/drawing/2014/main" id="{CD608194-BCB0-4F88-A8CB-3AB09E08B2C5}"/>
                </a:ext>
              </a:extLst>
            </p:cNvPr>
            <p:cNvSpPr/>
            <p:nvPr/>
          </p:nvSpPr>
          <p:spPr>
            <a:xfrm>
              <a:off x="4583570" y="736906"/>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6" name="正方形/長方形 125">
              <a:extLst>
                <a:ext uri="{FF2B5EF4-FFF2-40B4-BE49-F238E27FC236}">
                  <a16:creationId xmlns:a16="http://schemas.microsoft.com/office/drawing/2014/main" id="{BB75D813-7A46-4879-A7E4-B19856D3B93B}"/>
                </a:ext>
              </a:extLst>
            </p:cNvPr>
            <p:cNvSpPr/>
            <p:nvPr/>
          </p:nvSpPr>
          <p:spPr>
            <a:xfrm>
              <a:off x="4583570" y="866402"/>
              <a:ext cx="320470" cy="4252843"/>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正方形/長方形 126">
              <a:extLst>
                <a:ext uri="{FF2B5EF4-FFF2-40B4-BE49-F238E27FC236}">
                  <a16:creationId xmlns:a16="http://schemas.microsoft.com/office/drawing/2014/main" id="{8A4F29DB-34FA-4DAF-9283-6953A282D145}"/>
                </a:ext>
              </a:extLst>
            </p:cNvPr>
            <p:cNvSpPr/>
            <p:nvPr/>
          </p:nvSpPr>
          <p:spPr>
            <a:xfrm>
              <a:off x="4583570" y="1076313"/>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8" name="正方形/長方形 127">
              <a:extLst>
                <a:ext uri="{FF2B5EF4-FFF2-40B4-BE49-F238E27FC236}">
                  <a16:creationId xmlns:a16="http://schemas.microsoft.com/office/drawing/2014/main" id="{ADA15A10-20AB-4776-B9AF-08520A20E04F}"/>
                </a:ext>
              </a:extLst>
            </p:cNvPr>
            <p:cNvSpPr/>
            <p:nvPr/>
          </p:nvSpPr>
          <p:spPr>
            <a:xfrm>
              <a:off x="4583570" y="1454584"/>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 name="正方形/長方形 128">
              <a:extLst>
                <a:ext uri="{FF2B5EF4-FFF2-40B4-BE49-F238E27FC236}">
                  <a16:creationId xmlns:a16="http://schemas.microsoft.com/office/drawing/2014/main" id="{E926A3D6-7154-4E75-897B-D936DB4BC49D}"/>
                </a:ext>
              </a:extLst>
            </p:cNvPr>
            <p:cNvSpPr/>
            <p:nvPr/>
          </p:nvSpPr>
          <p:spPr>
            <a:xfrm>
              <a:off x="4617729" y="3704855"/>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0" name="正方形/長方形 129">
              <a:extLst>
                <a:ext uri="{FF2B5EF4-FFF2-40B4-BE49-F238E27FC236}">
                  <a16:creationId xmlns:a16="http://schemas.microsoft.com/office/drawing/2014/main" id="{E4963045-2080-4478-8B93-F83F4C081A01}"/>
                </a:ext>
              </a:extLst>
            </p:cNvPr>
            <p:cNvSpPr/>
            <p:nvPr/>
          </p:nvSpPr>
          <p:spPr>
            <a:xfrm>
              <a:off x="4579755" y="1955393"/>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1" name="正方形/長方形 130">
              <a:extLst>
                <a:ext uri="{FF2B5EF4-FFF2-40B4-BE49-F238E27FC236}">
                  <a16:creationId xmlns:a16="http://schemas.microsoft.com/office/drawing/2014/main" id="{E106B507-C0C1-4BF2-B67C-FC9E081EF51B}"/>
                </a:ext>
              </a:extLst>
            </p:cNvPr>
            <p:cNvSpPr/>
            <p:nvPr/>
          </p:nvSpPr>
          <p:spPr>
            <a:xfrm>
              <a:off x="4617729" y="3182863"/>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2" name="正方形/長方形 131">
              <a:extLst>
                <a:ext uri="{FF2B5EF4-FFF2-40B4-BE49-F238E27FC236}">
                  <a16:creationId xmlns:a16="http://schemas.microsoft.com/office/drawing/2014/main" id="{10273EAF-427D-46D8-BBB3-EC27D3DE156A}"/>
                </a:ext>
              </a:extLst>
            </p:cNvPr>
            <p:cNvSpPr/>
            <p:nvPr/>
          </p:nvSpPr>
          <p:spPr>
            <a:xfrm>
              <a:off x="4617729" y="2332986"/>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3" name="正方形/長方形 132">
              <a:extLst>
                <a:ext uri="{FF2B5EF4-FFF2-40B4-BE49-F238E27FC236}">
                  <a16:creationId xmlns:a16="http://schemas.microsoft.com/office/drawing/2014/main" id="{7098F5F7-9052-40AC-86BB-7CE6717460D1}"/>
                </a:ext>
              </a:extLst>
            </p:cNvPr>
            <p:cNvSpPr/>
            <p:nvPr/>
          </p:nvSpPr>
          <p:spPr>
            <a:xfrm>
              <a:off x="4617729" y="2827727"/>
              <a:ext cx="1068368" cy="15309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4" name="正方形/長方形 133">
              <a:extLst>
                <a:ext uri="{FF2B5EF4-FFF2-40B4-BE49-F238E27FC236}">
                  <a16:creationId xmlns:a16="http://schemas.microsoft.com/office/drawing/2014/main" id="{54ECDDB0-3D37-43F5-9FD1-5D41DB4E17A3}"/>
                </a:ext>
              </a:extLst>
            </p:cNvPr>
            <p:cNvSpPr/>
            <p:nvPr/>
          </p:nvSpPr>
          <p:spPr>
            <a:xfrm>
              <a:off x="106132" y="773429"/>
              <a:ext cx="183428"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5" name="正方形/長方形 134">
              <a:extLst>
                <a:ext uri="{FF2B5EF4-FFF2-40B4-BE49-F238E27FC236}">
                  <a16:creationId xmlns:a16="http://schemas.microsoft.com/office/drawing/2014/main" id="{39EC935E-895E-42E1-B117-70A118A80D98}"/>
                </a:ext>
              </a:extLst>
            </p:cNvPr>
            <p:cNvSpPr/>
            <p:nvPr/>
          </p:nvSpPr>
          <p:spPr>
            <a:xfrm>
              <a:off x="106131" y="1143240"/>
              <a:ext cx="292014"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6" name="正方形/長方形 135">
              <a:extLst>
                <a:ext uri="{FF2B5EF4-FFF2-40B4-BE49-F238E27FC236}">
                  <a16:creationId xmlns:a16="http://schemas.microsoft.com/office/drawing/2014/main" id="{D4BC5CAE-A7DA-4B63-A56C-2E2158DCC908}"/>
                </a:ext>
              </a:extLst>
            </p:cNvPr>
            <p:cNvSpPr/>
            <p:nvPr/>
          </p:nvSpPr>
          <p:spPr>
            <a:xfrm>
              <a:off x="106132" y="1704704"/>
              <a:ext cx="183428"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7" name="正方形/長方形 136">
              <a:extLst>
                <a:ext uri="{FF2B5EF4-FFF2-40B4-BE49-F238E27FC236}">
                  <a16:creationId xmlns:a16="http://schemas.microsoft.com/office/drawing/2014/main" id="{BDDE5DDD-3B7B-474C-BE3F-8811F3FB131E}"/>
                </a:ext>
              </a:extLst>
            </p:cNvPr>
            <p:cNvSpPr/>
            <p:nvPr/>
          </p:nvSpPr>
          <p:spPr>
            <a:xfrm>
              <a:off x="106132" y="2067845"/>
              <a:ext cx="210098"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8" name="正方形/長方形 137">
              <a:extLst>
                <a:ext uri="{FF2B5EF4-FFF2-40B4-BE49-F238E27FC236}">
                  <a16:creationId xmlns:a16="http://schemas.microsoft.com/office/drawing/2014/main" id="{7A7A4776-CDAE-450A-9A3F-38DA7E7F473F}"/>
                </a:ext>
              </a:extLst>
            </p:cNvPr>
            <p:cNvSpPr/>
            <p:nvPr/>
          </p:nvSpPr>
          <p:spPr>
            <a:xfrm>
              <a:off x="106131" y="2688268"/>
              <a:ext cx="250103"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9" name="正方形/長方形 138">
              <a:extLst>
                <a:ext uri="{FF2B5EF4-FFF2-40B4-BE49-F238E27FC236}">
                  <a16:creationId xmlns:a16="http://schemas.microsoft.com/office/drawing/2014/main" id="{D10B081D-90A1-4768-9386-9B99E035D026}"/>
                </a:ext>
              </a:extLst>
            </p:cNvPr>
            <p:cNvSpPr/>
            <p:nvPr/>
          </p:nvSpPr>
          <p:spPr>
            <a:xfrm>
              <a:off x="106131" y="3254670"/>
              <a:ext cx="292013"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0" name="正方形/長方形 139">
              <a:extLst>
                <a:ext uri="{FF2B5EF4-FFF2-40B4-BE49-F238E27FC236}">
                  <a16:creationId xmlns:a16="http://schemas.microsoft.com/office/drawing/2014/main" id="{F801E1AA-35BE-4667-BAE9-4F987415840A}"/>
                </a:ext>
              </a:extLst>
            </p:cNvPr>
            <p:cNvSpPr/>
            <p:nvPr/>
          </p:nvSpPr>
          <p:spPr>
            <a:xfrm>
              <a:off x="106132" y="3821072"/>
              <a:ext cx="250102"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正方形/長方形 140">
              <a:extLst>
                <a:ext uri="{FF2B5EF4-FFF2-40B4-BE49-F238E27FC236}">
                  <a16:creationId xmlns:a16="http://schemas.microsoft.com/office/drawing/2014/main" id="{FD705AC0-BEA4-4758-9150-81AF59766872}"/>
                </a:ext>
              </a:extLst>
            </p:cNvPr>
            <p:cNvSpPr/>
            <p:nvPr/>
          </p:nvSpPr>
          <p:spPr>
            <a:xfrm>
              <a:off x="106131" y="4469852"/>
              <a:ext cx="183429"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2" name="正方形/長方形 141">
              <a:extLst>
                <a:ext uri="{FF2B5EF4-FFF2-40B4-BE49-F238E27FC236}">
                  <a16:creationId xmlns:a16="http://schemas.microsoft.com/office/drawing/2014/main" id="{6AFB0772-A043-4417-8C97-B7A3289C7151}"/>
                </a:ext>
              </a:extLst>
            </p:cNvPr>
            <p:cNvSpPr/>
            <p:nvPr/>
          </p:nvSpPr>
          <p:spPr>
            <a:xfrm>
              <a:off x="106131" y="5013530"/>
              <a:ext cx="183429" cy="8129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43" name="グループ化 142">
              <a:extLst>
                <a:ext uri="{FF2B5EF4-FFF2-40B4-BE49-F238E27FC236}">
                  <a16:creationId xmlns:a16="http://schemas.microsoft.com/office/drawing/2014/main" id="{DDC63D44-E7F9-4849-A0C7-F22235CE9287}"/>
                </a:ext>
              </a:extLst>
            </p:cNvPr>
            <p:cNvGrpSpPr/>
            <p:nvPr/>
          </p:nvGrpSpPr>
          <p:grpSpPr>
            <a:xfrm flipH="1">
              <a:off x="4021330" y="718400"/>
              <a:ext cx="939290" cy="4464674"/>
              <a:chOff x="3826575" y="1651507"/>
              <a:chExt cx="834474" cy="4464674"/>
            </a:xfrm>
          </p:grpSpPr>
          <p:sp>
            <p:nvSpPr>
              <p:cNvPr id="145" name="矢印: 右 144">
                <a:extLst>
                  <a:ext uri="{FF2B5EF4-FFF2-40B4-BE49-F238E27FC236}">
                    <a16:creationId xmlns:a16="http://schemas.microsoft.com/office/drawing/2014/main" id="{F76D6828-9589-49E1-B65C-9955DBA7BB53}"/>
                  </a:ext>
                </a:extLst>
              </p:cNvPr>
              <p:cNvSpPr/>
              <p:nvPr/>
            </p:nvSpPr>
            <p:spPr>
              <a:xfrm>
                <a:off x="3918530" y="1651507"/>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6" name="矢印: 右 145">
                <a:extLst>
                  <a:ext uri="{FF2B5EF4-FFF2-40B4-BE49-F238E27FC236}">
                    <a16:creationId xmlns:a16="http://schemas.microsoft.com/office/drawing/2014/main" id="{3CD1F719-4D0C-4743-8320-0D1BA56DA3E1}"/>
                  </a:ext>
                </a:extLst>
              </p:cNvPr>
              <p:cNvSpPr/>
              <p:nvPr/>
            </p:nvSpPr>
            <p:spPr>
              <a:xfrm>
                <a:off x="3918529" y="2033871"/>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7" name="矢印: 右 146">
                <a:extLst>
                  <a:ext uri="{FF2B5EF4-FFF2-40B4-BE49-F238E27FC236}">
                    <a16:creationId xmlns:a16="http://schemas.microsoft.com/office/drawing/2014/main" id="{FDE8FA27-2313-4861-A407-4FA73E7EBAAC}"/>
                  </a:ext>
                </a:extLst>
              </p:cNvPr>
              <p:cNvSpPr/>
              <p:nvPr/>
            </p:nvSpPr>
            <p:spPr>
              <a:xfrm>
                <a:off x="3896974" y="2624963"/>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8" name="矢印: 右 147">
                <a:extLst>
                  <a:ext uri="{FF2B5EF4-FFF2-40B4-BE49-F238E27FC236}">
                    <a16:creationId xmlns:a16="http://schemas.microsoft.com/office/drawing/2014/main" id="{5DCB58CC-E886-4915-833C-80B9941DC3BB}"/>
                  </a:ext>
                </a:extLst>
              </p:cNvPr>
              <p:cNvSpPr/>
              <p:nvPr/>
            </p:nvSpPr>
            <p:spPr>
              <a:xfrm>
                <a:off x="3896974" y="2964238"/>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9" name="矢印: 右 148">
                <a:extLst>
                  <a:ext uri="{FF2B5EF4-FFF2-40B4-BE49-F238E27FC236}">
                    <a16:creationId xmlns:a16="http://schemas.microsoft.com/office/drawing/2014/main" id="{58CFD5F7-F21F-4849-A595-E1635AEC0293}"/>
                  </a:ext>
                </a:extLst>
              </p:cNvPr>
              <p:cNvSpPr/>
              <p:nvPr/>
            </p:nvSpPr>
            <p:spPr>
              <a:xfrm rot="373655">
                <a:off x="3889783" y="3498913"/>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0" name="矢印: 右 149">
                <a:extLst>
                  <a:ext uri="{FF2B5EF4-FFF2-40B4-BE49-F238E27FC236}">
                    <a16:creationId xmlns:a16="http://schemas.microsoft.com/office/drawing/2014/main" id="{70D4DD92-4E11-44E5-AC42-4525D438E945}"/>
                  </a:ext>
                </a:extLst>
              </p:cNvPr>
              <p:cNvSpPr/>
              <p:nvPr/>
            </p:nvSpPr>
            <p:spPr>
              <a:xfrm rot="437062">
                <a:off x="3917060" y="3963935"/>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1" name="矢印: 右 150">
                <a:extLst>
                  <a:ext uri="{FF2B5EF4-FFF2-40B4-BE49-F238E27FC236}">
                    <a16:creationId xmlns:a16="http://schemas.microsoft.com/office/drawing/2014/main" id="{27323557-A5D3-48FA-8939-6AE63DB92F45}"/>
                  </a:ext>
                </a:extLst>
              </p:cNvPr>
              <p:cNvSpPr/>
              <p:nvPr/>
            </p:nvSpPr>
            <p:spPr>
              <a:xfrm rot="2200540">
                <a:off x="3896974" y="4567695"/>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矢印: 右 151">
                <a:extLst>
                  <a:ext uri="{FF2B5EF4-FFF2-40B4-BE49-F238E27FC236}">
                    <a16:creationId xmlns:a16="http://schemas.microsoft.com/office/drawing/2014/main" id="{21472109-77FE-4D30-B635-202AB3AA2731}"/>
                  </a:ext>
                </a:extLst>
              </p:cNvPr>
              <p:cNvSpPr/>
              <p:nvPr/>
            </p:nvSpPr>
            <p:spPr>
              <a:xfrm rot="1326545">
                <a:off x="3826575" y="5274062"/>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3" name="矢印: 右 152">
                <a:extLst>
                  <a:ext uri="{FF2B5EF4-FFF2-40B4-BE49-F238E27FC236}">
                    <a16:creationId xmlns:a16="http://schemas.microsoft.com/office/drawing/2014/main" id="{006DF1D0-2364-4191-B3D7-99B40AAFF2AE}"/>
                  </a:ext>
                </a:extLst>
              </p:cNvPr>
              <p:cNvSpPr/>
              <p:nvPr/>
            </p:nvSpPr>
            <p:spPr>
              <a:xfrm>
                <a:off x="3889782" y="5858386"/>
                <a:ext cx="742519" cy="257795"/>
              </a:xfrm>
              <a:prstGeom prst="rightArrow">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cxnSp>
        <p:nvCxnSpPr>
          <p:cNvPr id="156" name="直線コネクタ 155">
            <a:extLst>
              <a:ext uri="{FF2B5EF4-FFF2-40B4-BE49-F238E27FC236}">
                <a16:creationId xmlns:a16="http://schemas.microsoft.com/office/drawing/2014/main" id="{F38D6CCB-2875-4FFB-BA19-9564DAC04A71}"/>
              </a:ext>
            </a:extLst>
          </p:cNvPr>
          <p:cNvCxnSpPr>
            <a:cxnSpLocks/>
          </p:cNvCxnSpPr>
          <p:nvPr/>
        </p:nvCxnSpPr>
        <p:spPr>
          <a:xfrm>
            <a:off x="7889540" y="3569361"/>
            <a:ext cx="0" cy="868931"/>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1" name="グループ化 170">
            <a:extLst>
              <a:ext uri="{FF2B5EF4-FFF2-40B4-BE49-F238E27FC236}">
                <a16:creationId xmlns:a16="http://schemas.microsoft.com/office/drawing/2014/main" id="{B423834B-758B-4975-B80F-3BCF80F03CED}"/>
              </a:ext>
            </a:extLst>
          </p:cNvPr>
          <p:cNvGrpSpPr/>
          <p:nvPr/>
        </p:nvGrpSpPr>
        <p:grpSpPr>
          <a:xfrm>
            <a:off x="5561987" y="3944922"/>
            <a:ext cx="810962" cy="639097"/>
            <a:chOff x="5563623" y="3471566"/>
            <a:chExt cx="855901" cy="674512"/>
          </a:xfrm>
        </p:grpSpPr>
        <p:sp>
          <p:nvSpPr>
            <p:cNvPr id="163" name="四角形: 角を丸くする 162">
              <a:extLst>
                <a:ext uri="{FF2B5EF4-FFF2-40B4-BE49-F238E27FC236}">
                  <a16:creationId xmlns:a16="http://schemas.microsoft.com/office/drawing/2014/main" id="{ACC328A8-54C1-499C-B8D4-0053FB447970}"/>
                </a:ext>
              </a:extLst>
            </p:cNvPr>
            <p:cNvSpPr/>
            <p:nvPr/>
          </p:nvSpPr>
          <p:spPr>
            <a:xfrm>
              <a:off x="5563623" y="3471566"/>
              <a:ext cx="855901" cy="674512"/>
            </a:xfrm>
            <a:prstGeom prst="roundRect">
              <a:avLst>
                <a:gd name="adj" fmla="val 9864"/>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158" name="グループ化 157">
              <a:extLst>
                <a:ext uri="{FF2B5EF4-FFF2-40B4-BE49-F238E27FC236}">
                  <a16:creationId xmlns:a16="http://schemas.microsoft.com/office/drawing/2014/main" id="{3CAFEF93-7C4F-4C3C-B0C8-99AD6F94C823}"/>
                </a:ext>
              </a:extLst>
            </p:cNvPr>
            <p:cNvGrpSpPr/>
            <p:nvPr/>
          </p:nvGrpSpPr>
          <p:grpSpPr>
            <a:xfrm>
              <a:off x="5638543" y="3535699"/>
              <a:ext cx="706060" cy="535673"/>
              <a:chOff x="3727586" y="5350354"/>
              <a:chExt cx="1677822" cy="1272929"/>
            </a:xfrm>
          </p:grpSpPr>
          <p:pic>
            <p:nvPicPr>
              <p:cNvPr id="159" name="Picture 2" descr="Amazon.co.jp: Xiaomi Mi Band 5 スマートブレスレット グローバル版 スマートバンド 日本語アプリ 生理周期予測 健康管理  スマートウォッチ 11スポーツモード追加 24時間心拍測定 bluetooth5.0 睡眠管理 消費カロリー計 画面明るさ調整 着信通知 Alipay  QRコード 50M防水 ...">
                <a:extLst>
                  <a:ext uri="{FF2B5EF4-FFF2-40B4-BE49-F238E27FC236}">
                    <a16:creationId xmlns:a16="http://schemas.microsoft.com/office/drawing/2014/main" id="{10D20F56-DD2D-411C-B340-44E64B88BC9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727586" y="5350354"/>
                <a:ext cx="903119" cy="1268616"/>
              </a:xfrm>
              <a:prstGeom prst="rect">
                <a:avLst/>
              </a:prstGeom>
              <a:noFill/>
              <a:extLst>
                <a:ext uri="{909E8E84-426E-40DD-AFC4-6F175D3DCCD1}">
                  <a14:hiddenFill xmlns:a14="http://schemas.microsoft.com/office/drawing/2010/main">
                    <a:solidFill>
                      <a:srgbClr val="FFFFFF"/>
                    </a:solidFill>
                  </a14:hiddenFill>
                </a:ext>
              </a:extLst>
            </p:spPr>
          </p:pic>
          <p:pic>
            <p:nvPicPr>
              <p:cNvPr id="160" name="Picture 6" descr="iPhone 12 Pro・Pro Max 5G対応 トリプルカメラ搭載｜au">
                <a:extLst>
                  <a:ext uri="{FF2B5EF4-FFF2-40B4-BE49-F238E27FC236}">
                    <a16:creationId xmlns:a16="http://schemas.microsoft.com/office/drawing/2014/main" id="{86441B9E-983C-439D-A2EB-439852A9852E}"/>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l="16979" t="25645" r="55747" b="19590"/>
              <a:stretch/>
            </p:blipFill>
            <p:spPr bwMode="auto">
              <a:xfrm>
                <a:off x="4771636" y="5350689"/>
                <a:ext cx="633772" cy="1272594"/>
              </a:xfrm>
              <a:prstGeom prst="rect">
                <a:avLst/>
              </a:prstGeom>
              <a:noFill/>
              <a:extLst>
                <a:ext uri="{909E8E84-426E-40DD-AFC4-6F175D3DCCD1}">
                  <a14:hiddenFill xmlns:a14="http://schemas.microsoft.com/office/drawing/2010/main">
                    <a:solidFill>
                      <a:srgbClr val="FFFFFF"/>
                    </a:solidFill>
                  </a14:hiddenFill>
                </a:ext>
              </a:extLst>
            </p:spPr>
          </p:pic>
        </p:grpSp>
      </p:grpSp>
      <p:cxnSp>
        <p:nvCxnSpPr>
          <p:cNvPr id="172" name="直線矢印コネクタ 171">
            <a:extLst>
              <a:ext uri="{FF2B5EF4-FFF2-40B4-BE49-F238E27FC236}">
                <a16:creationId xmlns:a16="http://schemas.microsoft.com/office/drawing/2014/main" id="{2C78AE1B-6AF0-4B24-BD7F-7BB37030131D}"/>
              </a:ext>
            </a:extLst>
          </p:cNvPr>
          <p:cNvCxnSpPr>
            <a:cxnSpLocks/>
          </p:cNvCxnSpPr>
          <p:nvPr/>
        </p:nvCxnSpPr>
        <p:spPr>
          <a:xfrm>
            <a:off x="7889540" y="2846879"/>
            <a:ext cx="0" cy="715662"/>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4" name="テキスト ボックス 173">
            <a:extLst>
              <a:ext uri="{FF2B5EF4-FFF2-40B4-BE49-F238E27FC236}">
                <a16:creationId xmlns:a16="http://schemas.microsoft.com/office/drawing/2014/main" id="{53654E47-CF07-412D-A17E-4EC3AA38805D}"/>
              </a:ext>
            </a:extLst>
          </p:cNvPr>
          <p:cNvSpPr txBox="1"/>
          <p:nvPr/>
        </p:nvSpPr>
        <p:spPr>
          <a:xfrm>
            <a:off x="4987103" y="2030723"/>
            <a:ext cx="2993691" cy="954107"/>
          </a:xfrm>
          <a:prstGeom prst="rect">
            <a:avLst/>
          </a:prstGeom>
          <a:solidFill>
            <a:schemeClr val="tx2">
              <a:lumMod val="20000"/>
              <a:lumOff val="80000"/>
            </a:schemeClr>
          </a:solidFill>
          <a:ln>
            <a:solidFill>
              <a:schemeClr val="tx1"/>
            </a:solidFill>
          </a:ln>
        </p:spPr>
        <p:txBody>
          <a:bodyPr wrap="square" rtlCol="0">
            <a:spAutoFit/>
          </a:bodyPr>
          <a:lstStyle/>
          <a:p>
            <a:r>
              <a:rPr kumimoji="1" lang="ja-JP" altLang="en-US" sz="1400" b="1" dirty="0"/>
              <a:t>夜</a:t>
            </a:r>
            <a:endParaRPr kumimoji="1" lang="en-US" altLang="ja-JP" sz="1400" b="1" dirty="0"/>
          </a:p>
          <a:p>
            <a:pPr marL="285750" indent="-285750">
              <a:buFont typeface="Arial" panose="020B0604020202020204" pitchFamily="34" charset="0"/>
              <a:buChar char="•"/>
            </a:pPr>
            <a:r>
              <a:rPr kumimoji="1" lang="ja-JP" altLang="en-US" sz="1400" b="1" dirty="0"/>
              <a:t>利他行為アクションの成績発表</a:t>
            </a:r>
            <a:endParaRPr kumimoji="1" lang="en-US" altLang="ja-JP" sz="1400" b="1" dirty="0"/>
          </a:p>
          <a:p>
            <a:pPr marL="285750" indent="-285750">
              <a:buFont typeface="Arial" panose="020B0604020202020204" pitchFamily="34" charset="0"/>
              <a:buChar char="•"/>
            </a:pPr>
            <a:r>
              <a:rPr kumimoji="1" lang="ja-JP" altLang="en-US" sz="1400" b="1" dirty="0"/>
              <a:t>歩数アクションの成績発表</a:t>
            </a:r>
            <a:endParaRPr kumimoji="1" lang="en-US" altLang="ja-JP" sz="1400" b="1" dirty="0"/>
          </a:p>
          <a:p>
            <a:pPr marL="285750" indent="-285750">
              <a:buFont typeface="Arial" panose="020B0604020202020204" pitchFamily="34" charset="0"/>
              <a:buChar char="•"/>
            </a:pPr>
            <a:r>
              <a:rPr kumimoji="1" lang="ja-JP" altLang="en-US" sz="1400" b="1" dirty="0"/>
              <a:t>減算した後の所持ポイント発表</a:t>
            </a:r>
            <a:endParaRPr kumimoji="1" lang="en-US" altLang="ja-JP" sz="1400" b="1" dirty="0"/>
          </a:p>
        </p:txBody>
      </p:sp>
      <p:cxnSp>
        <p:nvCxnSpPr>
          <p:cNvPr id="175" name="直線矢印コネクタ 174">
            <a:extLst>
              <a:ext uri="{FF2B5EF4-FFF2-40B4-BE49-F238E27FC236}">
                <a16:creationId xmlns:a16="http://schemas.microsoft.com/office/drawing/2014/main" id="{0418E514-DCD8-4D94-96CF-1CDB6E25A7EA}"/>
              </a:ext>
            </a:extLst>
          </p:cNvPr>
          <p:cNvCxnSpPr>
            <a:cxnSpLocks/>
            <a:stCxn id="189" idx="0"/>
          </p:cNvCxnSpPr>
          <p:nvPr/>
        </p:nvCxnSpPr>
        <p:spPr>
          <a:xfrm flipV="1">
            <a:off x="2781091" y="4850010"/>
            <a:ext cx="1654239" cy="37730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9" name="直線矢印コネクタ 178">
            <a:extLst>
              <a:ext uri="{FF2B5EF4-FFF2-40B4-BE49-F238E27FC236}">
                <a16:creationId xmlns:a16="http://schemas.microsoft.com/office/drawing/2014/main" id="{39E69844-59B7-496F-8116-3D2C77B67EF1}"/>
              </a:ext>
            </a:extLst>
          </p:cNvPr>
          <p:cNvCxnSpPr>
            <a:cxnSpLocks/>
            <a:stCxn id="188" idx="0"/>
          </p:cNvCxnSpPr>
          <p:nvPr/>
        </p:nvCxnSpPr>
        <p:spPr>
          <a:xfrm flipH="1" flipV="1">
            <a:off x="5045610" y="4873104"/>
            <a:ext cx="66214" cy="36645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4" name="四角形: 角を丸くする 183">
            <a:extLst>
              <a:ext uri="{FF2B5EF4-FFF2-40B4-BE49-F238E27FC236}">
                <a16:creationId xmlns:a16="http://schemas.microsoft.com/office/drawing/2014/main" id="{350321BC-5CC7-4B93-BD30-09C2BE72CBD5}"/>
              </a:ext>
            </a:extLst>
          </p:cNvPr>
          <p:cNvSpPr/>
          <p:nvPr/>
        </p:nvSpPr>
        <p:spPr>
          <a:xfrm>
            <a:off x="1486829" y="5254904"/>
            <a:ext cx="4886118" cy="1557252"/>
          </a:xfrm>
          <a:prstGeom prst="roundRect">
            <a:avLst>
              <a:gd name="adj" fmla="val 9864"/>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8" name="テキスト ボックス 187">
            <a:extLst>
              <a:ext uri="{FF2B5EF4-FFF2-40B4-BE49-F238E27FC236}">
                <a16:creationId xmlns:a16="http://schemas.microsoft.com/office/drawing/2014/main" id="{34D7CF50-1673-4A61-8F59-600026DE33F1}"/>
              </a:ext>
            </a:extLst>
          </p:cNvPr>
          <p:cNvSpPr txBox="1"/>
          <p:nvPr/>
        </p:nvSpPr>
        <p:spPr>
          <a:xfrm>
            <a:off x="4474136" y="5239554"/>
            <a:ext cx="1275376" cy="338554"/>
          </a:xfrm>
          <a:prstGeom prst="rect">
            <a:avLst/>
          </a:prstGeom>
          <a:noFill/>
        </p:spPr>
        <p:txBody>
          <a:bodyPr wrap="square" rtlCol="0">
            <a:spAutoFit/>
          </a:bodyPr>
          <a:lstStyle/>
          <a:p>
            <a:r>
              <a:rPr kumimoji="1" lang="ja-JP" altLang="en-US" sz="1600" b="1" dirty="0"/>
              <a:t>ビデオ議論</a:t>
            </a:r>
            <a:endParaRPr kumimoji="1" lang="en-US" altLang="ja-JP" sz="1600" b="1" dirty="0"/>
          </a:p>
        </p:txBody>
      </p:sp>
      <p:sp>
        <p:nvSpPr>
          <p:cNvPr id="189" name="テキスト ボックス 188">
            <a:extLst>
              <a:ext uri="{FF2B5EF4-FFF2-40B4-BE49-F238E27FC236}">
                <a16:creationId xmlns:a16="http://schemas.microsoft.com/office/drawing/2014/main" id="{A54F962D-3ED4-431A-81C5-2511EEDC147C}"/>
              </a:ext>
            </a:extLst>
          </p:cNvPr>
          <p:cNvSpPr txBox="1"/>
          <p:nvPr/>
        </p:nvSpPr>
        <p:spPr>
          <a:xfrm>
            <a:off x="2042486" y="5227315"/>
            <a:ext cx="1477209" cy="338554"/>
          </a:xfrm>
          <a:prstGeom prst="rect">
            <a:avLst/>
          </a:prstGeom>
          <a:noFill/>
        </p:spPr>
        <p:txBody>
          <a:bodyPr wrap="square" rtlCol="0">
            <a:spAutoFit/>
          </a:bodyPr>
          <a:lstStyle/>
          <a:p>
            <a:r>
              <a:rPr kumimoji="1" lang="ja-JP" altLang="en-US" sz="1600" b="1" dirty="0"/>
              <a:t>テキスト議論</a:t>
            </a:r>
            <a:endParaRPr kumimoji="1" lang="en-US" altLang="ja-JP" sz="1600" b="1" dirty="0"/>
          </a:p>
        </p:txBody>
      </p:sp>
      <p:pic>
        <p:nvPicPr>
          <p:cNvPr id="1026" name="Picture 2" descr="歩いている人のシルエット06 | 無料のAi・PNG白黒シルエットイラスト">
            <a:extLst>
              <a:ext uri="{FF2B5EF4-FFF2-40B4-BE49-F238E27FC236}">
                <a16:creationId xmlns:a16="http://schemas.microsoft.com/office/drawing/2014/main" id="{92AC5802-F233-4A0A-A339-5CD1D9544349}"/>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10000" b="90000" l="10000" r="90000">
                        <a14:foregroundMark x1="52667" y1="19667" x2="52667" y2="19667"/>
                        <a14:foregroundMark x1="55000" y1="77667" x2="55000" y2="77667"/>
                      </a14:backgroundRemoval>
                    </a14:imgEffect>
                  </a14:imgLayer>
                </a14:imgProps>
              </a:ext>
              <a:ext uri="{28A0092B-C50C-407E-A947-70E740481C1C}">
                <a14:useLocalDpi xmlns:a14="http://schemas.microsoft.com/office/drawing/2010/main" val="0"/>
              </a:ext>
            </a:extLst>
          </a:blip>
          <a:srcRect/>
          <a:stretch>
            <a:fillRect/>
          </a:stretch>
        </p:blipFill>
        <p:spPr bwMode="auto">
          <a:xfrm>
            <a:off x="4643857" y="4034633"/>
            <a:ext cx="437294" cy="4372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歩行者 イラスト素材 - iStock">
            <a:extLst>
              <a:ext uri="{FF2B5EF4-FFF2-40B4-BE49-F238E27FC236}">
                <a16:creationId xmlns:a16="http://schemas.microsoft.com/office/drawing/2014/main" id="{1467C5B4-FEDD-4273-AD12-36ED687CCA60}"/>
              </a:ext>
            </a:extLst>
          </p:cNvPr>
          <p:cNvPicPr>
            <a:picLocks noChangeAspect="1" noChangeArrowheads="1"/>
          </p:cNvPicPr>
          <p:nvPr/>
        </p:nvPicPr>
        <p:blipFill>
          <a:blip r:embed="rId15">
            <a:extLst>
              <a:ext uri="{BEBA8EAE-BF5A-486C-A8C5-ECC9F3942E4B}">
                <a14:imgProps xmlns:a14="http://schemas.microsoft.com/office/drawing/2010/main">
                  <a14:imgLayer r:embed="rId16">
                    <a14:imgEffect>
                      <a14:backgroundRemoval t="10000" b="90000" l="10000" r="90000">
                        <a14:foregroundMark x1="53595" y1="23529" x2="53595" y2="23529"/>
                        <a14:foregroundMark x1="61601" y1="48203" x2="61601" y2="48203"/>
                        <a14:foregroundMark x1="42810" y1="67484" x2="42810" y2="67484"/>
                      </a14:backgroundRemoval>
                    </a14:imgEffect>
                  </a14:imgLayer>
                </a14:imgProps>
              </a:ext>
              <a:ext uri="{28A0092B-C50C-407E-A947-70E740481C1C}">
                <a14:useLocalDpi xmlns:a14="http://schemas.microsoft.com/office/drawing/2010/main" val="0"/>
              </a:ext>
            </a:extLst>
          </a:blip>
          <a:srcRect/>
          <a:stretch>
            <a:fillRect/>
          </a:stretch>
        </p:blipFill>
        <p:spPr bwMode="auto">
          <a:xfrm>
            <a:off x="2308652" y="4022611"/>
            <a:ext cx="470241" cy="470241"/>
          </a:xfrm>
          <a:prstGeom prst="rect">
            <a:avLst/>
          </a:prstGeom>
          <a:noFill/>
          <a:extLst>
            <a:ext uri="{909E8E84-426E-40DD-AFC4-6F175D3DCCD1}">
              <a14:hiddenFill xmlns:a14="http://schemas.microsoft.com/office/drawing/2010/main">
                <a:solidFill>
                  <a:srgbClr val="FFFFFF"/>
                </a:solidFill>
              </a14:hiddenFill>
            </a:ext>
          </a:extLst>
        </p:spPr>
      </p:pic>
      <p:pic>
        <p:nvPicPr>
          <p:cNvPr id="198" name="図 197">
            <a:extLst>
              <a:ext uri="{FF2B5EF4-FFF2-40B4-BE49-F238E27FC236}">
                <a16:creationId xmlns:a16="http://schemas.microsoft.com/office/drawing/2014/main" id="{B62B8349-2F39-4422-A4F6-7F47F74DFE09}"/>
              </a:ext>
            </a:extLst>
          </p:cNvPr>
          <p:cNvPicPr>
            <a:picLocks noChangeAspect="1"/>
          </p:cNvPicPr>
          <p:nvPr/>
        </p:nvPicPr>
        <p:blipFill>
          <a:blip r:embed="rId17">
            <a:extLst>
              <a:ext uri="{BEBA8EAE-BF5A-486C-A8C5-ECC9F3942E4B}">
                <a14:imgProps xmlns:a14="http://schemas.microsoft.com/office/drawing/2010/main">
                  <a14:imgLayer r:embed="rId18">
                    <a14:imgEffect>
                      <a14:backgroundRemoval t="10000" b="90000" l="10000" r="90000">
                        <a14:foregroundMark x1="42320" y1="22176" x2="42320" y2="22176"/>
                        <a14:foregroundMark x1="36193" y1="30648" x2="36193" y2="30648"/>
                        <a14:foregroundMark x1="84069" y1="45515" x2="84069" y2="45515"/>
                      </a14:backgroundRemoval>
                    </a14:imgEffect>
                  </a14:imgLayer>
                </a14:imgProps>
              </a:ext>
            </a:extLst>
          </a:blip>
          <a:stretch>
            <a:fillRect/>
          </a:stretch>
        </p:blipFill>
        <p:spPr>
          <a:xfrm>
            <a:off x="3034089" y="3526174"/>
            <a:ext cx="484157" cy="476246"/>
          </a:xfrm>
          <a:prstGeom prst="rect">
            <a:avLst/>
          </a:prstGeom>
        </p:spPr>
      </p:pic>
      <p:cxnSp>
        <p:nvCxnSpPr>
          <p:cNvPr id="199" name="直線コネクタ 198">
            <a:extLst>
              <a:ext uri="{FF2B5EF4-FFF2-40B4-BE49-F238E27FC236}">
                <a16:creationId xmlns:a16="http://schemas.microsoft.com/office/drawing/2014/main" id="{11D70F15-F938-4D27-B0BC-1A7948D7E5C6}"/>
              </a:ext>
            </a:extLst>
          </p:cNvPr>
          <p:cNvCxnSpPr>
            <a:cxnSpLocks/>
          </p:cNvCxnSpPr>
          <p:nvPr/>
        </p:nvCxnSpPr>
        <p:spPr>
          <a:xfrm>
            <a:off x="4083773" y="3564051"/>
            <a:ext cx="0" cy="352414"/>
          </a:xfrm>
          <a:prstGeom prst="line">
            <a:avLst/>
          </a:prstGeom>
          <a:ln w="28575">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200" name="直線コネクタ 199">
            <a:extLst>
              <a:ext uri="{FF2B5EF4-FFF2-40B4-BE49-F238E27FC236}">
                <a16:creationId xmlns:a16="http://schemas.microsoft.com/office/drawing/2014/main" id="{F4A74C5F-63FA-49C5-9584-4AB9D61AF2CC}"/>
              </a:ext>
            </a:extLst>
          </p:cNvPr>
          <p:cNvCxnSpPr>
            <a:cxnSpLocks/>
          </p:cNvCxnSpPr>
          <p:nvPr/>
        </p:nvCxnSpPr>
        <p:spPr>
          <a:xfrm>
            <a:off x="4700875" y="4471927"/>
            <a:ext cx="0" cy="419615"/>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直線コネクタ 201">
            <a:extLst>
              <a:ext uri="{FF2B5EF4-FFF2-40B4-BE49-F238E27FC236}">
                <a16:creationId xmlns:a16="http://schemas.microsoft.com/office/drawing/2014/main" id="{D09A6C95-9B58-4C72-9A9B-C037F6206180}"/>
              </a:ext>
            </a:extLst>
          </p:cNvPr>
          <p:cNvCxnSpPr>
            <a:cxnSpLocks/>
          </p:cNvCxnSpPr>
          <p:nvPr/>
        </p:nvCxnSpPr>
        <p:spPr>
          <a:xfrm>
            <a:off x="5264437" y="4470219"/>
            <a:ext cx="0" cy="419615"/>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08" name="テキスト ボックス 207">
            <a:extLst>
              <a:ext uri="{FF2B5EF4-FFF2-40B4-BE49-F238E27FC236}">
                <a16:creationId xmlns:a16="http://schemas.microsoft.com/office/drawing/2014/main" id="{3EBF9DBA-75D7-4C4F-97BB-39A33F7EB58C}"/>
              </a:ext>
            </a:extLst>
          </p:cNvPr>
          <p:cNvSpPr txBox="1"/>
          <p:nvPr/>
        </p:nvSpPr>
        <p:spPr>
          <a:xfrm>
            <a:off x="3426128" y="3121669"/>
            <a:ext cx="1820896" cy="338554"/>
          </a:xfrm>
          <a:prstGeom prst="rect">
            <a:avLst/>
          </a:prstGeom>
          <a:noFill/>
        </p:spPr>
        <p:txBody>
          <a:bodyPr wrap="square" rtlCol="0">
            <a:spAutoFit/>
          </a:bodyPr>
          <a:lstStyle/>
          <a:p>
            <a:r>
              <a:rPr kumimoji="1" lang="ja-JP" altLang="en-US" sz="1600" b="1" dirty="0"/>
              <a:t>被利他行為の報告</a:t>
            </a:r>
            <a:endParaRPr kumimoji="1" lang="en-US" altLang="ja-JP" sz="1600" b="1" dirty="0"/>
          </a:p>
        </p:txBody>
      </p:sp>
      <p:sp>
        <p:nvSpPr>
          <p:cNvPr id="210" name="テキスト ボックス 209">
            <a:extLst>
              <a:ext uri="{FF2B5EF4-FFF2-40B4-BE49-F238E27FC236}">
                <a16:creationId xmlns:a16="http://schemas.microsoft.com/office/drawing/2014/main" id="{2A137237-462A-44D1-AAB1-9D9A2DBF7AC1}"/>
              </a:ext>
            </a:extLst>
          </p:cNvPr>
          <p:cNvSpPr txBox="1"/>
          <p:nvPr/>
        </p:nvSpPr>
        <p:spPr>
          <a:xfrm>
            <a:off x="6315403" y="4091445"/>
            <a:ext cx="1257751" cy="338554"/>
          </a:xfrm>
          <a:prstGeom prst="rect">
            <a:avLst/>
          </a:prstGeom>
          <a:noFill/>
        </p:spPr>
        <p:txBody>
          <a:bodyPr wrap="square" rtlCol="0">
            <a:spAutoFit/>
          </a:bodyPr>
          <a:lstStyle/>
          <a:p>
            <a:r>
              <a:rPr kumimoji="1" lang="ja-JP" altLang="en-US" sz="1600" b="1" dirty="0"/>
              <a:t>歩数の記録</a:t>
            </a:r>
            <a:endParaRPr kumimoji="1" lang="en-US" altLang="ja-JP" sz="1600" b="1" dirty="0"/>
          </a:p>
        </p:txBody>
      </p:sp>
      <p:sp>
        <p:nvSpPr>
          <p:cNvPr id="100" name="テキスト ボックス 99">
            <a:extLst>
              <a:ext uri="{FF2B5EF4-FFF2-40B4-BE49-F238E27FC236}">
                <a16:creationId xmlns:a16="http://schemas.microsoft.com/office/drawing/2014/main" id="{E08D1F6C-0DDC-4E5B-8738-CF7A141480EF}"/>
              </a:ext>
            </a:extLst>
          </p:cNvPr>
          <p:cNvSpPr txBox="1"/>
          <p:nvPr/>
        </p:nvSpPr>
        <p:spPr>
          <a:xfrm>
            <a:off x="5433273" y="4769673"/>
            <a:ext cx="2226945" cy="307777"/>
          </a:xfrm>
          <a:prstGeom prst="rect">
            <a:avLst/>
          </a:prstGeom>
          <a:solidFill>
            <a:schemeClr val="tx2">
              <a:lumMod val="20000"/>
              <a:lumOff val="80000"/>
            </a:schemeClr>
          </a:solidFill>
          <a:ln>
            <a:solidFill>
              <a:schemeClr val="tx1"/>
            </a:solidFill>
          </a:ln>
        </p:spPr>
        <p:txBody>
          <a:bodyPr wrap="square" rtlCol="0">
            <a:spAutoFit/>
          </a:bodyPr>
          <a:lstStyle/>
          <a:p>
            <a:r>
              <a:rPr kumimoji="1" lang="ja-JP" altLang="en-US" sz="1400" b="1" dirty="0"/>
              <a:t>議論終了時に成績発表</a:t>
            </a:r>
          </a:p>
        </p:txBody>
      </p:sp>
      <p:sp>
        <p:nvSpPr>
          <p:cNvPr id="101" name="矢印: 五方向 100">
            <a:extLst>
              <a:ext uri="{FF2B5EF4-FFF2-40B4-BE49-F238E27FC236}">
                <a16:creationId xmlns:a16="http://schemas.microsoft.com/office/drawing/2014/main" id="{C28DAEFE-6F86-43FE-9586-ED0C71BEF9F9}"/>
              </a:ext>
            </a:extLst>
          </p:cNvPr>
          <p:cNvSpPr/>
          <p:nvPr/>
        </p:nvSpPr>
        <p:spPr>
          <a:xfrm>
            <a:off x="8311341" y="3551317"/>
            <a:ext cx="480836"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3" name="矢印: 五方向 102">
            <a:extLst>
              <a:ext uri="{FF2B5EF4-FFF2-40B4-BE49-F238E27FC236}">
                <a16:creationId xmlns:a16="http://schemas.microsoft.com/office/drawing/2014/main" id="{AC3B4E8F-A562-4845-895E-AF51BBBC569E}"/>
              </a:ext>
            </a:extLst>
          </p:cNvPr>
          <p:cNvSpPr/>
          <p:nvPr/>
        </p:nvSpPr>
        <p:spPr>
          <a:xfrm>
            <a:off x="8311340" y="4054468"/>
            <a:ext cx="472530" cy="383824"/>
          </a:xfrm>
          <a:prstGeom prst="homePlate">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13" name="直線コネクタ 112">
            <a:extLst>
              <a:ext uri="{FF2B5EF4-FFF2-40B4-BE49-F238E27FC236}">
                <a16:creationId xmlns:a16="http://schemas.microsoft.com/office/drawing/2014/main" id="{50967C98-E2BB-4C6B-A8CD-5797F044B79C}"/>
              </a:ext>
            </a:extLst>
          </p:cNvPr>
          <p:cNvCxnSpPr>
            <a:cxnSpLocks/>
          </p:cNvCxnSpPr>
          <p:nvPr/>
        </p:nvCxnSpPr>
        <p:spPr>
          <a:xfrm>
            <a:off x="8803607" y="3029090"/>
            <a:ext cx="0" cy="1894471"/>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4" name="直線コネクタ 123">
            <a:extLst>
              <a:ext uri="{FF2B5EF4-FFF2-40B4-BE49-F238E27FC236}">
                <a16:creationId xmlns:a16="http://schemas.microsoft.com/office/drawing/2014/main" id="{8000DF39-2877-4CEF-85A7-70FCD88BACE6}"/>
              </a:ext>
            </a:extLst>
          </p:cNvPr>
          <p:cNvCxnSpPr>
            <a:cxnSpLocks/>
          </p:cNvCxnSpPr>
          <p:nvPr/>
        </p:nvCxnSpPr>
        <p:spPr>
          <a:xfrm>
            <a:off x="8311341" y="3029090"/>
            <a:ext cx="0" cy="1894471"/>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44" name="矢印: 五方向 143">
            <a:extLst>
              <a:ext uri="{FF2B5EF4-FFF2-40B4-BE49-F238E27FC236}">
                <a16:creationId xmlns:a16="http://schemas.microsoft.com/office/drawing/2014/main" id="{33F0BABC-6D6A-476C-AA8E-2D87F4550AB5}"/>
              </a:ext>
            </a:extLst>
          </p:cNvPr>
          <p:cNvSpPr/>
          <p:nvPr/>
        </p:nvSpPr>
        <p:spPr>
          <a:xfrm>
            <a:off x="1348689" y="3559138"/>
            <a:ext cx="480836" cy="383824"/>
          </a:xfrm>
          <a:prstGeom prst="homePlate">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57" name="矢印: 五方向 156">
            <a:extLst>
              <a:ext uri="{FF2B5EF4-FFF2-40B4-BE49-F238E27FC236}">
                <a16:creationId xmlns:a16="http://schemas.microsoft.com/office/drawing/2014/main" id="{A2652519-3E9C-4342-AF8F-31E9C753B37B}"/>
              </a:ext>
            </a:extLst>
          </p:cNvPr>
          <p:cNvSpPr/>
          <p:nvPr/>
        </p:nvSpPr>
        <p:spPr>
          <a:xfrm>
            <a:off x="1348688" y="4062289"/>
            <a:ext cx="472530" cy="383824"/>
          </a:xfrm>
          <a:prstGeom prst="homePlate">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1" name="直線コネクタ 160">
            <a:extLst>
              <a:ext uri="{FF2B5EF4-FFF2-40B4-BE49-F238E27FC236}">
                <a16:creationId xmlns:a16="http://schemas.microsoft.com/office/drawing/2014/main" id="{B8F4C201-19A4-49EB-9779-40B79A052E44}"/>
              </a:ext>
            </a:extLst>
          </p:cNvPr>
          <p:cNvCxnSpPr>
            <a:cxnSpLocks/>
          </p:cNvCxnSpPr>
          <p:nvPr/>
        </p:nvCxnSpPr>
        <p:spPr>
          <a:xfrm>
            <a:off x="1840955" y="3036911"/>
            <a:ext cx="0" cy="1894471"/>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62" name="矢印: 五方向 161">
            <a:extLst>
              <a:ext uri="{FF2B5EF4-FFF2-40B4-BE49-F238E27FC236}">
                <a16:creationId xmlns:a16="http://schemas.microsoft.com/office/drawing/2014/main" id="{3F608010-3C5C-4D1A-A744-A593A4D65CAC}"/>
              </a:ext>
            </a:extLst>
          </p:cNvPr>
          <p:cNvSpPr/>
          <p:nvPr/>
        </p:nvSpPr>
        <p:spPr>
          <a:xfrm>
            <a:off x="1181146" y="3553656"/>
            <a:ext cx="160946" cy="383824"/>
          </a:xfrm>
          <a:prstGeom prst="homePlate">
            <a:avLst>
              <a:gd name="adj" fmla="val 82508"/>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4" name="矢印: 五方向 163">
            <a:extLst>
              <a:ext uri="{FF2B5EF4-FFF2-40B4-BE49-F238E27FC236}">
                <a16:creationId xmlns:a16="http://schemas.microsoft.com/office/drawing/2014/main" id="{72C705B4-D436-45B6-A87B-42A6A25D9B4A}"/>
              </a:ext>
            </a:extLst>
          </p:cNvPr>
          <p:cNvSpPr/>
          <p:nvPr/>
        </p:nvSpPr>
        <p:spPr>
          <a:xfrm>
            <a:off x="1175201" y="4061367"/>
            <a:ext cx="160946" cy="383824"/>
          </a:xfrm>
          <a:prstGeom prst="homePlate">
            <a:avLst>
              <a:gd name="adj" fmla="val 82508"/>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65" name="直線コネクタ 164">
            <a:extLst>
              <a:ext uri="{FF2B5EF4-FFF2-40B4-BE49-F238E27FC236}">
                <a16:creationId xmlns:a16="http://schemas.microsoft.com/office/drawing/2014/main" id="{747D4C7A-4308-477D-A977-A81BACBE6499}"/>
              </a:ext>
            </a:extLst>
          </p:cNvPr>
          <p:cNvCxnSpPr>
            <a:cxnSpLocks/>
          </p:cNvCxnSpPr>
          <p:nvPr/>
        </p:nvCxnSpPr>
        <p:spPr>
          <a:xfrm>
            <a:off x="1347362" y="3044633"/>
            <a:ext cx="0" cy="1894471"/>
          </a:xfrm>
          <a:prstGeom prst="line">
            <a:avLst/>
          </a:prstGeom>
          <a:ln w="28575">
            <a:solidFill>
              <a:schemeClr val="accent3">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66" name="テキスト ボックス 165">
            <a:extLst>
              <a:ext uri="{FF2B5EF4-FFF2-40B4-BE49-F238E27FC236}">
                <a16:creationId xmlns:a16="http://schemas.microsoft.com/office/drawing/2014/main" id="{F1794C52-93F2-48EB-B849-D5504D7C8654}"/>
              </a:ext>
            </a:extLst>
          </p:cNvPr>
          <p:cNvSpPr txBox="1"/>
          <p:nvPr/>
        </p:nvSpPr>
        <p:spPr>
          <a:xfrm>
            <a:off x="392801" y="1436414"/>
            <a:ext cx="8455377" cy="646331"/>
          </a:xfrm>
          <a:prstGeom prst="rect">
            <a:avLst/>
          </a:prstGeom>
          <a:noFill/>
        </p:spPr>
        <p:txBody>
          <a:bodyPr wrap="square" rtlCol="0">
            <a:spAutoFit/>
          </a:bodyPr>
          <a:lstStyle/>
          <a:p>
            <a:r>
              <a:rPr kumimoji="1" lang="ja-JP" altLang="en-US" b="1" dirty="0"/>
              <a:t>ポイントが青天井に増えることを防ぐために（新規参加障壁を下げるため）、</a:t>
            </a:r>
            <a:endParaRPr kumimoji="1" lang="en-US" altLang="ja-JP" b="1" dirty="0"/>
          </a:p>
          <a:p>
            <a:r>
              <a:rPr kumimoji="1" lang="ja-JP" altLang="en-US" b="1" dirty="0"/>
              <a:t>日ごとにポイントの減算を行った。</a:t>
            </a:r>
          </a:p>
        </p:txBody>
      </p:sp>
      <p:sp>
        <p:nvSpPr>
          <p:cNvPr id="102" name="テキスト ボックス 101">
            <a:extLst>
              <a:ext uri="{FF2B5EF4-FFF2-40B4-BE49-F238E27FC236}">
                <a16:creationId xmlns:a16="http://schemas.microsoft.com/office/drawing/2014/main" id="{A37F6D34-7575-4097-BB6C-4211DDD5BE42}"/>
              </a:ext>
            </a:extLst>
          </p:cNvPr>
          <p:cNvSpPr txBox="1"/>
          <p:nvPr/>
        </p:nvSpPr>
        <p:spPr>
          <a:xfrm>
            <a:off x="392802" y="991007"/>
            <a:ext cx="8455377" cy="369332"/>
          </a:xfrm>
          <a:prstGeom prst="rect">
            <a:avLst/>
          </a:prstGeom>
          <a:noFill/>
        </p:spPr>
        <p:txBody>
          <a:bodyPr wrap="square" rtlCol="0">
            <a:spAutoFit/>
          </a:bodyPr>
          <a:lstStyle/>
          <a:p>
            <a:r>
              <a:rPr kumimoji="1" lang="ja-JP" altLang="en-US" b="1" dirty="0"/>
              <a:t>被験者は実験期間中、各アクションを通じてポイントを獲得することができる。</a:t>
            </a:r>
            <a:endParaRPr kumimoji="1" lang="en-US" altLang="ja-JP" b="1" dirty="0"/>
          </a:p>
        </p:txBody>
      </p:sp>
    </p:spTree>
    <p:extLst>
      <p:ext uri="{BB962C8B-B14F-4D97-AF65-F5344CB8AC3E}">
        <p14:creationId xmlns:p14="http://schemas.microsoft.com/office/powerpoint/2010/main" val="666523068"/>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2403</TotalTime>
  <Words>9827</Words>
  <Application>Microsoft Office PowerPoint</Application>
  <PresentationFormat>画面に合わせる (4:3)</PresentationFormat>
  <Paragraphs>1131</Paragraphs>
  <Slides>43</Slides>
  <Notes>37</Notes>
  <HiddenSlides>0</HiddenSlides>
  <MMClips>0</MMClips>
  <ScaleCrop>false</ScaleCrop>
  <HeadingPairs>
    <vt:vector size="6" baseType="variant">
      <vt:variant>
        <vt:lpstr>使用されているフォント</vt:lpstr>
      </vt:variant>
      <vt:variant>
        <vt:i4>10</vt:i4>
      </vt:variant>
      <vt:variant>
        <vt:lpstr>テーマ</vt:lpstr>
      </vt:variant>
      <vt:variant>
        <vt:i4>1</vt:i4>
      </vt:variant>
      <vt:variant>
        <vt:lpstr>スライド タイトル</vt:lpstr>
      </vt:variant>
      <vt:variant>
        <vt:i4>43</vt:i4>
      </vt:variant>
    </vt:vector>
  </HeadingPairs>
  <TitlesOfParts>
    <vt:vector size="54" baseType="lpstr">
      <vt:lpstr>Calibri </vt:lpstr>
      <vt:lpstr>Meiryo</vt:lpstr>
      <vt:lpstr>游ゴシック</vt:lpstr>
      <vt:lpstr>Arial</vt:lpstr>
      <vt:lpstr>Calibri</vt:lpstr>
      <vt:lpstr>Calibri Light</vt:lpstr>
      <vt:lpstr>Inconsolata</vt:lpstr>
      <vt:lpstr>Roboto</vt:lpstr>
      <vt:lpstr>Times New Roman</vt:lpstr>
      <vt:lpstr>Wingdings</vt:lpstr>
      <vt:lpstr>Office テーマ</vt:lpstr>
      <vt:lpstr>二層化ゲーミフィケーションに基づく間接互恵促進プラットフォームの提案</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二層化ゲーミフィケーションに基づく間接互恵促進プラットフォームの提案</dc:title>
  <dc:creator>YOSHIKAWA Junki</dc:creator>
  <cp:lastModifiedBy>YOSHIKAWA Junki</cp:lastModifiedBy>
  <cp:revision>348</cp:revision>
  <dcterms:created xsi:type="dcterms:W3CDTF">2022-01-29T09:47:50Z</dcterms:created>
  <dcterms:modified xsi:type="dcterms:W3CDTF">2022-02-10T06:04:58Z</dcterms:modified>
</cp:coreProperties>
</file>

<file path=docProps/thumbnail.jpeg>
</file>